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  <p:sldId id="272" r:id="rId15"/>
    <p:sldId id="266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96" autoAdjust="0"/>
    <p:restoredTop sz="94660"/>
  </p:normalViewPr>
  <p:slideViewPr>
    <p:cSldViewPr>
      <p:cViewPr varScale="1">
        <p:scale>
          <a:sx n="84" d="100"/>
          <a:sy n="84" d="100"/>
        </p:scale>
        <p:origin x="-14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19B06-517B-4C4C-AB8F-E76D7951E68A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C1460-6543-4917-B10F-263269EA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0ED331-C0E5-424E-92ED-0944DAD4B6E5}" type="slidenum">
              <a:rPr lang="ru-RU"/>
              <a:pPr/>
              <a:t>11</a:t>
            </a:fld>
            <a:endParaRPr lang="ru-RU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D250EE-9689-4F7D-A569-5776E4A93DB3}" type="slidenum">
              <a:rPr lang="ru-RU"/>
              <a:pPr/>
              <a:t>12</a:t>
            </a:fld>
            <a:endParaRPr lang="ru-RU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9387E7-1EDF-4ECB-82B1-D2ECB97E616F}" type="slidenum">
              <a:rPr lang="ru-RU"/>
              <a:pPr/>
              <a:t>13</a:t>
            </a:fld>
            <a:endParaRPr lang="ru-RU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 lIns="82945" tIns="41473" rIns="82945" bIns="4147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8320" cy="470930"/>
          </a:xfrm>
        </p:spPr>
        <p:txBody>
          <a:bodyPr tIns="41473" bIns="41473"/>
          <a:lstStyle>
            <a:lvl1pPr>
              <a:defRPr/>
            </a:lvl1pPr>
          </a:lstStyle>
          <a:p>
            <a:fld id="{8708329F-4157-411B-8A0E-A652BBB909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«ГЕОМЕТРИЧЕСКАЯ АЛГЕБРА» Д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ЕВНЕЙ ГРЕЦИИ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149080"/>
            <a:ext cx="3128392" cy="21377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Выполнили: Александрова Анастасия Ильинична, Черных </a:t>
            </a:r>
            <a:r>
              <a:rPr lang="ru-RU" sz="2000" dirty="0" err="1" smtClean="0"/>
              <a:t>Дарина</a:t>
            </a:r>
            <a:r>
              <a:rPr lang="ru-RU" sz="2000" dirty="0" smtClean="0"/>
              <a:t> Алексеевна</a:t>
            </a:r>
            <a:br>
              <a:rPr lang="ru-RU" sz="2000" dirty="0" smtClean="0"/>
            </a:br>
            <a:r>
              <a:rPr lang="ru-RU" sz="2000" dirty="0" smtClean="0"/>
              <a:t>Учитель: </a:t>
            </a:r>
            <a:r>
              <a:rPr lang="ru-RU" sz="2000" dirty="0" err="1" smtClean="0"/>
              <a:t>Алябьева</a:t>
            </a:r>
            <a:r>
              <a:rPr lang="ru-RU" sz="2000" dirty="0" smtClean="0"/>
              <a:t> Елена Анатольевна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kvadromir.com/math/referat/geom_alg/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428736"/>
            <a:ext cx="450059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kvadromir.com/math/referat/geom_alg/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27051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kvadromir.com/math/referat/geom_alg/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429000"/>
            <a:ext cx="31718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643174" y="300037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Сложение а и </a:t>
            </a:r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564357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Произведение а и </a:t>
            </a:r>
            <a:r>
              <a:rPr lang="en-US" dirty="0" smtClean="0"/>
              <a:t>b</a:t>
            </a:r>
            <a:r>
              <a:rPr lang="ru-RU" dirty="0" smtClean="0"/>
              <a:t> есть площадь прямоугольника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143504" y="564357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Произведение а; </a:t>
            </a:r>
            <a:r>
              <a:rPr lang="en-US" dirty="0" smtClean="0"/>
              <a:t>b</a:t>
            </a:r>
            <a:r>
              <a:rPr lang="ru-RU" dirty="0" smtClean="0"/>
              <a:t> и с есть объём параллелепипеда</a:t>
            </a:r>
            <a:endParaRPr lang="en-US" dirty="0" smtClean="0"/>
          </a:p>
        </p:txBody>
      </p:sp>
      <p:sp>
        <p:nvSpPr>
          <p:cNvPr id="12" name="Rectangle 1"/>
          <p:cNvSpPr>
            <a:spLocks noGrp="1" noChangeArrowheads="1"/>
          </p:cNvSpPr>
          <p:nvPr>
            <p:ph type="title"/>
          </p:nvPr>
        </p:nvSpPr>
        <p:spPr>
          <a:xfrm>
            <a:off x="1214414" y="357167"/>
            <a:ext cx="7513780" cy="714380"/>
          </a:xfrm>
          <a:ln/>
        </p:spPr>
        <p:txBody>
          <a:bodyPr tIns="9216">
            <a:normAutofit fontScale="90000"/>
          </a:bodyPr>
          <a:lstStyle/>
          <a:p>
            <a:pPr marL="829452" indent="-205923">
              <a:lnSpc>
                <a:spcPct val="95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  <a:tab pos="7335468" algn="l"/>
                <a:tab pos="7742995" algn="l"/>
                <a:tab pos="8150520" algn="l"/>
              </a:tabLst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Основные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положения геометрической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алгебры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42910" y="1357298"/>
            <a:ext cx="8228160" cy="1144921"/>
          </a:xfrm>
          <a:ln/>
        </p:spPr>
        <p:txBody>
          <a:bodyPr tIns="9216">
            <a:normAutofit/>
          </a:bodyPr>
          <a:lstStyle/>
          <a:p>
            <a:pPr marL="829452" indent="-205923">
              <a:lnSpc>
                <a:spcPct val="95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  <a:tab pos="7335468" algn="l"/>
                <a:tab pos="7742995" algn="l"/>
                <a:tab pos="8150520" algn="l"/>
              </a:tabLst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Основные задачи геометрической алгебры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H="1">
            <a:off x="2428860" y="2786058"/>
            <a:ext cx="917280" cy="91449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6357950" y="2786058"/>
            <a:ext cx="914400" cy="914496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14282" y="4286256"/>
            <a:ext cx="3929090" cy="73879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pPr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</a:tabLst>
            </a:pPr>
            <a:r>
              <a:rPr lang="ru-RU" sz="28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Доказательство тождеств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715008" y="4286256"/>
            <a:ext cx="3155040" cy="5244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pPr>
              <a:tabLst>
                <a:tab pos="407526" algn="l"/>
                <a:tab pos="815052" algn="l"/>
                <a:tab pos="1222578" algn="l"/>
                <a:tab pos="1630104" algn="l"/>
                <a:tab pos="2037631" algn="l"/>
              </a:tabLst>
            </a:pPr>
            <a:r>
              <a:rPr lang="ru-RU" sz="28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Решение уравнений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 rot="10800000">
            <a:off x="1110240" y="2091099"/>
            <a:ext cx="3265920" cy="3266263"/>
          </a:xfrm>
          <a:prstGeom prst="flowChartInternalStorage">
            <a:avLst/>
          </a:prstGeom>
          <a:noFill/>
          <a:ln w="3600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10241" y="1764186"/>
            <a:ext cx="2612160" cy="32691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      а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722401" y="1764186"/>
            <a:ext cx="653760" cy="32691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</a:t>
            </a:r>
            <a:r>
              <a:rPr lang="ru-RU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b</a:t>
            </a:r>
            <a:endParaRPr lang="ru-RU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9600" y="4703534"/>
            <a:ext cx="260640" cy="65382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/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b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849600" y="2089660"/>
            <a:ext cx="260640" cy="26124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/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а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10241" y="2089660"/>
            <a:ext cx="2612160" cy="26124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</a:t>
            </a:r>
            <a:r>
              <a:rPr lang="ru-RU" sz="11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1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722401" y="2089660"/>
            <a:ext cx="653760" cy="26124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</a:tabLst>
            </a:pPr>
            <a:r>
              <a:rPr lang="ru-RU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S</a:t>
            </a:r>
            <a:r>
              <a:rPr lang="ru-RU" sz="11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3</a:t>
            </a:r>
            <a:endParaRPr lang="ru-RU" sz="11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110240" y="4703534"/>
            <a:ext cx="2678400" cy="65382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     S</a:t>
            </a:r>
            <a:r>
              <a:rPr lang="ru-RU" sz="11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3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722401" y="4715055"/>
            <a:ext cx="653760" cy="6408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S</a:t>
            </a:r>
            <a:r>
              <a:rPr lang="ru-RU" sz="11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979200" y="1764186"/>
            <a:ext cx="302400" cy="32691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A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245120" y="1764186"/>
            <a:ext cx="30240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B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245121" y="5368884"/>
            <a:ext cx="32688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C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993600" y="5355923"/>
            <a:ext cx="31248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D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615841" y="1764186"/>
            <a:ext cx="30240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E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562560" y="5368884"/>
            <a:ext cx="29088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F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773281" y="4584002"/>
            <a:ext cx="33696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M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389120" y="4584002"/>
            <a:ext cx="31248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N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714612" y="1071546"/>
            <a:ext cx="3657600" cy="65382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69850" rIns="81639" bIns="40820"/>
          <a:lstStyle/>
          <a:p>
            <a:pPr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</a:tabLst>
            </a:pPr>
            <a:r>
              <a:rPr lang="ru-RU" sz="33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(</a:t>
            </a:r>
            <a:r>
              <a:rPr lang="ru-RU" sz="3300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a+b</a:t>
            </a:r>
            <a:r>
              <a:rPr lang="ru-RU" sz="33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)</a:t>
            </a:r>
            <a:r>
              <a:rPr lang="ru-RU" sz="3300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r>
              <a:rPr lang="ru-RU" sz="33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=a</a:t>
            </a:r>
            <a:r>
              <a:rPr lang="ru-RU" sz="3300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r>
              <a:rPr lang="ru-RU" sz="33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+2ab+b</a:t>
            </a:r>
            <a:r>
              <a:rPr lang="ru-RU" sz="3300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950720" y="1733942"/>
            <a:ext cx="3978998" cy="37458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6948" rIns="81639" bIns="40820"/>
          <a:lstStyle/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AE=AM=a</a:t>
            </a:r>
            <a:endParaRPr lang="ru-RU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MD=EB=b</a:t>
            </a:r>
            <a:endParaRPr lang="ru-RU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=(AE+EB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)·(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AM+MD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)</a:t>
            </a:r>
            <a:endParaRPr lang="ru-RU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S=(</a:t>
            </a:r>
            <a:r>
              <a:rPr lang="ru-RU" sz="2400" dirty="0" err="1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a+b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) ·(</a:t>
            </a:r>
            <a:r>
              <a:rPr lang="ru-RU" sz="2400" dirty="0" err="1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a+b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)=(</a:t>
            </a:r>
            <a:r>
              <a:rPr lang="ru-RU" sz="2400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a+b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)</a:t>
            </a:r>
            <a:r>
              <a:rPr lang="ru-RU" sz="2400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S=S</a:t>
            </a:r>
            <a:r>
              <a:rPr lang="ru-RU" sz="2400" baseline="-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1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+S</a:t>
            </a:r>
            <a:r>
              <a:rPr lang="ru-RU" sz="2400" baseline="-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+2S</a:t>
            </a:r>
            <a:r>
              <a:rPr lang="ru-RU" sz="2400" baseline="-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3</a:t>
            </a:r>
            <a:endParaRPr lang="ru-RU" sz="2400" baseline="-330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</a:t>
            </a:r>
            <a:r>
              <a:rPr lang="ru-RU" sz="2400" baseline="-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1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=AE·AM=a</a:t>
            </a:r>
            <a:r>
              <a:rPr lang="ru-RU" sz="2400" baseline="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endParaRPr lang="ru-RU" sz="2400" baseline="330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</a:t>
            </a:r>
            <a:r>
              <a:rPr lang="ru-RU" sz="2400" baseline="-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=HF·HN=b</a:t>
            </a:r>
            <a:r>
              <a:rPr lang="ru-RU" sz="2400" baseline="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endParaRPr lang="ru-RU" sz="2400" baseline="330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</a:t>
            </a:r>
            <a:r>
              <a:rPr lang="ru-RU" sz="2400" baseline="-330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3</a:t>
            </a:r>
            <a:r>
              <a:rPr lang="ru-RU" sz="2400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=EB·EH=MD·</a:t>
            </a:r>
            <a:r>
              <a:rPr lang="ru-RU" sz="2400" dirty="0" err="1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MH=ab</a:t>
            </a:r>
            <a:endParaRPr lang="ru-RU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endParaRPr lang="ru-RU" sz="2400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195843" indent="-195843">
              <a:spcBef>
                <a:spcPts val="261"/>
              </a:spcBef>
              <a:spcAft>
                <a:spcPts val="261"/>
              </a:spcAft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S=a</a:t>
            </a:r>
            <a:r>
              <a:rPr lang="ru-RU" sz="2400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+2ab+b</a:t>
            </a:r>
            <a:r>
              <a:rPr lang="ru-RU" sz="2400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461760" y="4441427"/>
            <a:ext cx="31248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55335" rIns="81639" bIns="40820"/>
          <a:lstStyle/>
          <a:p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H</a:t>
            </a:r>
          </a:p>
        </p:txBody>
      </p:sp>
      <p:sp>
        <p:nvSpPr>
          <p:cNvPr id="2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044609" cy="940793"/>
          </a:xfrm>
          <a:ln/>
        </p:spPr>
        <p:txBody>
          <a:bodyPr tIns="9216">
            <a:normAutofit/>
          </a:bodyPr>
          <a:lstStyle/>
          <a:p>
            <a:pPr marL="829452" indent="-205923">
              <a:lnSpc>
                <a:spcPct val="95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  <a:tab pos="7335468" algn="l"/>
                <a:tab pos="7742995" algn="l"/>
                <a:tab pos="8150520" algn="l"/>
              </a:tabLst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Доказательство тождеств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/>
          </p:nvPr>
        </p:nvSpPr>
        <p:spPr>
          <a:xfrm>
            <a:off x="3929057" y="1643214"/>
            <a:ext cx="5000661" cy="4957000"/>
          </a:xfrm>
          <a:ln/>
        </p:spPr>
        <p:txBody>
          <a:bodyPr lIns="82945" tIns="18432" rIns="82945" bIns="41473" anchor="t">
            <a:normAutofit fontScale="70000" lnSpcReduction="20000"/>
          </a:bodyPr>
          <a:lstStyle/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900" dirty="0">
                <a:latin typeface="Times New Roman" pitchFamily="16" charset="0"/>
              </a:rPr>
              <a:t>                </a:t>
            </a:r>
            <a:r>
              <a:rPr lang="ru-RU" sz="2900" b="0" dirty="0" smtClean="0">
                <a:solidFill>
                  <a:schemeClr val="tx1"/>
                </a:solidFill>
                <a:effectLst/>
                <a:latin typeface="Times New Roman" pitchFamily="16" charset="0"/>
              </a:rPr>
              <a:t>x</a:t>
            </a:r>
            <a:r>
              <a:rPr lang="ru-RU" sz="2900" b="0" baseline="33000" dirty="0" smtClean="0">
                <a:solidFill>
                  <a:schemeClr val="tx1"/>
                </a:solidFill>
                <a:effectLst/>
                <a:latin typeface="Times New Roman" pitchFamily="16" charset="0"/>
              </a:rPr>
              <a:t>2</a:t>
            </a:r>
            <a:r>
              <a:rPr lang="ru-RU" sz="2900" b="0" dirty="0" smtClean="0">
                <a:solidFill>
                  <a:schemeClr val="tx1"/>
                </a:solidFill>
                <a:effectLst/>
                <a:latin typeface="Times New Roman" pitchFamily="16" charset="0"/>
              </a:rPr>
              <a:t>+8x-48=0</a:t>
            </a:r>
            <a:endParaRPr lang="ru-RU" sz="2900" b="0" dirty="0">
              <a:solidFill>
                <a:schemeClr val="tx1"/>
              </a:solidFill>
              <a:effectLst/>
              <a:latin typeface="Times New Roman" pitchFamily="16" charset="0"/>
            </a:endParaRPr>
          </a:p>
          <a:p>
            <a:pPr marL="391686" indent="-293764" algn="l">
              <a:lnSpc>
                <a:spcPct val="95000"/>
              </a:lnSpc>
              <a:spcBef>
                <a:spcPts val="2064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200" b="0" dirty="0">
                <a:solidFill>
                  <a:srgbClr val="FF0000"/>
                </a:solidFill>
                <a:effectLst/>
                <a:latin typeface="+mn-lt"/>
              </a:rPr>
              <a:t>     </a:t>
            </a:r>
            <a:r>
              <a:rPr lang="ru-RU" sz="2200" b="0" dirty="0" smtClean="0">
                <a:solidFill>
                  <a:srgbClr val="FF0000"/>
                </a:solidFill>
                <a:effectLst/>
                <a:latin typeface="+mn-lt"/>
              </a:rPr>
              <a:t>                     </a:t>
            </a:r>
            <a:r>
              <a:rPr lang="ru-RU" sz="2600" dirty="0" smtClean="0">
                <a:solidFill>
                  <a:srgbClr val="FF0000"/>
                </a:solidFill>
                <a:effectLst/>
                <a:latin typeface="+mn-lt"/>
              </a:rPr>
              <a:t>x</a:t>
            </a:r>
            <a:r>
              <a:rPr lang="ru-RU" sz="2600" baseline="33000" dirty="0" smtClean="0">
                <a:solidFill>
                  <a:srgbClr val="FF0000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rgbClr val="FF0000"/>
                </a:solidFill>
                <a:effectLst/>
                <a:latin typeface="+mn-lt"/>
              </a:rPr>
              <a:t>+8x=48</a:t>
            </a:r>
            <a:endParaRPr lang="ru-RU" sz="2600" dirty="0">
              <a:solidFill>
                <a:srgbClr val="FF0000"/>
              </a:solidFill>
              <a:effectLst/>
              <a:latin typeface="+mn-lt"/>
            </a:endParaRP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b="0" dirty="0">
                <a:solidFill>
                  <a:schemeClr val="tx1"/>
                </a:solidFill>
                <a:effectLst/>
                <a:latin typeface="+mn-lt"/>
              </a:rPr>
              <a:t>     </a:t>
            </a:r>
            <a:r>
              <a:rPr lang="ru-RU" sz="2600" b="0" dirty="0" smtClean="0">
                <a:solidFill>
                  <a:schemeClr val="tx1"/>
                </a:solidFill>
                <a:effectLst/>
                <a:latin typeface="+mn-lt"/>
              </a:rPr>
              <a:t>                       Решение</a:t>
            </a:r>
            <a:r>
              <a:rPr lang="ru-RU" sz="2600" b="0" dirty="0">
                <a:solidFill>
                  <a:schemeClr val="tx1"/>
                </a:solidFill>
                <a:effectLst/>
                <a:latin typeface="+mn-lt"/>
              </a:rPr>
              <a:t>:       </a:t>
            </a:r>
            <a:endParaRPr lang="ru-RU" sz="2600" b="0" dirty="0" smtClean="0">
              <a:solidFill>
                <a:schemeClr val="tx1"/>
              </a:solidFill>
              <a:effectLst/>
              <a:latin typeface="+mn-lt"/>
            </a:endParaRPr>
          </a:p>
          <a:p>
            <a:pPr marL="391686" indent="-293764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=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(x+4)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1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=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x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2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=</a:t>
            </a:r>
            <a:r>
              <a:rPr lang="en-US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4</a:t>
            </a:r>
            <a:r>
              <a:rPr lang="ru-RU" sz="2600" dirty="0" err="1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,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3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=16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endParaRPr lang="en-US" sz="2600" dirty="0" smtClean="0">
              <a:solidFill>
                <a:schemeClr val="tx1"/>
              </a:solidFill>
              <a:effectLst/>
              <a:latin typeface="+mn-lt"/>
            </a:endParaRPr>
          </a:p>
          <a:p>
            <a:pPr marL="391686" indent="-293764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1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2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= </a:t>
            </a:r>
            <a:r>
              <a:rPr lang="en-US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48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данное уравнение)</a:t>
            </a:r>
            <a:endParaRPr lang="en-US" sz="2600" dirty="0" smtClean="0">
              <a:solidFill>
                <a:schemeClr val="tx1"/>
              </a:solidFill>
              <a:effectLst/>
              <a:latin typeface="+mn-lt"/>
            </a:endParaRPr>
          </a:p>
          <a:p>
            <a:pPr marL="391686" indent="-293764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1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2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=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-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+mn-lt"/>
                <a:ea typeface="Microsoft YaHei" charset="0"/>
                <a:cs typeface="Microsoft YaHei" charset="0"/>
              </a:rPr>
              <a:t>3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  <a:ea typeface="Microsoft YaHei" charset="0"/>
                <a:cs typeface="Microsoft YaHei" charset="0"/>
              </a:rPr>
              <a:t> (по свойству площадей)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ea typeface="Microsoft YaHei" charset="0"/>
                <a:cs typeface="Times New Roman" pitchFamily="18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Microsoft YaHei" charset="0"/>
                <a:cs typeface="Times New Roman" pitchFamily="18" charset="0"/>
              </a:rPr>
              <a:t>3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=  48;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                        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+8x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=(x+4)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-16=48;</a:t>
            </a:r>
            <a:endParaRPr lang="ru-RU" sz="2600" dirty="0" smtClean="0">
              <a:solidFill>
                <a:schemeClr val="tx1"/>
              </a:solidFill>
              <a:effectLst/>
              <a:latin typeface="+mn-lt"/>
            </a:endParaRP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ea typeface="Microsoft YaHei" charset="0"/>
                <a:cs typeface="Times New Roman" pitchFamily="18" charset="0"/>
              </a:rPr>
              <a:t>S</a:t>
            </a:r>
            <a:r>
              <a:rPr lang="ru-RU" sz="2600" baseline="-33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Microsoft YaHei" charset="0"/>
                <a:cs typeface="Times New Roman" pitchFamily="18" charset="0"/>
              </a:rPr>
              <a:t>3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+ 48;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x+4)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– 16=48</a:t>
            </a: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ea typeface="Microsoft YaHei" charset="0"/>
                <a:cs typeface="Times New Roman" pitchFamily="18" charset="0"/>
              </a:rPr>
              <a:t>16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+ 48;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x+4)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= 48+16;</a:t>
            </a: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endParaRPr lang="ru-RU" sz="26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itchFamily="18" charset="0"/>
                <a:ea typeface="Microsoft YaHei" charset="0"/>
                <a:cs typeface="Times New Roman" pitchFamily="18" charset="0"/>
              </a:rPr>
              <a:t>64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                                   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(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x+4)</a:t>
            </a:r>
            <a:r>
              <a:rPr lang="ru-RU" sz="2600" baseline="33000" dirty="0" smtClean="0">
                <a:solidFill>
                  <a:schemeClr val="tx1"/>
                </a:solidFill>
                <a:effectLst/>
                <a:latin typeface="+mn-lt"/>
              </a:rPr>
              <a:t>2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=64;</a:t>
            </a:r>
          </a:p>
          <a:p>
            <a:pPr marL="391686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ru-RU" sz="2600" dirty="0" smtClean="0">
              <a:solidFill>
                <a:schemeClr val="tx1"/>
              </a:solidFill>
              <a:effectLst/>
              <a:latin typeface="+mn-lt"/>
            </a:endParaRPr>
          </a:p>
          <a:p>
            <a:pPr marL="2351555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x+4=8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;</a:t>
            </a:r>
          </a:p>
          <a:p>
            <a:pPr marL="2351555" indent="-293764" algn="l">
              <a:lnSpc>
                <a:spcPct val="95000"/>
              </a:lnSpc>
              <a:spcBef>
                <a:spcPts val="771"/>
              </a:spcBef>
              <a:buSzPct val="45000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2600" dirty="0" smtClean="0">
                <a:solidFill>
                  <a:schemeClr val="tx1"/>
                </a:solidFill>
                <a:effectLst/>
                <a:latin typeface="+mn-lt"/>
              </a:rPr>
              <a:t>  x=4</a:t>
            </a:r>
            <a:r>
              <a:rPr lang="ru-RU" sz="2600" dirty="0">
                <a:solidFill>
                  <a:schemeClr val="tx1"/>
                </a:solidFill>
                <a:effectLst/>
                <a:latin typeface="+mn-lt"/>
              </a:rPr>
              <a:t>.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53760" y="295231"/>
            <a:ext cx="7119360" cy="114492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3040" rIns="0" bIns="0" anchor="ctr"/>
          <a:lstStyle/>
          <a:p>
            <a:pPr marL="1677625" indent="-205923" algn="ctr">
              <a:lnSpc>
                <a:spcPct val="95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Решение квадратных уравнений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57158" y="1714488"/>
            <a:ext cx="3286148" cy="3286148"/>
          </a:xfrm>
          <a:prstGeom prst="flowChartInternalStorage">
            <a:avLst/>
          </a:prstGeom>
          <a:noFill/>
          <a:ln w="3600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7967" tIns="71663" rIns="97967" bIns="57147" anchor="ctr"/>
          <a:lstStyle/>
          <a:p>
            <a:pPr algn="ctr"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</a:tabLst>
            </a:pPr>
            <a:r>
              <a:rPr lang="ru-RU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x</a:t>
            </a:r>
            <a:r>
              <a:rPr lang="ru-RU" b="1" baseline="33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85720" y="1643050"/>
            <a:ext cx="524160" cy="522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</a:t>
            </a:r>
            <a:r>
              <a:rPr lang="ru-RU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16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714744" y="1643050"/>
            <a:ext cx="277920" cy="522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r>
              <a:rPr lang="ru-RU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4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85720" y="1285860"/>
            <a:ext cx="52272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/>
          <a:lstStyle/>
          <a:p>
            <a:pPr algn="ctr">
              <a:tabLst>
                <a:tab pos="407526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</a:t>
            </a:r>
            <a:r>
              <a:rPr lang="ru-RU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4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285852" y="1285860"/>
            <a:ext cx="2089440" cy="31395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/>
          <a:lstStyle/>
          <a:p>
            <a:pPr>
              <a:tabLst>
                <a:tab pos="407526" algn="l"/>
                <a:tab pos="815052" algn="l"/>
                <a:tab pos="1222578" algn="l"/>
                <a:tab pos="1630104" algn="l"/>
                <a:tab pos="2037631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  </a:t>
            </a:r>
            <a:r>
              <a:rPr lang="ru-RU" b="1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x</a:t>
            </a:r>
            <a:endParaRPr lang="ru-RU" b="1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714744" y="2571744"/>
            <a:ext cx="267840" cy="208965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/>
            <a:r>
              <a:rPr lang="ru-RU" b="1" dirty="0" err="1">
                <a:solidFill>
                  <a:srgbClr val="000000"/>
                </a:solidFill>
                <a:ea typeface="Microsoft YaHei" charset="0"/>
                <a:cs typeface="Microsoft YaHei" charset="0"/>
              </a:rPr>
              <a:t>x</a:t>
            </a:r>
            <a:endParaRPr lang="ru-RU" b="1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928662" y="1643050"/>
            <a:ext cx="2089440" cy="522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  <a:tab pos="815052" algn="l"/>
                <a:tab pos="1222578" algn="l"/>
                <a:tab pos="1630104" algn="l"/>
                <a:tab pos="2037631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</a:t>
            </a:r>
            <a:r>
              <a:rPr lang="ru-RU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4x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85720" y="2500306"/>
            <a:ext cx="511200" cy="210262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55335" rIns="81639" bIns="40820" anchor="ctr"/>
          <a:lstStyle/>
          <a:p>
            <a:pPr algn="ctr">
              <a:tabLst>
                <a:tab pos="407526" algn="l"/>
              </a:tabLst>
            </a:pPr>
            <a:r>
              <a:rPr lang="ru-RU" b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4x</a:t>
            </a:r>
            <a:endParaRPr lang="ru-RU" b="1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85727"/>
          <a:ext cx="8215370" cy="6193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/>
                <a:gridCol w="4107685"/>
              </a:tblGrid>
              <a:tr h="1050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Плюсы «геометрической алгебры»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Минусы «геометрической алгебры»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19502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Наглядно и доступно иллюстрирует доказательство тождеств и решение уравнений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Все преобразования выполняются на множестве положительных чисел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1500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Делает решение задач более простым для понимания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Невозможно решать уравнения 3-й и выше степени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1500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Показывает связь между алгеброй и геометрией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Отрицательные корни и ноль будут потеряны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428736"/>
            <a:ext cx="840108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теория «геометрической алгебры» может быть применена на уроках математики в начальной школе для иллюстрации решения задач и свойств арифметических действий</a:t>
            </a:r>
          </a:p>
          <a:p>
            <a:pPr algn="just"/>
            <a:r>
              <a:rPr lang="ru-RU" dirty="0" smtClean="0"/>
              <a:t> в более старших классах эта теория может применяться для того, чтобы упростить объяснение новой темы, сделать его более доступным для понимания, обеспечить наглядность изложения, показать преимущества выбранного метода перед другими</a:t>
            </a:r>
          </a:p>
          <a:p>
            <a:pPr algn="just"/>
            <a:r>
              <a:rPr lang="ru-RU" dirty="0" smtClean="0"/>
              <a:t>использовать методы «геометрической алгебры» для доказательства теорем алгебры и решения квадратных уравнений нельзя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подтвердилась частично </a:t>
            </a:r>
          </a:p>
          <a:p>
            <a:endParaRPr lang="ru-RU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00100" y="295231"/>
            <a:ext cx="5572164" cy="91919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3040" rIns="0" bIns="0" anchor="ctr"/>
          <a:lstStyle/>
          <a:p>
            <a:pPr marL="1677625" indent="-205923" algn="ctr">
              <a:lnSpc>
                <a:spcPct val="95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</a:tabLs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Выводы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Благодарим за внимание!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biblio.giuvus.ru/biblio/archive/depman_mir/images/01_clip_image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677899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606190" cy="480857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«Не зная прошлого, невозможно понять подлинный смысл настоящего и цели будущего»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М. Горький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134672" cy="4320480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accent1">
                    <a:lumMod val="75000"/>
                  </a:schemeClr>
                </a:solidFill>
              </a:rPr>
              <a:t>ГИПОТЕЗА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геометрическая алгебра» применима на уроках математики в современной школе и её методы можно использовать для доказательства теорем и решения задач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ЦЕЛЬ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2348880"/>
            <a:ext cx="8072494" cy="27363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Изучить возможность применения методов геометрической алгебры на уроках                                    математики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ЗАДАЧИ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1. Изучить историю развития чисел и отношений между величинами в Древней Греции</a:t>
            </a:r>
            <a:br>
              <a:rPr lang="ru-RU" dirty="0" smtClean="0"/>
            </a:br>
            <a:r>
              <a:rPr lang="ru-RU" dirty="0" smtClean="0"/>
              <a:t>2.Познакомиться с основными положениями «геометрической алгебры»</a:t>
            </a:r>
            <a:br>
              <a:rPr lang="ru-RU" dirty="0" smtClean="0"/>
            </a:br>
            <a:r>
              <a:rPr lang="ru-RU" dirty="0" smtClean="0"/>
              <a:t>3.Рассмотреть способы решения некоторых современных задач методами «геометрической алгебры»</a:t>
            </a:r>
            <a:br>
              <a:rPr lang="ru-RU" dirty="0" smtClean="0"/>
            </a:br>
            <a:r>
              <a:rPr lang="ru-RU" dirty="0" smtClean="0"/>
              <a:t>4.Проанализировать область применения методов «геометрической алгебры» для современных задач математики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fagor.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3451336" cy="4384605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4932040" y="1196752"/>
            <a:ext cx="3816424" cy="51845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«Все вещи суть числа»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>Привычное нам понятие числа возникло  в результате абстрагирования. Ранним пифагорейцам такая абстракция была чужда. Для них числа были точками или частицами, расположенными на плоскости(поверхности Земли). Рассматривая треугольные, квадратные и т.д. числа, называемые фигурным, пифагорейцы имели в виду наборы точек, камешков или других мелких предметов, расположенных в форме треугольников, квадратов и других фигур</a:t>
            </a:r>
            <a:endParaRPr lang="ru-RU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587727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570-495 </a:t>
            </a:r>
            <a:r>
              <a:rPr lang="ru-RU" dirty="0" err="1" smtClean="0"/>
              <a:t>гг</a:t>
            </a:r>
            <a:r>
              <a:rPr lang="ru-RU" dirty="0" smtClean="0"/>
              <a:t> до н. э.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18864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Школа Пифагора (585-500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гг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до н.э.)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www.kvadromir.com/math/referat/geom_alg/1.g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6408712" cy="175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http://www.kvadromir.com/math/referat/geom_alg/2.gif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6480720" cy="196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9752" y="299695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Треугольные числа: 1;3;6.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83768" y="580526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Квадратные числа:1;4;9.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«Начала» Евклида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ЕВКЛИД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2886075" cy="4286250"/>
          </a:xfrm>
        </p:spPr>
      </p:pic>
      <p:pic>
        <p:nvPicPr>
          <p:cNvPr id="7" name="Содержимое 6" descr="early-history-of-mathematics-euclid-to-euler-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4005064"/>
            <a:ext cx="4038600" cy="2410997"/>
          </a:xfrm>
        </p:spPr>
      </p:pic>
      <p:sp>
        <p:nvSpPr>
          <p:cNvPr id="6" name="TextBox 5"/>
          <p:cNvSpPr txBox="1"/>
          <p:nvPr/>
        </p:nvSpPr>
        <p:spPr>
          <a:xfrm>
            <a:off x="1331640" y="5661248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365-300 </a:t>
            </a:r>
            <a:r>
              <a:rPr lang="ru-RU" sz="2000" dirty="0" err="1" smtClean="0"/>
              <a:t>гг</a:t>
            </a:r>
            <a:r>
              <a:rPr lang="ru-RU" sz="2000" dirty="0" smtClean="0"/>
              <a:t> до н.э.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1340768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Евклид, используя метод геометрической алгебры, доказал распределительное свойство умножения относительно сложения, дал способ решения квадратных уравнений (задачи на « приложение площадей»), доказал формулы сокращенного умножения (квадрат суммы и квадрат разности).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Основные положения геометрической алгебры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556792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1) алгебраические переменные, как и произвольные числа, представляются отрезками;</a:t>
            </a:r>
          </a:p>
          <a:p>
            <a:r>
              <a:rPr lang="ru-RU" sz="2400" dirty="0" smtClean="0"/>
              <a:t>2) сумма чисел или алгебраических переменных представляется в виде отрезка, составленного из слагаемых;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3357562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3)произведение двух чисел или алгебраических переменных представляется в виде прямоугольника со сторонами, которые представляют собой отрезки, соответствующие сомножителям. 4) произведение трёх переменных </a:t>
            </a:r>
            <a:r>
              <a:rPr lang="ru-RU" sz="2400" i="1" dirty="0" err="1" smtClean="0"/>
              <a:t>a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b</a:t>
            </a:r>
            <a:r>
              <a:rPr lang="ru-RU" sz="2400" dirty="0" smtClean="0"/>
              <a:t> и </a:t>
            </a:r>
            <a:r>
              <a:rPr lang="ru-RU" sz="2400" i="1" dirty="0" err="1" smtClean="0"/>
              <a:t>c</a:t>
            </a:r>
            <a:r>
              <a:rPr lang="ru-RU" sz="2400" dirty="0" smtClean="0"/>
              <a:t> есть прямоугольный параллелепипед со сторонами, соответствующими сомножителям </a:t>
            </a:r>
            <a:r>
              <a:rPr lang="ru-RU" sz="2400" i="1" dirty="0" err="1" smtClean="0"/>
              <a:t>a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b</a:t>
            </a:r>
            <a:r>
              <a:rPr lang="ru-RU" sz="2400" dirty="0" smtClean="0"/>
              <a:t> и </a:t>
            </a:r>
            <a:r>
              <a:rPr lang="ru-RU" sz="2400" i="1" dirty="0" err="1" smtClean="0"/>
              <a:t>c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881</TotalTime>
  <Words>513</Words>
  <Application>Microsoft Office PowerPoint</Application>
  <PresentationFormat>Экран (4:3)</PresentationFormat>
  <Paragraphs>97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«ГЕОМЕТРИЧЕСКАЯ АЛГЕБРА» ДРЕВНЕЙ ГРЕЦИИ</vt:lpstr>
      <vt:lpstr>«Не зная прошлого, невозможно понять подлинный смысл настоящего и цели будущего»                                     М. Горький</vt:lpstr>
      <vt:lpstr>ГИПОТЕЗА:  «геометрическая алгебра» применима на уроках математики в современной школе и её методы можно использовать для доказательства теорем и решения задач</vt:lpstr>
      <vt:lpstr>ЦЕЛЬ:</vt:lpstr>
      <vt:lpstr>ЗАДАЧИ:</vt:lpstr>
      <vt:lpstr>Слайд 6</vt:lpstr>
      <vt:lpstr>Слайд 7</vt:lpstr>
      <vt:lpstr>«Начала» Евклида</vt:lpstr>
      <vt:lpstr>Основные положения геометрической алгебры</vt:lpstr>
      <vt:lpstr>Основные положения геометрической алгебры</vt:lpstr>
      <vt:lpstr>Основные задачи геометрической алгебры</vt:lpstr>
      <vt:lpstr>Доказательство тождеств</vt:lpstr>
      <vt:lpstr>Слайд 13</vt:lpstr>
      <vt:lpstr>Слайд 14</vt:lpstr>
      <vt:lpstr>Слайд 15</vt:lpstr>
      <vt:lpstr>Благодарим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ГЕОМЕТРИЧЕСКАЯ АЛГЕБРА ДЕВНЕЙ ГРЕЦИИ</dc:title>
  <dc:creator>DNS</dc:creator>
  <cp:lastModifiedBy>Алябьева Е.А.</cp:lastModifiedBy>
  <cp:revision>46</cp:revision>
  <dcterms:created xsi:type="dcterms:W3CDTF">2017-04-10T15:25:31Z</dcterms:created>
  <dcterms:modified xsi:type="dcterms:W3CDTF">2017-04-12T10:23:21Z</dcterms:modified>
</cp:coreProperties>
</file>