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8" r:id="rId2"/>
    <p:sldId id="312" r:id="rId3"/>
    <p:sldId id="301" r:id="rId4"/>
    <p:sldId id="302" r:id="rId5"/>
    <p:sldId id="303" r:id="rId6"/>
    <p:sldId id="306" r:id="rId7"/>
    <p:sldId id="308" r:id="rId8"/>
    <p:sldId id="307" r:id="rId9"/>
    <p:sldId id="309" r:id="rId10"/>
    <p:sldId id="310" r:id="rId11"/>
    <p:sldId id="304" r:id="rId12"/>
    <p:sldId id="305" r:id="rId13"/>
    <p:sldId id="311" r:id="rId14"/>
    <p:sldId id="30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FFCC"/>
    <a:srgbClr val="FFCC00"/>
    <a:srgbClr val="FF3300"/>
    <a:srgbClr val="FF33CC"/>
    <a:srgbClr val="FF9900"/>
    <a:srgbClr val="00FF00"/>
    <a:srgbClr val="A02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20" autoAdjust="0"/>
  </p:normalViewPr>
  <p:slideViewPr>
    <p:cSldViewPr>
      <p:cViewPr>
        <p:scale>
          <a:sx n="100" d="100"/>
          <a:sy n="100" d="100"/>
        </p:scale>
        <p:origin x="-1098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0833333333333343E-2"/>
          <c:y val="0.10185185185185186"/>
          <c:w val="0.53888888888888908"/>
          <c:h val="0.89814814814814814"/>
        </c:manualLayout>
      </c:layout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Фамилии, образованные от личных и переносных прозвищ</c:v>
                </c:pt>
                <c:pt idx="1">
                  <c:v>Фамилии, образованные от названий профессий</c:v>
                </c:pt>
                <c:pt idx="2">
                  <c:v>фамилии, образованные от глаголов</c:v>
                </c:pt>
                <c:pt idx="3">
                  <c:v>Прочие</c:v>
                </c:pt>
                <c:pt idx="4">
                  <c:v>Фамилии, образованные от географических названий</c:v>
                </c:pt>
                <c:pt idx="5">
                  <c:v>Фамилии, образованные от крестильных имен</c:v>
                </c:pt>
                <c:pt idx="6">
                  <c:v>Фамилии, образованные от внутрисемейных имен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 formatCode="0%">
                  <c:v>0.77</c:v>
                </c:pt>
                <c:pt idx="1">
                  <c:v>6.8000000000000005E-2</c:v>
                </c:pt>
                <c:pt idx="2">
                  <c:v>0.108</c:v>
                </c:pt>
                <c:pt idx="3" formatCode="0%">
                  <c:v>0.04</c:v>
                </c:pt>
                <c:pt idx="4">
                  <c:v>1.4E-2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5241865968429014"/>
          <c:y val="5.5229073398674864E-4"/>
          <c:w val="0.33448201679483569"/>
          <c:h val="0.9083910014787138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/>
              <a:t>Рис.2 Словообразовательные типы</a:t>
            </a:r>
            <a:r>
              <a:rPr lang="ru-RU" sz="1400" baseline="0"/>
              <a:t> </a:t>
            </a:r>
            <a:endParaRPr lang="ru-RU" sz="1400"/>
          </a:p>
        </c:rich>
      </c:tx>
      <c:layout>
        <c:manualLayout>
          <c:xMode val="edge"/>
          <c:yMode val="edge"/>
          <c:x val="0.18000000000000005"/>
          <c:y val="0.9078947368421055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</a:t>
                    </a:r>
                    <a:r>
                      <a:rPr lang="ru-RU"/>
                      <a:t>,3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</a:t>
                    </a:r>
                    <a:r>
                      <a:rPr lang="ru-RU"/>
                      <a:t>3,8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  <a:r>
                      <a:rPr lang="ru-RU"/>
                      <a:t>,1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9,5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</a:t>
                    </a:r>
                    <a:r>
                      <a:rPr lang="ru-RU"/>
                      <a:t>,3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Лист6!$A$15:$A$19</c:f>
              <c:strCache>
                <c:ptCount val="5"/>
                <c:pt idx="0">
                  <c:v>Фамилии, образованные от непроизводных основ</c:v>
                </c:pt>
                <c:pt idx="1">
                  <c:v>Фамилии, образованные от производных основ</c:v>
                </c:pt>
                <c:pt idx="2">
                  <c:v>Фамилии, образованные способом словосочетания</c:v>
                </c:pt>
                <c:pt idx="3">
                  <c:v>Фамилии, образованные различными способами сложения</c:v>
                </c:pt>
                <c:pt idx="4">
                  <c:v>Фамилии неясного происхождения</c:v>
                </c:pt>
              </c:strCache>
            </c:strRef>
          </c:cat>
          <c:val>
            <c:numRef>
              <c:f>Лист6!$B$15:$B$19</c:f>
              <c:numCache>
                <c:formatCode>0.0%</c:formatCode>
                <c:ptCount val="5"/>
                <c:pt idx="0">
                  <c:v>1.2999999999999999E-2</c:v>
                </c:pt>
                <c:pt idx="1">
                  <c:v>0.83799999999999997</c:v>
                </c:pt>
                <c:pt idx="2">
                  <c:v>4.1000000000000002E-2</c:v>
                </c:pt>
                <c:pt idx="3">
                  <c:v>9.5000000000000001E-2</c:v>
                </c:pt>
                <c:pt idx="4">
                  <c:v>1.2999999999999999E-2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186289074215459"/>
          <c:y val="3.819271985523174E-2"/>
          <c:w val="0.39600675861111623"/>
          <c:h val="0.90055223646043081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8B54DC-AA89-471D-BA42-A50A72785473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5FA37B-36C8-488B-8FE6-C0454C926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239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Берёза стоит.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061691-17E7-46E0-A730-135E3F45A48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Спасибо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 внимание!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059DED-D0CC-41FD-B019-9ED920B97212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DC5F7-6CB7-4AA4-BA35-78D18B4B7852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48AFD-2F11-407D-8D52-755CDC872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1E5A9-4179-4471-9CD0-A1C84A90FEE0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3AED7-392E-45BC-8D5A-4F7CE9967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91AC-B18E-422B-BC92-EF3A3CE2BF94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177E-E2FD-4FD7-9BA1-27357555E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2A56A-5F54-46E0-9768-D79F8C99D964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31AC-6853-4781-A7A1-10600E8AB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B1849-34AF-4A0B-9667-7AC8FF27E602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10C37-C76E-4AFE-9AFB-E1C5FDFE4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41557-45CD-45D2-A157-DDA3CF52EF2E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E2008-BEA5-4526-B227-1433166FC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359C5-5DE9-43EA-9F78-7008DAAE2E29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987C3-FBF4-456E-A237-FBF330CD1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68C6E-C39C-47A2-94D3-9148F01F692A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BB80E-A328-4676-B7F0-3B3FF43A4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5A43D-0337-4423-B870-4A345C13FCD3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85738-6974-42FD-B9F2-E3DE3CC40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38070-05A1-4D3D-8654-DDA0209A7567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7BD13-5035-461D-BA77-9243255A1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45F2-99D8-4C4D-96CD-839CBF490F7D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79B3-AA05-47BF-917C-D1CD7CF41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8E3E96-59D4-4660-8133-94C37AF45031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D3E26-7F40-491A-B77D-496EA278E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1052736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«Говорящие» фамилии в произведениях писателей 18-19 веков</a:t>
            </a:r>
            <a:endParaRPr lang="ru-RU" sz="44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79712" y="4581128"/>
            <a:ext cx="6804025" cy="200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/>
          <a:p>
            <a:pPr marL="1438275" hangingPunct="1">
              <a:lnSpc>
                <a:spcPct val="100000"/>
              </a:lnSpc>
              <a:buClrTx/>
              <a:buFontTx/>
              <a:buNone/>
              <a:tabLst>
                <a:tab pos="1438275" algn="l"/>
                <a:tab pos="1885950" algn="l"/>
                <a:tab pos="2335213" algn="l"/>
                <a:tab pos="2784475" algn="l"/>
                <a:tab pos="3233738" algn="l"/>
                <a:tab pos="3683000" algn="l"/>
                <a:tab pos="4132263" algn="l"/>
                <a:tab pos="4581525" algn="l"/>
                <a:tab pos="5030788" algn="l"/>
                <a:tab pos="5480050" algn="l"/>
                <a:tab pos="5929313" algn="l"/>
                <a:tab pos="6378575" algn="l"/>
                <a:tab pos="6827838" algn="l"/>
                <a:tab pos="7277100" algn="l"/>
                <a:tab pos="7726363" algn="l"/>
                <a:tab pos="8175625" algn="l"/>
                <a:tab pos="8624888" algn="l"/>
                <a:tab pos="9074150" algn="l"/>
                <a:tab pos="9523413" algn="l"/>
                <a:tab pos="9972675" algn="l"/>
                <a:tab pos="10421938" algn="l"/>
              </a:tabLst>
            </a:pPr>
            <a:r>
              <a:rPr lang="ru-RU" b="1" dirty="0" smtClean="0">
                <a:latin typeface="Trebuchet MS" charset="0"/>
              </a:rPr>
              <a:t>Выполнила ученица 9 б </a:t>
            </a:r>
            <a:r>
              <a:rPr lang="ru-RU" b="1" dirty="0">
                <a:latin typeface="Trebuchet MS" charset="0"/>
              </a:rPr>
              <a:t>класса </a:t>
            </a:r>
          </a:p>
          <a:p>
            <a:pPr marL="1438275" hangingPunct="1">
              <a:lnSpc>
                <a:spcPct val="100000"/>
              </a:lnSpc>
              <a:buClrTx/>
              <a:buFontTx/>
              <a:buNone/>
              <a:tabLst>
                <a:tab pos="1438275" algn="l"/>
                <a:tab pos="1885950" algn="l"/>
                <a:tab pos="2335213" algn="l"/>
                <a:tab pos="2784475" algn="l"/>
                <a:tab pos="3233738" algn="l"/>
                <a:tab pos="3683000" algn="l"/>
                <a:tab pos="4132263" algn="l"/>
                <a:tab pos="4581525" algn="l"/>
                <a:tab pos="5030788" algn="l"/>
                <a:tab pos="5480050" algn="l"/>
                <a:tab pos="5929313" algn="l"/>
                <a:tab pos="6378575" algn="l"/>
                <a:tab pos="6827838" algn="l"/>
                <a:tab pos="7277100" algn="l"/>
                <a:tab pos="7726363" algn="l"/>
                <a:tab pos="8175625" algn="l"/>
                <a:tab pos="8624888" algn="l"/>
                <a:tab pos="9074150" algn="l"/>
                <a:tab pos="9523413" algn="l"/>
                <a:tab pos="9972675" algn="l"/>
                <a:tab pos="10421938" algn="l"/>
              </a:tabLst>
            </a:pPr>
            <a:r>
              <a:rPr lang="ru-RU" b="1" dirty="0">
                <a:latin typeface="Trebuchet MS" charset="0"/>
              </a:rPr>
              <a:t>МАОУ «</a:t>
            </a:r>
            <a:r>
              <a:rPr lang="ru-RU" b="1" dirty="0" err="1">
                <a:latin typeface="Trebuchet MS" charset="0"/>
              </a:rPr>
              <a:t>Токаевская</a:t>
            </a:r>
            <a:r>
              <a:rPr lang="ru-RU" b="1" dirty="0">
                <a:latin typeface="Trebuchet MS" charset="0"/>
              </a:rPr>
              <a:t> СОШ»</a:t>
            </a:r>
          </a:p>
          <a:p>
            <a:pPr marL="1438275" hangingPunct="1">
              <a:lnSpc>
                <a:spcPct val="100000"/>
              </a:lnSpc>
              <a:buClrTx/>
              <a:buFontTx/>
              <a:buNone/>
              <a:tabLst>
                <a:tab pos="1438275" algn="l"/>
                <a:tab pos="1885950" algn="l"/>
                <a:tab pos="2335213" algn="l"/>
                <a:tab pos="2784475" algn="l"/>
                <a:tab pos="3233738" algn="l"/>
                <a:tab pos="3683000" algn="l"/>
                <a:tab pos="4132263" algn="l"/>
                <a:tab pos="4581525" algn="l"/>
                <a:tab pos="5030788" algn="l"/>
                <a:tab pos="5480050" algn="l"/>
                <a:tab pos="5929313" algn="l"/>
                <a:tab pos="6378575" algn="l"/>
                <a:tab pos="6827838" algn="l"/>
                <a:tab pos="7277100" algn="l"/>
                <a:tab pos="7726363" algn="l"/>
                <a:tab pos="8175625" algn="l"/>
                <a:tab pos="8624888" algn="l"/>
                <a:tab pos="9074150" algn="l"/>
                <a:tab pos="9523413" algn="l"/>
                <a:tab pos="9972675" algn="l"/>
                <a:tab pos="10421938" algn="l"/>
              </a:tabLst>
            </a:pPr>
            <a:r>
              <a:rPr lang="ru-RU" b="1" dirty="0" smtClean="0">
                <a:latin typeface="Trebuchet MS" charset="0"/>
              </a:rPr>
              <a:t>Ибрагимова </a:t>
            </a:r>
            <a:r>
              <a:rPr lang="ru-RU" b="1" dirty="0" err="1" smtClean="0">
                <a:latin typeface="Trebuchet MS" charset="0"/>
              </a:rPr>
              <a:t>Гелсу</a:t>
            </a:r>
            <a:endParaRPr lang="ru-RU" b="1" dirty="0">
              <a:latin typeface="Trebuchet MS" charset="0"/>
            </a:endParaRPr>
          </a:p>
          <a:p>
            <a:pPr marL="1438275" hangingPunct="1">
              <a:lnSpc>
                <a:spcPct val="100000"/>
              </a:lnSpc>
              <a:buClrTx/>
              <a:buFontTx/>
              <a:buNone/>
              <a:tabLst>
                <a:tab pos="1438275" algn="l"/>
                <a:tab pos="1885950" algn="l"/>
                <a:tab pos="2335213" algn="l"/>
                <a:tab pos="2784475" algn="l"/>
                <a:tab pos="3233738" algn="l"/>
                <a:tab pos="3683000" algn="l"/>
                <a:tab pos="4132263" algn="l"/>
                <a:tab pos="4581525" algn="l"/>
                <a:tab pos="5030788" algn="l"/>
                <a:tab pos="5480050" algn="l"/>
                <a:tab pos="5929313" algn="l"/>
                <a:tab pos="6378575" algn="l"/>
                <a:tab pos="6827838" algn="l"/>
                <a:tab pos="7277100" algn="l"/>
                <a:tab pos="7726363" algn="l"/>
                <a:tab pos="8175625" algn="l"/>
                <a:tab pos="8624888" algn="l"/>
                <a:tab pos="9074150" algn="l"/>
                <a:tab pos="9523413" algn="l"/>
                <a:tab pos="9972675" algn="l"/>
                <a:tab pos="10421938" algn="l"/>
              </a:tabLst>
            </a:pPr>
            <a:r>
              <a:rPr lang="ru-RU" b="1" dirty="0">
                <a:latin typeface="Trebuchet MS" charset="0"/>
              </a:rPr>
              <a:t>Руководитель: </a:t>
            </a:r>
          </a:p>
          <a:p>
            <a:pPr marL="1438275" hangingPunct="1">
              <a:lnSpc>
                <a:spcPct val="100000"/>
              </a:lnSpc>
              <a:buClrTx/>
              <a:buFontTx/>
              <a:buNone/>
              <a:tabLst>
                <a:tab pos="1438275" algn="l"/>
                <a:tab pos="1885950" algn="l"/>
                <a:tab pos="2335213" algn="l"/>
                <a:tab pos="2784475" algn="l"/>
                <a:tab pos="3233738" algn="l"/>
                <a:tab pos="3683000" algn="l"/>
                <a:tab pos="4132263" algn="l"/>
                <a:tab pos="4581525" algn="l"/>
                <a:tab pos="5030788" algn="l"/>
                <a:tab pos="5480050" algn="l"/>
                <a:tab pos="5929313" algn="l"/>
                <a:tab pos="6378575" algn="l"/>
                <a:tab pos="6827838" algn="l"/>
                <a:tab pos="7277100" algn="l"/>
                <a:tab pos="7726363" algn="l"/>
                <a:tab pos="8175625" algn="l"/>
                <a:tab pos="8624888" algn="l"/>
                <a:tab pos="9074150" algn="l"/>
                <a:tab pos="9523413" algn="l"/>
                <a:tab pos="9972675" algn="l"/>
                <a:tab pos="10421938" algn="l"/>
              </a:tabLst>
            </a:pPr>
            <a:r>
              <a:rPr lang="ru-RU" b="1" dirty="0">
                <a:latin typeface="Trebuchet MS" charset="0"/>
              </a:rPr>
              <a:t>учитель </a:t>
            </a:r>
            <a:r>
              <a:rPr lang="ru-RU" b="1" dirty="0" smtClean="0">
                <a:latin typeface="Trebuchet MS" charset="0"/>
              </a:rPr>
              <a:t>русского языка и литературы</a:t>
            </a:r>
            <a:endParaRPr lang="ru-RU" b="1" dirty="0">
              <a:latin typeface="Trebuchet MS" charset="0"/>
            </a:endParaRPr>
          </a:p>
          <a:p>
            <a:pPr marL="1438275" hangingPunct="1">
              <a:lnSpc>
                <a:spcPct val="100000"/>
              </a:lnSpc>
              <a:buClrTx/>
              <a:buFontTx/>
              <a:buNone/>
              <a:tabLst>
                <a:tab pos="1438275" algn="l"/>
                <a:tab pos="1885950" algn="l"/>
                <a:tab pos="2335213" algn="l"/>
                <a:tab pos="2784475" algn="l"/>
                <a:tab pos="3233738" algn="l"/>
                <a:tab pos="3683000" algn="l"/>
                <a:tab pos="4132263" algn="l"/>
                <a:tab pos="4581525" algn="l"/>
                <a:tab pos="5030788" algn="l"/>
                <a:tab pos="5480050" algn="l"/>
                <a:tab pos="5929313" algn="l"/>
                <a:tab pos="6378575" algn="l"/>
                <a:tab pos="6827838" algn="l"/>
                <a:tab pos="7277100" algn="l"/>
                <a:tab pos="7726363" algn="l"/>
                <a:tab pos="8175625" algn="l"/>
                <a:tab pos="8624888" algn="l"/>
                <a:tab pos="9074150" algn="l"/>
                <a:tab pos="9523413" algn="l"/>
                <a:tab pos="9972675" algn="l"/>
                <a:tab pos="10421938" algn="l"/>
              </a:tabLst>
            </a:pPr>
            <a:r>
              <a:rPr lang="ru-RU" b="1" dirty="0" err="1" smtClean="0">
                <a:latin typeface="Trebuchet MS" charset="0"/>
              </a:rPr>
              <a:t>Зинатуллина</a:t>
            </a:r>
            <a:r>
              <a:rPr lang="ru-RU" b="1" dirty="0" smtClean="0">
                <a:latin typeface="Trebuchet MS" charset="0"/>
              </a:rPr>
              <a:t> С.Р.</a:t>
            </a:r>
            <a:endParaRPr lang="ru-RU" b="1" dirty="0">
              <a:latin typeface="Trebuchet MS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33146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А.П.Чехов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356"/>
            <a:ext cx="1785950" cy="212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6248" y="107154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Бризжалов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(А.П.Чехов «Смерть чиновника»)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Вонмигласов (А.П. Чехов «Хирургия»)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Елдырин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(А.П.Чехов «Хамелеон»)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Жеребцов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Жеребятников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Жигалов (А.П.Чехов «Хамелеон»)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Кобылин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Коренной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Курякин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 Чехов «Хирургия»)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Лошадевич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Лошадкин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Овсов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Очумелов (А.П.Чехов «Хамелеон»)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Тройкин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Уздечкин (А.П. Чехов «Лошадиная фамилия»)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Хрюкин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(А.П.Чехов «Хамелеон»)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Червяков (А.П.Чехов «Смерть чиновника»)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928934"/>
            <a:ext cx="20313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(А.П.Чехов «Смерть чиновника»)</a:t>
            </a:r>
            <a:endParaRPr lang="ru-RU" sz="1000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786322"/>
            <a:ext cx="3714776" cy="171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071538" y="6500834"/>
            <a:ext cx="21884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(А.П. Чехов «Лошадиная фамилия»)</a:t>
            </a:r>
            <a:endParaRPr lang="ru-RU" sz="1000" dirty="0"/>
          </a:p>
        </p:txBody>
      </p:sp>
      <p:pic>
        <p:nvPicPr>
          <p:cNvPr id="27653" name="Picture 5" descr="C:\Users\8\Desktop\Alexey-Laptev-Illustration-for-Story-Surgery-by-Anton-Chekh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714356"/>
            <a:ext cx="1571636" cy="205509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14546" y="2928934"/>
            <a:ext cx="15792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(А.П. Чехов «Хирургия»)</a:t>
            </a:r>
            <a:endParaRPr lang="ru-RU" sz="1000" dirty="0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214686"/>
            <a:ext cx="3643338" cy="144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/>
        </p:nvGraphicFramePr>
        <p:xfrm>
          <a:off x="928662" y="1357298"/>
          <a:ext cx="7358114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85852" y="5786454"/>
            <a:ext cx="6606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Рис. 1 Семантическая классификация «говорящих» фамилий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3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Диаграмма 3"/>
          <p:cNvGraphicFramePr/>
          <p:nvPr/>
        </p:nvGraphicFramePr>
        <p:xfrm>
          <a:off x="714348" y="1142984"/>
          <a:ext cx="764386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4348" y="2690336"/>
            <a:ext cx="70009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Глубокое и всестороннее прочтение художественного произведения невозможно без осмысления использования автором фамилий персонажей.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2988" y="1700213"/>
            <a:ext cx="6985000" cy="228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Спасибо </a:t>
            </a:r>
          </a:p>
          <a:p>
            <a:pPr algn="ctr">
              <a:defRPr/>
            </a:pPr>
            <a:r>
              <a:rPr lang="ru-RU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за внимание!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62" y="2071678"/>
            <a:ext cx="78581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 работы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на уроках литературы нам часто встречаются герои с «говорящими фамилиями». Выбор этой темы обусловлен большим личным интересом к говорящим именам в русской литературе. Фамилии героев несут большую художественно-смысловую информацию.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78488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работы - доказательство того, что «говорящие» фамилии являются активным художественным приёмом в творчестве писателей.</a:t>
            </a:r>
          </a:p>
          <a:p>
            <a:pPr indent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Для достижения поставленной цели ставится и решается ряд конкретных </a:t>
            </a:r>
            <a:r>
              <a:rPr lang="tt-RU" sz="2800" b="1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выявить  «говорящие» фамилии в рассказах;</a:t>
            </a:r>
          </a:p>
          <a:p>
            <a:pPr lvl="0" indent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составить словарь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«говорящих» фамилий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indent="457200" algn="just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Приложение 1)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indent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выполнить семантическую классификацию производящих основ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indent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обобщить результаты классификаций </a:t>
            </a: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Приложение 2).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35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764704"/>
            <a:ext cx="660648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Слово «фамилия» внедрилось в России в повседневную жизнь после указов Петра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Становление же фамилий как элемента именования русских людей  (хотя это слово тогда и не употреблялось) на Руси датируется 14-15 веками, а назывались они прозвищами, прозваниями.</a:t>
            </a:r>
          </a:p>
          <a:p>
            <a:pPr indent="457200" algn="just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496"/>
            <a:ext cx="7858180" cy="281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00915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764704"/>
            <a:ext cx="73111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Принципы семантической классификации согласно их образованию:</a:t>
            </a:r>
          </a:p>
          <a:p>
            <a:pPr lvl="0"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крестильных имен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названий профессий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географических названий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прозвищ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от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внутрисемейных имен.</a:t>
            </a:r>
          </a:p>
        </p:txBody>
      </p:sp>
    </p:spTree>
    <p:extLst>
      <p:ext uri="{BB962C8B-B14F-4D97-AF65-F5344CB8AC3E}">
        <p14:creationId xmlns:p14="http://schemas.microsoft.com/office/powerpoint/2010/main" val="3203478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0"/>
            <a:ext cx="2928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Н.В.Гоголь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42852"/>
            <a:ext cx="4572000" cy="38933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Гибнер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(Н.В.Гоголь «Ревизор»)</a:t>
            </a:r>
          </a:p>
          <a:p>
            <a:pPr lvl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Земляника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Коробкин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Коробочка (Н.В.Гоголь «Мертвые души»)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Люлюков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Ляпкин-Тяпкин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Манилов (Н.В. Гоголь «Мертвые души»)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Ноздрев (Н.В. Гоголь «Мертвые души»)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Плюшкин (Н.В. Гоголь «Мертвые души»)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Пошлепкин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Пуговицын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Свистунов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Сквозник-Дмухановский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Скудронжогло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(Н.В. Гоголь «Мертвые души»)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Собакевич (Н.В. Гоголь «Мертвые души»)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Уховертов</a:t>
            </a: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Хлестаков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Хлопов Лука (Н.В.Гоголь «Ревизор»)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Чичиков (Н.В. Гоголь «Мертвые души»)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786322"/>
            <a:ext cx="928694" cy="149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6211669"/>
            <a:ext cx="1285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Ляпкин-Тяпкин (Н.В.Гоголь «Ревизор»)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642918"/>
            <a:ext cx="1209237" cy="20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3154" y="642918"/>
            <a:ext cx="10085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785918" y="2786058"/>
            <a:ext cx="19288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Гибнер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(Н.В.Гоголь «Ревизор»)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96" y="3857628"/>
            <a:ext cx="1353999" cy="260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929066"/>
            <a:ext cx="1294337" cy="24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5357818" y="6429396"/>
            <a:ext cx="21050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Земляника (Н.В.Гоголь «Ревизор»)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18" y="4286256"/>
            <a:ext cx="1641455" cy="22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43306" y="4000504"/>
            <a:ext cx="1774153" cy="220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3571868" y="6286520"/>
            <a:ext cx="1785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Собакевич (Н.В. Гоголь «Мертвые души»)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44" y="2786058"/>
            <a:ext cx="1241408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214282" y="4143380"/>
            <a:ext cx="12144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Чичиков (Н.В. Гоголь «Мертвые души») </a:t>
            </a:r>
            <a:endParaRPr lang="ru-RU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Д.И.Фонвизин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214290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Вральман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Кутейкин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Милон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Правдин 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Простакова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Скотинин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Стародум  (Д.И. Фонвизин «Недоросль»)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Цифиркина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(Д.И. Фонвизин «Недоросль»)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1509460" cy="225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42844" y="3429000"/>
            <a:ext cx="1850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Простакова</a:t>
            </a: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ctr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(Д.И. Фонвизин «Недоросль»)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642918"/>
            <a:ext cx="1500198" cy="191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143108" y="2714620"/>
            <a:ext cx="1882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Стародум </a:t>
            </a:r>
          </a:p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(Д.И. Фонвизин «Недоросль»)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3500438"/>
            <a:ext cx="1273100" cy="183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500430" y="5500702"/>
            <a:ext cx="28536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Скотинин (Д.И. Фонвизин «Недоросль»)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357694"/>
            <a:ext cx="2704621" cy="172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2786058"/>
            <a:ext cx="13620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6357950" y="5929330"/>
            <a:ext cx="2214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Простаков</a:t>
            </a:r>
          </a:p>
          <a:p>
            <a:pPr lvl="0" eaLnBrk="0" hangingPunct="0"/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(Д.И. Фонвизин «Недоросль»)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4"/>
            <a:ext cx="1463705" cy="243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28902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А.С.Грибоедов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785794"/>
            <a:ext cx="478634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Горич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Загорецкий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Молчалин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Репетилов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Скалозуб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Тугоуховский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Фамусов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Хлёстова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Хрюмина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Чацкий (А.С.Грибоедов «Горе от ума»)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357562"/>
            <a:ext cx="2000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1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Тугоуховский</a:t>
            </a:r>
            <a:endParaRPr lang="ru-RU" sz="1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786190"/>
            <a:ext cx="1643042" cy="250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785794"/>
            <a:ext cx="1679141" cy="225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928794" y="3071810"/>
            <a:ext cx="19062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Фамусов </a:t>
            </a:r>
          </a:p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(А.С.Грибоедов «Горе от ума»)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3643314"/>
            <a:ext cx="1538674" cy="21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928794" y="5857892"/>
            <a:ext cx="19062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Чацкий </a:t>
            </a:r>
          </a:p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(А.С.Грибоедов «Горе от ума»)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3714752"/>
            <a:ext cx="1644999" cy="22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3643306" y="6000768"/>
            <a:ext cx="1938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Скалозуб</a:t>
            </a:r>
          </a:p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44" y="3857628"/>
            <a:ext cx="1281695" cy="232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6929454" y="6215082"/>
            <a:ext cx="19062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Молчалин </a:t>
            </a:r>
          </a:p>
          <a:p>
            <a:pPr lvl="0" eaLnBrk="0" hangingPunct="0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(А.С.Грибоедов «Горе от ума»)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3786190"/>
            <a:ext cx="1284264" cy="2198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5500694" y="6000768"/>
            <a:ext cx="16525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Хлёстова</a:t>
            </a:r>
            <a:endParaRPr lang="ru-RU" sz="1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(А.С.Грибоедов «Горе от ума»)</a:t>
            </a:r>
            <a:endParaRPr lang="ru-RU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142852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М.А.Булгаков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27146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000332" y="142852"/>
            <a:ext cx="61436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Болботун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«Дни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Турбиных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Борменталь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Вяземская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Галаньба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М.Булгаков «Дни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Турбиных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Жаровкин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Кирпатый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«Дни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Турбиных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Пеструхин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Полиграф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Полиграфович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Шариков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Преображенский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Ураган (М.Булгаков «Дни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Турбиных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Чугункин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Швондер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(М.Булгаков «Собачье сердце»)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214686"/>
            <a:ext cx="2714644" cy="186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 descr="C:\Users\8\Desktop\iVUD74KR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256"/>
            <a:ext cx="2571768" cy="1926586"/>
          </a:xfrm>
          <a:prstGeom prst="rect">
            <a:avLst/>
          </a:prstGeom>
          <a:noFill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2643182"/>
            <a:ext cx="1831564" cy="249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2" name="Picture 8" descr="C:\Users\8\Desktop\i0ZX8OQA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5145899"/>
            <a:ext cx="2357454" cy="17121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НА ПОКА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ПОКАЗ</Template>
  <TotalTime>471</TotalTime>
  <Words>904</Words>
  <Application>Microsoft Office PowerPoint</Application>
  <PresentationFormat>Экран (4:3)</PresentationFormat>
  <Paragraphs>136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 НА ПОКАЗ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Skyi</dc:creator>
  <cp:keywords>Сорокина Юлия Александровна</cp:keywords>
  <cp:lastModifiedBy>Секине</cp:lastModifiedBy>
  <cp:revision>45</cp:revision>
  <dcterms:created xsi:type="dcterms:W3CDTF">2015-05-17T16:51:41Z</dcterms:created>
  <dcterms:modified xsi:type="dcterms:W3CDTF">2017-03-03T09:46:46Z</dcterms:modified>
  <cp:category>Сорокина Юлия Александровна</cp:category>
</cp:coreProperties>
</file>