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95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857232"/>
            <a:ext cx="8001056" cy="3857652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</a:t>
            </a:r>
            <a:b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свойства многоатомных спиртов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5500702"/>
            <a:ext cx="3629028" cy="828684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Учитель химии </a:t>
            </a:r>
          </a:p>
          <a:p>
            <a:pPr algn="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высшей квалификационной категории </a:t>
            </a:r>
          </a:p>
          <a:p>
            <a:pPr algn="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Табачная О.В.</a:t>
            </a:r>
          </a:p>
          <a:p>
            <a:pPr algn="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МБОУ лицей № 2 г.Бугульма, РТ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9715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C00000"/>
                </a:solidFill>
              </a:rPr>
              <a:t/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/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Закончите одно из предложений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686800" cy="4857784"/>
          </a:xfrm>
        </p:spPr>
        <p:txBody>
          <a:bodyPr>
            <a:normAutofit/>
          </a:bodyPr>
          <a:lstStyle/>
          <a:p>
            <a:pPr lvl="0"/>
            <a:r>
              <a:rPr lang="ru-RU" sz="2800" b="1" dirty="0" smtClean="0"/>
              <a:t>На уроке мне было понятно…………</a:t>
            </a:r>
          </a:p>
          <a:p>
            <a:pPr lvl="0"/>
            <a:r>
              <a:rPr lang="ru-RU" sz="2800" b="1" dirty="0" smtClean="0"/>
              <a:t>Из сегодняшнего материала мне не совсем понятно……</a:t>
            </a:r>
          </a:p>
          <a:p>
            <a:pPr lvl="0"/>
            <a:r>
              <a:rPr lang="ru-RU" sz="2800" b="1" dirty="0" smtClean="0"/>
              <a:t>Для более полного понимания сегодняшней темы мне нужно……..</a:t>
            </a:r>
          </a:p>
          <a:p>
            <a:pPr lvl="0"/>
            <a:r>
              <a:rPr lang="ru-RU" sz="2800" b="1" dirty="0" smtClean="0"/>
              <a:t>На сегодняшнем уроке……. </a:t>
            </a:r>
          </a:p>
          <a:p>
            <a:pPr>
              <a:buNone/>
            </a:pPr>
            <a:endParaRPr lang="ru-RU" sz="1200" b="1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1 свойство</a:t>
            </a:r>
            <a:r>
              <a:rPr lang="ru-RU" b="1" dirty="0" smtClean="0">
                <a:solidFill>
                  <a:srgbClr val="C00000"/>
                </a:solidFill>
              </a:rPr>
              <a:t>: взаимодействие со </a:t>
            </a:r>
            <a:r>
              <a:rPr lang="ru-RU" b="1" dirty="0" smtClean="0">
                <a:solidFill>
                  <a:srgbClr val="C00000"/>
                </a:solidFill>
              </a:rPr>
              <a:t>              щелочными металлами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686800" cy="48577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sz="2800" b="1" dirty="0" smtClean="0"/>
              <a:t>Этиленгликоль при этом образует однозамещённый </a:t>
            </a:r>
            <a:r>
              <a:rPr lang="ru-RU" sz="2800" b="1" u="sng" dirty="0" err="1" smtClean="0"/>
              <a:t>гликолят</a:t>
            </a:r>
            <a:r>
              <a:rPr lang="ru-RU" sz="2800" b="1" dirty="0" smtClean="0"/>
              <a:t> </a:t>
            </a:r>
            <a:endParaRPr lang="ru-RU" sz="2800" b="1" dirty="0" smtClean="0"/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2</a:t>
            </a:r>
            <a:r>
              <a:rPr lang="en-US" sz="2400" b="1" dirty="0" smtClean="0">
                <a:solidFill>
                  <a:srgbClr val="C00000"/>
                </a:solidFill>
              </a:rPr>
              <a:t>HO</a:t>
            </a:r>
            <a:r>
              <a:rPr lang="ru-RU" sz="2400" b="1" dirty="0" smtClean="0">
                <a:solidFill>
                  <a:srgbClr val="C00000"/>
                </a:solidFill>
              </a:rPr>
              <a:t>—</a:t>
            </a:r>
            <a:r>
              <a:rPr lang="en-US" sz="2400" b="1" dirty="0" smtClean="0">
                <a:solidFill>
                  <a:srgbClr val="C00000"/>
                </a:solidFill>
              </a:rPr>
              <a:t>CH</a:t>
            </a:r>
            <a:r>
              <a:rPr lang="ru-RU" sz="2400" b="1" baseline="-25000" dirty="0" smtClean="0">
                <a:solidFill>
                  <a:srgbClr val="C00000"/>
                </a:solidFill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</a:rPr>
              <a:t>—</a:t>
            </a:r>
            <a:r>
              <a:rPr lang="en-US" sz="2400" b="1" dirty="0" smtClean="0">
                <a:solidFill>
                  <a:srgbClr val="C00000"/>
                </a:solidFill>
              </a:rPr>
              <a:t>CH</a:t>
            </a:r>
            <a:r>
              <a:rPr lang="ru-RU" sz="2400" b="1" baseline="-25000" dirty="0" smtClean="0">
                <a:solidFill>
                  <a:srgbClr val="C00000"/>
                </a:solidFill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</a:rPr>
              <a:t>—</a:t>
            </a:r>
            <a:r>
              <a:rPr lang="en-US" sz="2400" b="1" dirty="0" smtClean="0">
                <a:solidFill>
                  <a:srgbClr val="C00000"/>
                </a:solidFill>
              </a:rPr>
              <a:t>OH</a:t>
            </a:r>
            <a:r>
              <a:rPr lang="ru-RU" sz="2400" b="1" dirty="0" smtClean="0">
                <a:solidFill>
                  <a:srgbClr val="C00000"/>
                </a:solidFill>
              </a:rPr>
              <a:t> + 2</a:t>
            </a:r>
            <a:r>
              <a:rPr lang="en-US" sz="2400" b="1" dirty="0" smtClean="0">
                <a:solidFill>
                  <a:srgbClr val="C00000"/>
                </a:solidFill>
              </a:rPr>
              <a:t>Na</a:t>
            </a:r>
            <a:r>
              <a:rPr lang="ru-RU" sz="2400" b="1" dirty="0" smtClean="0">
                <a:solidFill>
                  <a:srgbClr val="C00000"/>
                </a:solidFill>
              </a:rPr>
              <a:t> → 2</a:t>
            </a:r>
            <a:r>
              <a:rPr lang="en-US" sz="2400" b="1" dirty="0" smtClean="0">
                <a:solidFill>
                  <a:srgbClr val="C00000"/>
                </a:solidFill>
              </a:rPr>
              <a:t>HO</a:t>
            </a:r>
            <a:r>
              <a:rPr lang="ru-RU" sz="2400" b="1" dirty="0" smtClean="0">
                <a:solidFill>
                  <a:srgbClr val="C00000"/>
                </a:solidFill>
              </a:rPr>
              <a:t>—</a:t>
            </a:r>
            <a:r>
              <a:rPr lang="en-US" sz="2400" b="1" dirty="0" smtClean="0">
                <a:solidFill>
                  <a:srgbClr val="C00000"/>
                </a:solidFill>
              </a:rPr>
              <a:t>CH</a:t>
            </a:r>
            <a:r>
              <a:rPr lang="ru-RU" sz="2400" b="1" baseline="-25000" dirty="0" smtClean="0">
                <a:solidFill>
                  <a:srgbClr val="C00000"/>
                </a:solidFill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</a:rPr>
              <a:t>—</a:t>
            </a:r>
            <a:r>
              <a:rPr lang="en-US" sz="2400" b="1" dirty="0" smtClean="0">
                <a:solidFill>
                  <a:srgbClr val="C00000"/>
                </a:solidFill>
              </a:rPr>
              <a:t>CH</a:t>
            </a:r>
            <a:r>
              <a:rPr lang="ru-RU" sz="2400" b="1" baseline="-25000" dirty="0" smtClean="0">
                <a:solidFill>
                  <a:srgbClr val="C00000"/>
                </a:solidFill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</a:rPr>
              <a:t>—</a:t>
            </a:r>
            <a:r>
              <a:rPr lang="en-US" sz="2400" b="1" dirty="0" err="1" smtClean="0">
                <a:solidFill>
                  <a:srgbClr val="C00000"/>
                </a:solidFill>
              </a:rPr>
              <a:t>ONa</a:t>
            </a:r>
            <a:r>
              <a:rPr lang="ru-RU" sz="2400" b="1" dirty="0" smtClean="0">
                <a:solidFill>
                  <a:srgbClr val="C00000"/>
                </a:solidFill>
              </a:rPr>
              <a:t> + </a:t>
            </a:r>
            <a:r>
              <a:rPr lang="en-US" sz="2400" b="1" dirty="0" smtClean="0">
                <a:solidFill>
                  <a:srgbClr val="C00000"/>
                </a:solidFill>
              </a:rPr>
              <a:t>H</a:t>
            </a:r>
            <a:r>
              <a:rPr lang="ru-RU" sz="2400" b="1" baseline="-25000" dirty="0" smtClean="0">
                <a:solidFill>
                  <a:srgbClr val="C00000"/>
                </a:solidFill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(вещества </a:t>
            </a:r>
            <a:r>
              <a:rPr lang="ru-RU" sz="2800" dirty="0" smtClean="0"/>
              <a:t>в эквивалентном   </a:t>
            </a:r>
            <a:r>
              <a:rPr lang="ru-RU" sz="2800" dirty="0" smtClean="0"/>
              <a:t>соотношении)                    </a:t>
            </a:r>
          </a:p>
          <a:p>
            <a:pPr algn="ctr">
              <a:buNone/>
            </a:pPr>
            <a:r>
              <a:rPr lang="ru-RU" dirty="0" smtClean="0"/>
              <a:t>или </a:t>
            </a:r>
          </a:p>
          <a:p>
            <a:pPr algn="ctr">
              <a:buNone/>
            </a:pPr>
            <a:r>
              <a:rPr lang="ru-RU" sz="2800" dirty="0" err="1" smtClean="0"/>
              <a:t>двухзамещённый</a:t>
            </a:r>
            <a:r>
              <a:rPr lang="ru-RU" sz="2800" dirty="0" smtClean="0"/>
              <a:t> </a:t>
            </a:r>
            <a:r>
              <a:rPr lang="ru-RU" sz="2800" u="sng" dirty="0" err="1" smtClean="0"/>
              <a:t>гликолят</a:t>
            </a:r>
            <a:r>
              <a:rPr lang="ru-RU" sz="2800" dirty="0" smtClean="0"/>
              <a:t>:   </a:t>
            </a:r>
            <a:endParaRPr lang="ru-RU" sz="2800" dirty="0" smtClean="0"/>
          </a:p>
          <a:p>
            <a:pPr algn="ctr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HO</a:t>
            </a:r>
            <a:r>
              <a:rPr lang="ru-RU" sz="2400" b="1" dirty="0" smtClean="0">
                <a:solidFill>
                  <a:srgbClr val="C00000"/>
                </a:solidFill>
              </a:rPr>
              <a:t>—</a:t>
            </a:r>
            <a:r>
              <a:rPr lang="en-US" sz="2400" b="1" dirty="0" smtClean="0">
                <a:solidFill>
                  <a:srgbClr val="C00000"/>
                </a:solidFill>
              </a:rPr>
              <a:t>CH</a:t>
            </a:r>
            <a:r>
              <a:rPr lang="ru-RU" sz="2400" b="1" baseline="-25000" dirty="0" smtClean="0">
                <a:solidFill>
                  <a:srgbClr val="C00000"/>
                </a:solidFill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</a:rPr>
              <a:t>—</a:t>
            </a:r>
            <a:r>
              <a:rPr lang="en-US" sz="2400" b="1" dirty="0" smtClean="0">
                <a:solidFill>
                  <a:srgbClr val="C00000"/>
                </a:solidFill>
              </a:rPr>
              <a:t>CH</a:t>
            </a:r>
            <a:r>
              <a:rPr lang="ru-RU" sz="2400" b="1" baseline="-25000" dirty="0" smtClean="0">
                <a:solidFill>
                  <a:srgbClr val="C00000"/>
                </a:solidFill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</a:rPr>
              <a:t>—</a:t>
            </a:r>
            <a:r>
              <a:rPr lang="en-US" sz="2400" b="1" dirty="0" smtClean="0">
                <a:solidFill>
                  <a:srgbClr val="C00000"/>
                </a:solidFill>
              </a:rPr>
              <a:t>OH</a:t>
            </a:r>
            <a:r>
              <a:rPr lang="ru-RU" sz="2400" b="1" dirty="0" smtClean="0">
                <a:solidFill>
                  <a:srgbClr val="C00000"/>
                </a:solidFill>
              </a:rPr>
              <a:t> + 2</a:t>
            </a:r>
            <a:r>
              <a:rPr lang="en-US" sz="2400" b="1" dirty="0" smtClean="0">
                <a:solidFill>
                  <a:srgbClr val="C00000"/>
                </a:solidFill>
              </a:rPr>
              <a:t>Na</a:t>
            </a:r>
            <a:r>
              <a:rPr lang="ru-RU" sz="2400" b="1" dirty="0" smtClean="0">
                <a:solidFill>
                  <a:srgbClr val="C00000"/>
                </a:solidFill>
              </a:rPr>
              <a:t> → </a:t>
            </a:r>
            <a:r>
              <a:rPr lang="en-US" sz="2400" b="1" dirty="0" err="1" smtClean="0">
                <a:solidFill>
                  <a:srgbClr val="C00000"/>
                </a:solidFill>
              </a:rPr>
              <a:t>NaO</a:t>
            </a:r>
            <a:r>
              <a:rPr lang="ru-RU" sz="2400" b="1" dirty="0" smtClean="0">
                <a:solidFill>
                  <a:srgbClr val="C00000"/>
                </a:solidFill>
              </a:rPr>
              <a:t>—</a:t>
            </a:r>
            <a:r>
              <a:rPr lang="en-US" sz="2400" b="1" dirty="0" smtClean="0">
                <a:solidFill>
                  <a:srgbClr val="C00000"/>
                </a:solidFill>
              </a:rPr>
              <a:t>CH</a:t>
            </a:r>
            <a:r>
              <a:rPr lang="ru-RU" sz="2400" b="1" baseline="-25000" dirty="0" smtClean="0">
                <a:solidFill>
                  <a:srgbClr val="C00000"/>
                </a:solidFill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</a:rPr>
              <a:t>—</a:t>
            </a:r>
            <a:r>
              <a:rPr lang="en-US" sz="2400" b="1" dirty="0" smtClean="0">
                <a:solidFill>
                  <a:srgbClr val="C00000"/>
                </a:solidFill>
              </a:rPr>
              <a:t>CH</a:t>
            </a:r>
            <a:r>
              <a:rPr lang="ru-RU" sz="2400" b="1" baseline="-25000" dirty="0" smtClean="0">
                <a:solidFill>
                  <a:srgbClr val="C00000"/>
                </a:solidFill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</a:rPr>
              <a:t>—</a:t>
            </a:r>
            <a:r>
              <a:rPr lang="en-US" sz="2400" b="1" dirty="0" err="1" smtClean="0">
                <a:solidFill>
                  <a:srgbClr val="C00000"/>
                </a:solidFill>
              </a:rPr>
              <a:t>ONa</a:t>
            </a:r>
            <a:r>
              <a:rPr lang="ru-RU" sz="2400" b="1" dirty="0" smtClean="0">
                <a:solidFill>
                  <a:srgbClr val="C00000"/>
                </a:solidFill>
              </a:rPr>
              <a:t> + </a:t>
            </a:r>
            <a:r>
              <a:rPr lang="en-US" sz="2400" b="1" dirty="0" smtClean="0">
                <a:solidFill>
                  <a:srgbClr val="C00000"/>
                </a:solidFill>
              </a:rPr>
              <a:t>H</a:t>
            </a:r>
            <a:r>
              <a:rPr lang="ru-RU" sz="2400" b="1" baseline="-25000" dirty="0" smtClean="0">
                <a:solidFill>
                  <a:srgbClr val="C00000"/>
                </a:solidFill>
              </a:rPr>
              <a:t>2</a:t>
            </a:r>
            <a:r>
              <a:rPr lang="ru-RU" sz="2800" baseline="-25000" dirty="0" smtClean="0"/>
              <a:t>      </a:t>
            </a:r>
            <a:r>
              <a:rPr lang="ru-RU" sz="2800" dirty="0" smtClean="0"/>
              <a:t>(натрий в избытке)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2 свойство</a:t>
            </a:r>
            <a:r>
              <a:rPr lang="ru-RU" b="1" dirty="0" smtClean="0">
                <a:solidFill>
                  <a:srgbClr val="C00000"/>
                </a:solidFill>
              </a:rPr>
              <a:t>: взаимодействие с растворами щелочей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686800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en-US" sz="2000" b="1" dirty="0" smtClean="0"/>
              <a:t>CH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-OH                      </a:t>
            </a:r>
            <a:r>
              <a:rPr lang="ru-RU" sz="2000" b="1" dirty="0" smtClean="0"/>
              <a:t>              </a:t>
            </a:r>
            <a:r>
              <a:rPr lang="en-US" sz="2000" b="1" dirty="0" smtClean="0"/>
              <a:t> </a:t>
            </a:r>
            <a:r>
              <a:rPr lang="en-US" sz="2000" b="1" dirty="0" smtClean="0"/>
              <a:t>CH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-O-Na       </a:t>
            </a:r>
            <a:endParaRPr lang="ru-RU" sz="2000" b="1" dirty="0" smtClean="0"/>
          </a:p>
          <a:p>
            <a:pPr>
              <a:buNone/>
            </a:pPr>
            <a:r>
              <a:rPr lang="en-US" sz="2000" b="1" dirty="0" smtClean="0"/>
              <a:t>     </a:t>
            </a:r>
            <a:r>
              <a:rPr lang="en-US" sz="2000" b="1" dirty="0" smtClean="0"/>
              <a:t>│</a:t>
            </a:r>
            <a:r>
              <a:rPr lang="en-US" sz="2000" b="1" dirty="0" smtClean="0"/>
              <a:t>                                      </a:t>
            </a:r>
            <a:r>
              <a:rPr lang="ru-RU" sz="2000" b="1" dirty="0" smtClean="0"/>
              <a:t>           </a:t>
            </a:r>
            <a:r>
              <a:rPr lang="en-US" sz="2000" b="1" dirty="0" smtClean="0"/>
              <a:t>│</a:t>
            </a:r>
            <a:endParaRPr lang="ru-RU" sz="2000" b="1" dirty="0" smtClean="0"/>
          </a:p>
          <a:p>
            <a:pPr>
              <a:buNone/>
            </a:pPr>
            <a:r>
              <a:rPr lang="en-US" sz="2000" b="1" dirty="0" smtClean="0"/>
              <a:t> </a:t>
            </a:r>
            <a:r>
              <a:rPr lang="ru-RU" sz="2000" b="1" dirty="0" smtClean="0"/>
              <a:t>   </a:t>
            </a:r>
            <a:r>
              <a:rPr lang="en-US" sz="2000" b="1" dirty="0" smtClean="0"/>
              <a:t>CH</a:t>
            </a:r>
            <a:r>
              <a:rPr lang="ru-RU" sz="2000" b="1" baseline="-25000" dirty="0" smtClean="0"/>
              <a:t> </a:t>
            </a:r>
            <a:r>
              <a:rPr lang="en-US" sz="2000" b="1" dirty="0" smtClean="0"/>
              <a:t>-OH          </a:t>
            </a:r>
            <a:r>
              <a:rPr lang="en-US" sz="2000" b="1" dirty="0" smtClean="0"/>
              <a:t>+  </a:t>
            </a:r>
            <a:r>
              <a:rPr lang="en-US" sz="2000" b="1" dirty="0" err="1" smtClean="0"/>
              <a:t>NaOH</a:t>
            </a:r>
            <a:r>
              <a:rPr lang="en-US" sz="2000" b="1" dirty="0" smtClean="0"/>
              <a:t> → </a:t>
            </a:r>
            <a:r>
              <a:rPr lang="en-US" sz="2000" b="1" dirty="0" smtClean="0"/>
              <a:t>        CH</a:t>
            </a:r>
            <a:r>
              <a:rPr lang="ru-RU" sz="2000" b="1" baseline="-25000" dirty="0" smtClean="0"/>
              <a:t> </a:t>
            </a:r>
            <a:r>
              <a:rPr lang="en-US" sz="2000" b="1" dirty="0" smtClean="0"/>
              <a:t>-O-Na</a:t>
            </a:r>
            <a:r>
              <a:rPr lang="ru-RU" sz="2000" b="1" dirty="0" smtClean="0"/>
              <a:t>    </a:t>
            </a:r>
            <a:r>
              <a:rPr lang="en-US" sz="2000" b="1" dirty="0" smtClean="0"/>
              <a:t>+  H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O </a:t>
            </a: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 </a:t>
            </a:r>
            <a:r>
              <a:rPr lang="en-US" sz="2000" b="1" dirty="0" smtClean="0"/>
              <a:t>│</a:t>
            </a:r>
            <a:r>
              <a:rPr lang="en-US" sz="2000" b="1" dirty="0" smtClean="0"/>
              <a:t> </a:t>
            </a:r>
            <a:r>
              <a:rPr lang="ru-RU" sz="2000" b="1" dirty="0" smtClean="0"/>
              <a:t>                                               </a:t>
            </a:r>
            <a:r>
              <a:rPr lang="en-US" sz="2000" b="1" dirty="0" smtClean="0"/>
              <a:t>│</a:t>
            </a: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</a:t>
            </a:r>
            <a:r>
              <a:rPr lang="en-US" sz="2000" b="1" dirty="0" smtClean="0"/>
              <a:t>CH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-OH                            </a:t>
            </a:r>
            <a:r>
              <a:rPr lang="ru-RU" sz="2000" b="1" dirty="0" smtClean="0"/>
              <a:t>        </a:t>
            </a:r>
            <a:r>
              <a:rPr lang="en-US" sz="2000" b="1" dirty="0" smtClean="0"/>
              <a:t>CH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-ONa</a:t>
            </a:r>
            <a:r>
              <a:rPr lang="ru-RU" sz="2000" b="1" dirty="0" smtClean="0"/>
              <a:t>                   </a:t>
            </a:r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</a:t>
            </a:r>
          </a:p>
          <a:p>
            <a:pPr>
              <a:buNone/>
            </a:pPr>
            <a:r>
              <a:rPr lang="ru-RU" sz="2000" b="1" dirty="0" smtClean="0"/>
              <a:t> </a:t>
            </a:r>
            <a:r>
              <a:rPr lang="en-US" sz="2000" b="1" dirty="0" smtClean="0"/>
              <a:t>CH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-OH </a:t>
            </a:r>
            <a:r>
              <a:rPr lang="en-US" sz="2000" b="1" dirty="0" smtClean="0"/>
              <a:t>                     </a:t>
            </a:r>
            <a:r>
              <a:rPr lang="ru-RU" sz="2000" b="1" dirty="0" smtClean="0"/>
              <a:t>              </a:t>
            </a:r>
            <a:r>
              <a:rPr lang="en-US" sz="2000" b="1" dirty="0" smtClean="0"/>
              <a:t> CH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-O-Na       </a:t>
            </a:r>
            <a:endParaRPr lang="ru-RU" sz="2000" b="1" dirty="0" smtClean="0"/>
          </a:p>
          <a:p>
            <a:pPr>
              <a:buNone/>
            </a:pPr>
            <a:r>
              <a:rPr lang="en-US" sz="2000" b="1" dirty="0" smtClean="0"/>
              <a:t>    │</a:t>
            </a:r>
            <a:r>
              <a:rPr lang="en-US" sz="2000" b="1" dirty="0" smtClean="0"/>
              <a:t>                </a:t>
            </a:r>
            <a:r>
              <a:rPr lang="en-US" sz="2000" b="1" dirty="0" smtClean="0"/>
              <a:t>+  </a:t>
            </a:r>
            <a:r>
              <a:rPr lang="en-US" sz="2000" b="1" dirty="0" err="1" smtClean="0"/>
              <a:t>NaOH</a:t>
            </a:r>
            <a:r>
              <a:rPr lang="en-US" sz="2000" b="1" dirty="0" smtClean="0"/>
              <a:t> → </a:t>
            </a:r>
            <a:r>
              <a:rPr lang="en-US" sz="2000" b="1" dirty="0" smtClean="0"/>
              <a:t>    </a:t>
            </a:r>
            <a:r>
              <a:rPr lang="ru-RU" sz="2000" b="1" dirty="0" smtClean="0"/>
              <a:t>       </a:t>
            </a:r>
            <a:r>
              <a:rPr lang="en-US" sz="2000" b="1" dirty="0" smtClean="0"/>
              <a:t>│</a:t>
            </a:r>
            <a:r>
              <a:rPr lang="ru-RU" sz="2000" b="1" dirty="0" smtClean="0"/>
              <a:t>                   </a:t>
            </a:r>
            <a:r>
              <a:rPr lang="en-US" sz="2000" b="1" dirty="0" smtClean="0"/>
              <a:t>+  </a:t>
            </a:r>
            <a:r>
              <a:rPr lang="en-US" sz="2000" b="1" dirty="0" smtClean="0"/>
              <a:t>H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O </a:t>
            </a: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</a:t>
            </a:r>
            <a:r>
              <a:rPr lang="en-US" sz="2000" b="1" dirty="0" smtClean="0"/>
              <a:t>CH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-OH </a:t>
            </a:r>
            <a:r>
              <a:rPr lang="ru-RU" sz="2000" b="1" dirty="0" smtClean="0"/>
              <a:t>        </a:t>
            </a:r>
            <a:r>
              <a:rPr lang="en-US" sz="2000" b="1" dirty="0" smtClean="0"/>
              <a:t>  </a:t>
            </a:r>
            <a:r>
              <a:rPr lang="ru-RU" sz="2000" b="1" dirty="0" smtClean="0"/>
              <a:t>                          </a:t>
            </a:r>
            <a:r>
              <a:rPr lang="en-US" sz="2000" b="1" dirty="0" smtClean="0"/>
              <a:t>CH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-ONa</a:t>
            </a:r>
            <a:endParaRPr lang="ru-RU" sz="2000" b="1" dirty="0" smtClean="0"/>
          </a:p>
          <a:p>
            <a:pPr>
              <a:buNone/>
            </a:pPr>
            <a:r>
              <a:rPr lang="en-US" sz="2000" b="1" dirty="0" smtClean="0"/>
              <a:t> </a:t>
            </a:r>
            <a:r>
              <a:rPr lang="ru-RU" sz="2000" b="1" dirty="0" smtClean="0"/>
              <a:t>       </a:t>
            </a:r>
            <a:endParaRPr lang="ru-RU" sz="2000" b="1" dirty="0" smtClean="0"/>
          </a:p>
          <a:p>
            <a:pPr>
              <a:buNone/>
            </a:pPr>
            <a:r>
              <a:rPr lang="ru-RU" sz="2200" dirty="0" smtClean="0"/>
              <a:t>                   </a:t>
            </a:r>
            <a:endParaRPr lang="ru-RU" sz="22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971536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4 </a:t>
            </a:r>
            <a:r>
              <a:rPr lang="ru-RU" b="1" i="1" dirty="0" smtClean="0">
                <a:solidFill>
                  <a:srgbClr val="C00000"/>
                </a:solidFill>
              </a:rPr>
              <a:t>свойство</a:t>
            </a:r>
            <a:r>
              <a:rPr lang="ru-RU" b="1" dirty="0" smtClean="0">
                <a:solidFill>
                  <a:srgbClr val="C00000"/>
                </a:solidFill>
              </a:rPr>
              <a:t>: образование сложных эфиров при взаимодействии с </a:t>
            </a:r>
            <a:r>
              <a:rPr lang="ru-RU" b="1" dirty="0" smtClean="0">
                <a:solidFill>
                  <a:srgbClr val="C00000"/>
                </a:solidFill>
              </a:rPr>
              <a:t>кислотами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686800" cy="48577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dirty="0" smtClean="0"/>
              <a:t>     </a:t>
            </a:r>
            <a:r>
              <a:rPr lang="en-US" sz="2000" b="1" dirty="0" smtClean="0"/>
              <a:t>CH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-</a:t>
            </a:r>
            <a:r>
              <a:rPr lang="en-US" sz="2000" b="1" dirty="0" smtClean="0"/>
              <a:t>OH</a:t>
            </a:r>
            <a:r>
              <a:rPr lang="ru-RU" sz="2000" b="1" dirty="0" smtClean="0"/>
              <a:t>                    </a:t>
            </a:r>
            <a:r>
              <a:rPr lang="ru-RU" sz="2000" b="1" dirty="0" smtClean="0"/>
              <a:t>   О                            </a:t>
            </a:r>
            <a:r>
              <a:rPr lang="en-US" sz="2000" b="1" dirty="0" smtClean="0"/>
              <a:t>CH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-</a:t>
            </a:r>
            <a:r>
              <a:rPr lang="en-US" sz="2000" b="1" dirty="0" smtClean="0"/>
              <a:t>OH</a:t>
            </a:r>
            <a:r>
              <a:rPr lang="ru-RU" sz="2000" b="1" dirty="0" smtClean="0"/>
              <a:t>    О</a:t>
            </a:r>
          </a:p>
          <a:p>
            <a:pPr>
              <a:buNone/>
            </a:pPr>
            <a:r>
              <a:rPr lang="ru-RU" sz="2000" b="1" dirty="0" smtClean="0"/>
              <a:t>      │               </a:t>
            </a:r>
            <a:r>
              <a:rPr lang="ru-RU" sz="2000" b="1" dirty="0" smtClean="0"/>
              <a:t>+             </a:t>
            </a:r>
            <a:r>
              <a:rPr lang="ru-RU" sz="2000" b="1" dirty="0" smtClean="0"/>
              <a:t>  </a:t>
            </a:r>
            <a:r>
              <a:rPr lang="ru-RU" sz="2000" b="1" dirty="0" smtClean="0"/>
              <a:t>║                 ↔     </a:t>
            </a:r>
            <a:r>
              <a:rPr lang="ru-RU" sz="2000" b="1" dirty="0" smtClean="0"/>
              <a:t>   </a:t>
            </a:r>
            <a:r>
              <a:rPr lang="ru-RU" sz="2000" b="1" dirty="0" smtClean="0"/>
              <a:t>│               ║                </a:t>
            </a:r>
            <a:r>
              <a:rPr lang="ru-RU" sz="2000" b="1" dirty="0" smtClean="0"/>
              <a:t>+  </a:t>
            </a:r>
            <a:r>
              <a:rPr lang="en-US" sz="2000" b="1" dirty="0" smtClean="0"/>
              <a:t>H</a:t>
            </a:r>
            <a:r>
              <a:rPr lang="ru-RU" sz="2000" b="1" baseline="-25000" dirty="0" smtClean="0"/>
              <a:t>2</a:t>
            </a:r>
            <a:r>
              <a:rPr lang="en-US" sz="2000" b="1" dirty="0" smtClean="0"/>
              <a:t>O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en-US" sz="2000" b="1" dirty="0" smtClean="0"/>
              <a:t>CH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-</a:t>
            </a:r>
            <a:r>
              <a:rPr lang="en-US" sz="2000" b="1" dirty="0" smtClean="0"/>
              <a:t>O</a:t>
            </a:r>
            <a:r>
              <a:rPr lang="ru-RU" sz="2000" b="1" dirty="0" smtClean="0"/>
              <a:t>- </a:t>
            </a:r>
            <a:r>
              <a:rPr lang="en-US" sz="2000" b="1" dirty="0" smtClean="0"/>
              <a:t>H  </a:t>
            </a:r>
            <a:r>
              <a:rPr lang="ru-RU" sz="2000" b="1" dirty="0" smtClean="0"/>
              <a:t>    </a:t>
            </a:r>
            <a:r>
              <a:rPr lang="ru-RU" sz="2000" b="1" dirty="0" smtClean="0"/>
              <a:t> </a:t>
            </a:r>
            <a:r>
              <a:rPr lang="ru-RU" sz="2000" b="1" dirty="0" smtClean="0"/>
              <a:t>Н – О – С – С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Н</a:t>
            </a:r>
            <a:r>
              <a:rPr lang="ru-RU" sz="2000" b="1" baseline="-25000" dirty="0" smtClean="0"/>
              <a:t>5</a:t>
            </a:r>
            <a:r>
              <a:rPr lang="ru-RU" sz="2000" b="1" dirty="0" smtClean="0"/>
              <a:t>                </a:t>
            </a:r>
            <a:r>
              <a:rPr lang="en-US" sz="2000" b="1" dirty="0" smtClean="0"/>
              <a:t>CH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 - </a:t>
            </a:r>
            <a:r>
              <a:rPr lang="en-US" sz="2000" b="1" dirty="0" smtClean="0"/>
              <a:t>O</a:t>
            </a:r>
            <a:r>
              <a:rPr lang="ru-RU" sz="2000" b="1" dirty="0" smtClean="0"/>
              <a:t> – С – </a:t>
            </a:r>
            <a:r>
              <a:rPr lang="ru-RU" sz="2000" b="1" dirty="0" smtClean="0"/>
              <a:t>С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Н</a:t>
            </a:r>
            <a:r>
              <a:rPr lang="ru-RU" sz="2000" b="1" baseline="-25000" dirty="0" smtClean="0"/>
              <a:t>5</a:t>
            </a: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 </a:t>
            </a:r>
            <a:r>
              <a:rPr lang="ru-RU" sz="2000" b="1" dirty="0" smtClean="0"/>
              <a:t>                                                                    </a:t>
            </a:r>
            <a:r>
              <a:rPr lang="ru-RU" sz="2000" b="1" dirty="0" err="1" smtClean="0"/>
              <a:t>ацетилгликолят</a:t>
            </a:r>
            <a:endParaRPr lang="ru-RU" sz="2000" b="1" dirty="0" smtClean="0"/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1900" b="1" dirty="0" smtClean="0"/>
              <a:t>                                                О                                                 </a:t>
            </a:r>
            <a:r>
              <a:rPr lang="ru-RU" sz="1900" b="1" dirty="0" smtClean="0"/>
              <a:t>О</a:t>
            </a:r>
          </a:p>
          <a:p>
            <a:pPr>
              <a:buNone/>
            </a:pPr>
            <a:r>
              <a:rPr lang="ru-RU" sz="1900" b="1" dirty="0" smtClean="0"/>
              <a:t>                                                </a:t>
            </a:r>
            <a:r>
              <a:rPr lang="ru-RU" sz="1900" b="1" dirty="0" smtClean="0"/>
              <a:t>║                                                 ║</a:t>
            </a:r>
          </a:p>
          <a:p>
            <a:pPr>
              <a:buNone/>
            </a:pPr>
            <a:r>
              <a:rPr lang="ru-RU" sz="1900" b="1" dirty="0" smtClean="0"/>
              <a:t>      </a:t>
            </a:r>
            <a:r>
              <a:rPr lang="en-US" sz="1900" b="1" dirty="0" smtClean="0"/>
              <a:t>CH</a:t>
            </a:r>
            <a:r>
              <a:rPr lang="ru-RU" sz="1900" b="1" baseline="-25000" dirty="0" smtClean="0"/>
              <a:t>2</a:t>
            </a:r>
            <a:r>
              <a:rPr lang="ru-RU" sz="1900" b="1" dirty="0" smtClean="0"/>
              <a:t>- </a:t>
            </a:r>
            <a:r>
              <a:rPr lang="en-US" sz="1900" b="1" dirty="0" smtClean="0"/>
              <a:t>O</a:t>
            </a:r>
            <a:r>
              <a:rPr lang="ru-RU" sz="1900" b="1" dirty="0" smtClean="0"/>
              <a:t> - </a:t>
            </a:r>
            <a:r>
              <a:rPr lang="en-US" sz="1900" b="1" dirty="0" smtClean="0"/>
              <a:t>H      </a:t>
            </a:r>
            <a:r>
              <a:rPr lang="ru-RU" sz="1900" b="1" dirty="0" smtClean="0"/>
              <a:t>+         </a:t>
            </a:r>
            <a:r>
              <a:rPr lang="en-US" sz="1900" b="1" dirty="0" err="1" smtClean="0"/>
              <a:t>Cl</a:t>
            </a:r>
            <a:r>
              <a:rPr lang="ru-RU" sz="1900" b="1" dirty="0" smtClean="0"/>
              <a:t> -  С – СН</a:t>
            </a:r>
            <a:r>
              <a:rPr lang="ru-RU" sz="1900" b="1" baseline="-25000" dirty="0" smtClean="0"/>
              <a:t>3</a:t>
            </a:r>
            <a:r>
              <a:rPr lang="en-US" sz="1900" b="1" dirty="0" smtClean="0"/>
              <a:t>         </a:t>
            </a:r>
            <a:r>
              <a:rPr lang="ru-RU" sz="1900" b="1" dirty="0" smtClean="0"/>
              <a:t>              </a:t>
            </a:r>
            <a:r>
              <a:rPr lang="en-US" sz="1900" b="1" dirty="0" smtClean="0"/>
              <a:t>CH</a:t>
            </a:r>
            <a:r>
              <a:rPr lang="ru-RU" sz="1900" b="1" baseline="-25000" dirty="0" smtClean="0"/>
              <a:t>2 </a:t>
            </a:r>
            <a:r>
              <a:rPr lang="ru-RU" sz="1900" b="1" dirty="0" smtClean="0"/>
              <a:t>- </a:t>
            </a:r>
            <a:r>
              <a:rPr lang="en-US" sz="1900" b="1" dirty="0" smtClean="0"/>
              <a:t>O</a:t>
            </a:r>
            <a:r>
              <a:rPr lang="ru-RU" sz="1900" b="1" dirty="0" smtClean="0"/>
              <a:t> - С – СН</a:t>
            </a:r>
            <a:r>
              <a:rPr lang="ru-RU" sz="1900" b="1" baseline="-25000" dirty="0" smtClean="0"/>
              <a:t>3</a:t>
            </a:r>
            <a:r>
              <a:rPr lang="en-US" sz="1900" b="1" dirty="0" smtClean="0"/>
              <a:t>           </a:t>
            </a:r>
            <a:r>
              <a:rPr lang="ru-RU" sz="1900" b="1" dirty="0" smtClean="0"/>
              <a:t> </a:t>
            </a:r>
          </a:p>
          <a:p>
            <a:pPr>
              <a:buNone/>
            </a:pPr>
            <a:r>
              <a:rPr lang="ru-RU" sz="1900" b="1" dirty="0" smtClean="0"/>
              <a:t>                                                  </a:t>
            </a:r>
            <a:r>
              <a:rPr lang="ru-RU" sz="1900" b="1" dirty="0" smtClean="0"/>
              <a:t>О                                           </a:t>
            </a:r>
            <a:r>
              <a:rPr lang="ru-RU" sz="1900" b="1" dirty="0" smtClean="0"/>
              <a:t>    О</a:t>
            </a:r>
            <a:r>
              <a:rPr lang="ru-RU" sz="1900" b="1" dirty="0" smtClean="0"/>
              <a:t/>
            </a:r>
            <a:br>
              <a:rPr lang="ru-RU" sz="1900" b="1" dirty="0" smtClean="0"/>
            </a:br>
            <a:r>
              <a:rPr lang="ru-RU" sz="1900" b="1" dirty="0" smtClean="0"/>
              <a:t>                                            ║                                               </a:t>
            </a:r>
            <a:r>
              <a:rPr lang="ru-RU" sz="1900" b="1" dirty="0" smtClean="0"/>
              <a:t>║</a:t>
            </a:r>
          </a:p>
          <a:p>
            <a:pPr>
              <a:buNone/>
            </a:pPr>
            <a:r>
              <a:rPr lang="ru-RU" sz="1900" b="1" dirty="0" smtClean="0"/>
              <a:t>      </a:t>
            </a:r>
            <a:r>
              <a:rPr lang="en-US" sz="1900" b="1" dirty="0" smtClean="0"/>
              <a:t>CH</a:t>
            </a:r>
            <a:r>
              <a:rPr lang="ru-RU" sz="1900" b="1" dirty="0" smtClean="0"/>
              <a:t>- </a:t>
            </a:r>
            <a:r>
              <a:rPr lang="en-US" sz="1900" b="1" dirty="0" smtClean="0"/>
              <a:t>O</a:t>
            </a:r>
            <a:r>
              <a:rPr lang="ru-RU" sz="1900" b="1" dirty="0" smtClean="0"/>
              <a:t> - </a:t>
            </a:r>
            <a:r>
              <a:rPr lang="en-US" sz="1900" b="1" dirty="0" smtClean="0"/>
              <a:t>H  </a:t>
            </a:r>
            <a:r>
              <a:rPr lang="ru-RU" sz="1900" b="1" dirty="0" smtClean="0"/>
              <a:t>     +          </a:t>
            </a:r>
            <a:r>
              <a:rPr lang="en-US" sz="1900" b="1" dirty="0" err="1" smtClean="0"/>
              <a:t>Cl</a:t>
            </a:r>
            <a:r>
              <a:rPr lang="ru-RU" sz="1900" b="1" dirty="0" smtClean="0"/>
              <a:t> -  С – СН</a:t>
            </a:r>
            <a:r>
              <a:rPr lang="ru-RU" sz="1900" b="1" baseline="-25000" dirty="0" smtClean="0"/>
              <a:t>3</a:t>
            </a:r>
            <a:r>
              <a:rPr lang="ru-RU" sz="1900" b="1" dirty="0" smtClean="0"/>
              <a:t>      →            </a:t>
            </a:r>
            <a:r>
              <a:rPr lang="en-US" sz="1900" b="1" dirty="0" smtClean="0"/>
              <a:t>CH</a:t>
            </a:r>
            <a:r>
              <a:rPr lang="ru-RU" sz="1900" b="1" baseline="-25000" dirty="0" smtClean="0"/>
              <a:t>  </a:t>
            </a:r>
            <a:r>
              <a:rPr lang="ru-RU" sz="1900" b="1" dirty="0" smtClean="0"/>
              <a:t>-  </a:t>
            </a:r>
            <a:r>
              <a:rPr lang="en-US" sz="1900" b="1" dirty="0" smtClean="0"/>
              <a:t>O</a:t>
            </a:r>
            <a:r>
              <a:rPr lang="ru-RU" sz="1900" b="1" dirty="0" smtClean="0"/>
              <a:t> - С – СН</a:t>
            </a:r>
            <a:r>
              <a:rPr lang="ru-RU" sz="1900" b="1" baseline="-25000" dirty="0" smtClean="0"/>
              <a:t>3</a:t>
            </a:r>
            <a:r>
              <a:rPr lang="ru-RU" sz="1900" b="1" dirty="0" smtClean="0"/>
              <a:t>   + 3  </a:t>
            </a:r>
            <a:r>
              <a:rPr lang="en-US" sz="1900" b="1" dirty="0" err="1" smtClean="0"/>
              <a:t>HCl</a:t>
            </a:r>
            <a:endParaRPr lang="ru-RU" sz="1900" b="1" dirty="0" smtClean="0"/>
          </a:p>
          <a:p>
            <a:pPr>
              <a:buNone/>
            </a:pPr>
            <a:r>
              <a:rPr lang="ru-RU" sz="1900" b="1" dirty="0" smtClean="0"/>
              <a:t>                                                 О                                                О</a:t>
            </a:r>
            <a:br>
              <a:rPr lang="ru-RU" sz="1900" b="1" dirty="0" smtClean="0"/>
            </a:br>
            <a:r>
              <a:rPr lang="ru-RU" sz="1900" b="1" dirty="0" smtClean="0"/>
              <a:t>                                            ║                                                ║</a:t>
            </a:r>
          </a:p>
          <a:p>
            <a:pPr>
              <a:buNone/>
            </a:pPr>
            <a:r>
              <a:rPr lang="ru-RU" sz="1900" b="1" dirty="0" smtClean="0"/>
              <a:t>     </a:t>
            </a:r>
            <a:r>
              <a:rPr lang="en-US" sz="1900" b="1" dirty="0" smtClean="0"/>
              <a:t>CH</a:t>
            </a:r>
            <a:r>
              <a:rPr lang="ru-RU" sz="1900" b="1" baseline="-25000" dirty="0" smtClean="0"/>
              <a:t>2</a:t>
            </a:r>
            <a:r>
              <a:rPr lang="ru-RU" sz="1900" b="1" dirty="0" smtClean="0"/>
              <a:t>- </a:t>
            </a:r>
            <a:r>
              <a:rPr lang="en-US" sz="1900" b="1" dirty="0" smtClean="0"/>
              <a:t>O</a:t>
            </a:r>
            <a:r>
              <a:rPr lang="ru-RU" sz="1900" b="1" dirty="0" smtClean="0"/>
              <a:t> - </a:t>
            </a:r>
            <a:r>
              <a:rPr lang="en-US" sz="1900" b="1" dirty="0" smtClean="0"/>
              <a:t>H</a:t>
            </a:r>
            <a:r>
              <a:rPr lang="ru-RU" sz="1900" b="1" dirty="0" smtClean="0"/>
              <a:t>      +          </a:t>
            </a:r>
            <a:r>
              <a:rPr lang="en-US" sz="1900" b="1" dirty="0" smtClean="0"/>
              <a:t>C l</a:t>
            </a:r>
            <a:r>
              <a:rPr lang="ru-RU" sz="1900" b="1" dirty="0" smtClean="0"/>
              <a:t> -  С – СН</a:t>
            </a:r>
            <a:r>
              <a:rPr lang="ru-RU" sz="1900" b="1" baseline="-25000" dirty="0" smtClean="0"/>
              <a:t>3</a:t>
            </a:r>
            <a:r>
              <a:rPr lang="ru-RU" sz="1900" b="1" dirty="0" smtClean="0"/>
              <a:t> </a:t>
            </a:r>
            <a:r>
              <a:rPr lang="en-US" sz="1900" b="1" dirty="0" smtClean="0"/>
              <a:t>                     CH</a:t>
            </a:r>
            <a:r>
              <a:rPr lang="ru-RU" sz="1900" b="1" baseline="-25000" dirty="0" smtClean="0"/>
              <a:t>2 </a:t>
            </a:r>
            <a:r>
              <a:rPr lang="ru-RU" sz="1900" b="1" dirty="0" smtClean="0"/>
              <a:t>- </a:t>
            </a:r>
            <a:r>
              <a:rPr lang="en-US" sz="1900" b="1" dirty="0" smtClean="0"/>
              <a:t>O</a:t>
            </a:r>
            <a:r>
              <a:rPr lang="ru-RU" sz="1900" b="1" dirty="0" smtClean="0"/>
              <a:t> - С – СН</a:t>
            </a:r>
            <a:r>
              <a:rPr lang="ru-RU" sz="1900" b="1" baseline="-25000" dirty="0" smtClean="0"/>
              <a:t>3</a:t>
            </a:r>
            <a:r>
              <a:rPr lang="en-US" sz="1900" b="1" dirty="0" smtClean="0"/>
              <a:t>  </a:t>
            </a:r>
            <a:endParaRPr lang="ru-RU" sz="1900" b="1" dirty="0" smtClean="0"/>
          </a:p>
          <a:p>
            <a:pPr>
              <a:buNone/>
            </a:pPr>
            <a:r>
              <a:rPr lang="ru-RU" sz="1900" dirty="0" smtClean="0"/>
              <a:t>                                                               </a:t>
            </a:r>
            <a:r>
              <a:rPr lang="ru-RU" sz="1700" b="1" dirty="0" err="1" smtClean="0"/>
              <a:t>триацетил</a:t>
            </a:r>
            <a:r>
              <a:rPr lang="ru-RU" sz="1700" b="1" dirty="0" smtClean="0"/>
              <a:t> </a:t>
            </a:r>
            <a:r>
              <a:rPr lang="ru-RU" sz="1700" b="1" dirty="0" smtClean="0"/>
              <a:t>(</a:t>
            </a:r>
            <a:r>
              <a:rPr lang="ru-RU" sz="1700" b="1" dirty="0" err="1" smtClean="0"/>
              <a:t>триглицерид</a:t>
            </a:r>
            <a:r>
              <a:rPr lang="ru-RU" sz="1700" b="1" dirty="0" smtClean="0"/>
              <a:t> уксусной кислоты)</a:t>
            </a:r>
            <a:endParaRPr lang="ru-RU" sz="17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642910" y="4643446"/>
            <a:ext cx="42862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643704" y="5499908"/>
            <a:ext cx="42862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9715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C00000"/>
                </a:solidFill>
              </a:rPr>
              <a:t/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/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>нитроглицерин</a:t>
            </a:r>
            <a:r>
              <a:rPr lang="ru-RU" sz="3100" b="1" dirty="0" smtClean="0">
                <a:solidFill>
                  <a:srgbClr val="C00000"/>
                </a:solidFill>
              </a:rPr>
              <a:t>, или </a:t>
            </a:r>
            <a:r>
              <a:rPr lang="ru-RU" sz="3100" b="1" dirty="0" err="1" smtClean="0">
                <a:solidFill>
                  <a:srgbClr val="C00000"/>
                </a:solidFill>
              </a:rPr>
              <a:t>тринитрат</a:t>
            </a:r>
            <a:r>
              <a:rPr lang="ru-RU" sz="3100" b="1" dirty="0" smtClean="0">
                <a:solidFill>
                  <a:srgbClr val="C00000"/>
                </a:solidFill>
              </a:rPr>
              <a:t> глицерина, или </a:t>
            </a:r>
            <a:r>
              <a:rPr lang="ru-RU" sz="3100" b="1" dirty="0" err="1" smtClean="0">
                <a:solidFill>
                  <a:srgbClr val="C00000"/>
                </a:solidFill>
              </a:rPr>
              <a:t>тринитроглицерид</a:t>
            </a:r>
            <a:r>
              <a:rPr lang="ru-RU" sz="3100" b="1" dirty="0" smtClean="0">
                <a:solidFill>
                  <a:srgbClr val="C00000"/>
                </a:solidFill>
              </a:rPr>
              <a:t> (нитроглицерин</a:t>
            </a:r>
            <a:r>
              <a:rPr lang="ru-RU" sz="3100" b="1" dirty="0" smtClean="0">
                <a:solidFill>
                  <a:srgbClr val="C00000"/>
                </a:solidFill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686800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</a:t>
            </a:r>
            <a:r>
              <a:rPr lang="en-US" sz="2400" b="1" dirty="0" smtClean="0"/>
              <a:t>CH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- O - H    +     </a:t>
            </a:r>
            <a:r>
              <a:rPr lang="ru-RU" sz="2400" b="1" dirty="0" smtClean="0"/>
              <a:t>Н</a:t>
            </a:r>
            <a:r>
              <a:rPr lang="en-US" sz="2400" b="1" dirty="0" smtClean="0"/>
              <a:t> - </a:t>
            </a:r>
            <a:r>
              <a:rPr lang="ru-RU" sz="2400" b="1" dirty="0" smtClean="0"/>
              <a:t>О </a:t>
            </a:r>
            <a:r>
              <a:rPr lang="en-US" sz="2400" b="1" dirty="0" smtClean="0"/>
              <a:t>- NO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            </a:t>
            </a:r>
            <a:r>
              <a:rPr lang="en-US" sz="2400" b="1" dirty="0" smtClean="0"/>
              <a:t>CH</a:t>
            </a:r>
            <a:r>
              <a:rPr lang="en-US" sz="2400" b="1" baseline="-25000" dirty="0" smtClean="0"/>
              <a:t>2 </a:t>
            </a:r>
            <a:r>
              <a:rPr lang="en-US" sz="2400" b="1" dirty="0" smtClean="0"/>
              <a:t>- O - NO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          </a:t>
            </a:r>
            <a:endParaRPr lang="ru-RU" sz="2400" b="1" dirty="0" smtClean="0"/>
          </a:p>
          <a:p>
            <a:pPr>
              <a:buNone/>
            </a:pPr>
            <a:r>
              <a:rPr lang="en-US" sz="2400" b="1" dirty="0" smtClean="0"/>
              <a:t> </a:t>
            </a:r>
            <a:r>
              <a:rPr lang="ru-RU" sz="2400" b="1" dirty="0" smtClean="0"/>
              <a:t>│</a:t>
            </a:r>
            <a:r>
              <a:rPr lang="en-US" sz="2400" b="1" dirty="0" smtClean="0"/>
              <a:t>                                                           </a:t>
            </a:r>
            <a:r>
              <a:rPr lang="ru-RU" sz="2400" b="1" dirty="0" smtClean="0"/>
              <a:t>│</a:t>
            </a:r>
            <a:r>
              <a:rPr lang="en-US" sz="2400" b="1" dirty="0" smtClean="0"/>
              <a:t>                             </a:t>
            </a:r>
            <a:endParaRPr lang="ru-RU" sz="2400" b="1" dirty="0" smtClean="0"/>
          </a:p>
          <a:p>
            <a:pPr>
              <a:buNone/>
            </a:pPr>
            <a:r>
              <a:rPr lang="en-US" sz="2400" b="1" dirty="0" smtClean="0"/>
              <a:t>CH- </a:t>
            </a:r>
            <a:r>
              <a:rPr lang="en-US" sz="2400" b="1" dirty="0" smtClean="0"/>
              <a:t>O - H       +    </a:t>
            </a:r>
            <a:r>
              <a:rPr lang="ru-RU" sz="2400" b="1" dirty="0" smtClean="0"/>
              <a:t>Н</a:t>
            </a:r>
            <a:r>
              <a:rPr lang="en-US" sz="2400" b="1" dirty="0" smtClean="0"/>
              <a:t> - </a:t>
            </a:r>
            <a:r>
              <a:rPr lang="ru-RU" sz="2400" b="1" dirty="0" smtClean="0"/>
              <a:t>О </a:t>
            </a:r>
            <a:r>
              <a:rPr lang="en-US" sz="2400" b="1" dirty="0" smtClean="0"/>
              <a:t>- NO</a:t>
            </a:r>
            <a:r>
              <a:rPr lang="en-US" sz="2400" b="1" baseline="-25000" dirty="0" smtClean="0"/>
              <a:t>2         </a:t>
            </a:r>
            <a:r>
              <a:rPr lang="en-US" sz="2400" b="1" dirty="0" smtClean="0"/>
              <a:t>→  </a:t>
            </a:r>
            <a:r>
              <a:rPr lang="en-US" sz="2400" b="1" dirty="0" smtClean="0"/>
              <a:t> CH</a:t>
            </a:r>
            <a:r>
              <a:rPr lang="en-US" sz="2400" b="1" baseline="-25000" dirty="0" smtClean="0"/>
              <a:t>  </a:t>
            </a:r>
            <a:r>
              <a:rPr lang="en-US" sz="2400" b="1" dirty="0" smtClean="0"/>
              <a:t>-  O - NO</a:t>
            </a:r>
            <a:r>
              <a:rPr lang="en-US" sz="2400" b="1" baseline="-25000" dirty="0" smtClean="0"/>
              <a:t>2     </a:t>
            </a:r>
            <a:r>
              <a:rPr lang="en-US" sz="2400" b="1" baseline="-25000" dirty="0" smtClean="0"/>
              <a:t> </a:t>
            </a:r>
            <a:r>
              <a:rPr lang="en-US" sz="2400" b="1" dirty="0" smtClean="0"/>
              <a:t>+ 3 H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O</a:t>
            </a:r>
            <a:endParaRPr lang="ru-RU" sz="2400" b="1" dirty="0" smtClean="0"/>
          </a:p>
          <a:p>
            <a:pPr>
              <a:buNone/>
            </a:pPr>
            <a:r>
              <a:rPr lang="en-US" sz="2400" b="1" dirty="0" smtClean="0"/>
              <a:t>  </a:t>
            </a:r>
            <a:r>
              <a:rPr lang="ru-RU" sz="2400" b="1" dirty="0" smtClean="0"/>
              <a:t>│</a:t>
            </a:r>
            <a:r>
              <a:rPr lang="en-US" sz="2400" b="1" dirty="0" smtClean="0"/>
              <a:t>                                                           </a:t>
            </a:r>
            <a:r>
              <a:rPr lang="ru-RU" sz="2400" b="1" dirty="0" smtClean="0"/>
              <a:t>│</a:t>
            </a:r>
            <a:r>
              <a:rPr lang="en-US" sz="2400" b="1" dirty="0" smtClean="0"/>
              <a:t>                                </a:t>
            </a:r>
            <a:endParaRPr lang="ru-RU" sz="2400" b="1" dirty="0" smtClean="0"/>
          </a:p>
          <a:p>
            <a:pPr>
              <a:buNone/>
            </a:pPr>
            <a:r>
              <a:rPr lang="en-US" sz="2400" b="1" dirty="0" smtClean="0"/>
              <a:t>CH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- </a:t>
            </a:r>
            <a:r>
              <a:rPr lang="en-US" sz="2400" b="1" dirty="0" smtClean="0"/>
              <a:t>O - H      +     </a:t>
            </a:r>
            <a:r>
              <a:rPr lang="ru-RU" sz="2400" b="1" dirty="0" smtClean="0"/>
              <a:t>Н</a:t>
            </a:r>
            <a:r>
              <a:rPr lang="en-US" sz="2400" b="1" dirty="0" smtClean="0"/>
              <a:t> - </a:t>
            </a:r>
            <a:r>
              <a:rPr lang="ru-RU" sz="2400" b="1" dirty="0" smtClean="0"/>
              <a:t>О </a:t>
            </a:r>
            <a:r>
              <a:rPr lang="en-US" sz="2400" b="1" dirty="0" smtClean="0"/>
              <a:t>- NO</a:t>
            </a:r>
            <a:r>
              <a:rPr lang="en-US" sz="2400" b="1" baseline="-25000" dirty="0" smtClean="0"/>
              <a:t>2                </a:t>
            </a:r>
            <a:r>
              <a:rPr lang="en-US" sz="2400" b="1" baseline="-25000" dirty="0" smtClean="0"/>
              <a:t>  </a:t>
            </a:r>
            <a:r>
              <a:rPr lang="en-US" sz="2400" b="1" dirty="0" smtClean="0"/>
              <a:t>CH</a:t>
            </a:r>
            <a:r>
              <a:rPr lang="en-US" sz="2400" b="1" baseline="-25000" dirty="0" smtClean="0"/>
              <a:t>2 </a:t>
            </a:r>
            <a:r>
              <a:rPr lang="en-US" sz="2400" b="1" dirty="0" smtClean="0"/>
              <a:t>- O - NO</a:t>
            </a:r>
            <a:r>
              <a:rPr lang="en-US" sz="2400" b="1" baseline="-25000" dirty="0" smtClean="0"/>
              <a:t>2 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9715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C00000"/>
                </a:solidFill>
              </a:rPr>
              <a:t/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/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2800" b="1" i="1" dirty="0" smtClean="0"/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5 свойство</a:t>
            </a:r>
            <a:r>
              <a:rPr lang="ru-RU" b="1" dirty="0" smtClean="0">
                <a:solidFill>
                  <a:srgbClr val="C00000"/>
                </a:solidFill>
              </a:rPr>
              <a:t>: </a:t>
            </a:r>
            <a:r>
              <a:rPr lang="ru-RU" b="1" dirty="0" smtClean="0">
                <a:solidFill>
                  <a:srgbClr val="C00000"/>
                </a:solidFill>
              </a:rPr>
              <a:t>реакции дегидратации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686800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 А) </a:t>
            </a:r>
            <a:r>
              <a:rPr lang="ru-RU" sz="1800" dirty="0" smtClean="0"/>
              <a:t>внутримолекулярная дегидратация</a:t>
            </a:r>
            <a:r>
              <a:rPr lang="ru-RU" sz="1800" b="1" dirty="0" smtClean="0"/>
              <a:t>                                                                                  </a:t>
            </a:r>
          </a:p>
          <a:p>
            <a:pPr>
              <a:buNone/>
            </a:pPr>
            <a:r>
              <a:rPr lang="ru-RU" sz="1800" b="1" dirty="0" smtClean="0"/>
              <a:t> </a:t>
            </a:r>
            <a:r>
              <a:rPr lang="ru-RU" sz="1800" b="1" dirty="0" smtClean="0"/>
              <a:t>                                                                                           О</a:t>
            </a:r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                                                                              </a:t>
            </a:r>
            <a:r>
              <a:rPr lang="ru-RU" sz="1800" b="1" dirty="0" smtClean="0"/>
              <a:t>              </a:t>
            </a:r>
            <a:r>
              <a:rPr lang="ru-RU" sz="1800" b="1" dirty="0" smtClean="0"/>
              <a:t>║</a:t>
            </a:r>
          </a:p>
          <a:p>
            <a:pPr>
              <a:buNone/>
            </a:pPr>
            <a:r>
              <a:rPr lang="ru-RU" sz="1800" b="1" dirty="0" smtClean="0"/>
              <a:t>            </a:t>
            </a:r>
            <a:r>
              <a:rPr lang="ru-RU" sz="1800" b="1" dirty="0" smtClean="0"/>
              <a:t> </a:t>
            </a:r>
            <a:r>
              <a:rPr lang="ru-RU" sz="1800" b="1" dirty="0" smtClean="0"/>
              <a:t>СН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– СН – ОН  →   [Н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С = СН – ОН]  →  СН</a:t>
            </a:r>
            <a:r>
              <a:rPr lang="ru-RU" sz="1800" b="1" baseline="-25000" dirty="0" smtClean="0"/>
              <a:t>3</a:t>
            </a:r>
            <a:r>
              <a:rPr lang="ru-RU" sz="1800" b="1" dirty="0" smtClean="0"/>
              <a:t> - С - Н</a:t>
            </a:r>
          </a:p>
          <a:p>
            <a:pPr>
              <a:buNone/>
            </a:pPr>
            <a:r>
              <a:rPr lang="ru-RU" sz="1800" b="1" dirty="0" smtClean="0"/>
              <a:t>            </a:t>
            </a:r>
            <a:r>
              <a:rPr lang="ru-RU" sz="1800" b="1" dirty="0" smtClean="0"/>
              <a:t>  </a:t>
            </a:r>
            <a:r>
              <a:rPr lang="ru-RU" sz="1800" b="1" dirty="0" smtClean="0"/>
              <a:t>│         │          </a:t>
            </a:r>
            <a:r>
              <a:rPr lang="ru-RU" sz="1400" b="1" dirty="0" smtClean="0"/>
              <a:t>- </a:t>
            </a:r>
            <a:r>
              <a:rPr lang="ru-RU" sz="1400" b="1" dirty="0" smtClean="0"/>
              <a:t>Н</a:t>
            </a:r>
            <a:r>
              <a:rPr lang="ru-RU" sz="1400" b="1" baseline="-25000" dirty="0" smtClean="0"/>
              <a:t>2</a:t>
            </a:r>
            <a:r>
              <a:rPr lang="ru-RU" sz="1400" b="1" dirty="0" smtClean="0"/>
              <a:t>О     виниловый спирт     </a:t>
            </a:r>
            <a:r>
              <a:rPr lang="ru-RU" sz="1400" b="1" dirty="0" smtClean="0"/>
              <a:t> </a:t>
            </a:r>
            <a:r>
              <a:rPr lang="ru-RU" sz="1400" b="1" dirty="0" smtClean="0"/>
              <a:t>уксусный альдегид</a:t>
            </a:r>
          </a:p>
          <a:p>
            <a:pPr>
              <a:buNone/>
            </a:pPr>
            <a:r>
              <a:rPr lang="ru-RU" sz="1800" b="1" dirty="0" smtClean="0"/>
              <a:t>         </a:t>
            </a:r>
            <a:r>
              <a:rPr lang="ru-RU" sz="1800" b="1" dirty="0" smtClean="0"/>
              <a:t>    </a:t>
            </a:r>
            <a:r>
              <a:rPr lang="ru-RU" sz="1800" b="1" dirty="0" smtClean="0"/>
              <a:t>ОН       </a:t>
            </a:r>
            <a:r>
              <a:rPr lang="ru-RU" sz="1800" b="1" dirty="0" smtClean="0"/>
              <a:t>Н</a:t>
            </a:r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Б</a:t>
            </a:r>
            <a:r>
              <a:rPr lang="ru-RU" sz="1800" dirty="0" smtClean="0"/>
              <a:t>)  </a:t>
            </a:r>
            <a:r>
              <a:rPr lang="ru-RU" sz="1800" dirty="0" smtClean="0"/>
              <a:t>межмолекулярная дегидратация</a:t>
            </a:r>
            <a:endParaRPr lang="ru-RU" sz="1800" dirty="0" smtClean="0"/>
          </a:p>
          <a:p>
            <a:pPr>
              <a:buNone/>
            </a:pPr>
            <a:r>
              <a:rPr lang="ru-RU" sz="1800" b="1" dirty="0" smtClean="0"/>
              <a:t>                         СН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 – О – Н               Н – О  – СН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           СН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 – О  – СН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           </a:t>
            </a:r>
          </a:p>
          <a:p>
            <a:pPr>
              <a:buNone/>
            </a:pPr>
            <a:r>
              <a:rPr lang="ru-RU" sz="1800" b="1" dirty="0" smtClean="0"/>
              <a:t>                         │                        +                       │</a:t>
            </a:r>
            <a:r>
              <a:rPr lang="ru-RU" sz="1800" b="1" dirty="0" smtClean="0"/>
              <a:t>        →    │                   </a:t>
            </a:r>
            <a:r>
              <a:rPr lang="ru-RU" sz="1800" b="1" dirty="0" smtClean="0"/>
              <a:t>│</a:t>
            </a:r>
          </a:p>
          <a:p>
            <a:pPr>
              <a:buNone/>
            </a:pPr>
            <a:r>
              <a:rPr lang="ru-RU" sz="1800" b="1" dirty="0" smtClean="0"/>
              <a:t>             </a:t>
            </a:r>
            <a:r>
              <a:rPr lang="ru-RU" sz="1800" b="1" dirty="0" smtClean="0"/>
              <a:t>            </a:t>
            </a:r>
            <a:r>
              <a:rPr lang="ru-RU" sz="1800" b="1" dirty="0" smtClean="0"/>
              <a:t>СН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 – О – Н               Н – О  – СН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           СН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 – О  –  </a:t>
            </a:r>
            <a:r>
              <a:rPr lang="ru-RU" sz="1800" b="1" dirty="0" smtClean="0"/>
              <a:t>СН</a:t>
            </a:r>
            <a:r>
              <a:rPr lang="ru-RU" sz="1800" b="1" baseline="-25000" dirty="0" smtClean="0"/>
              <a:t>2</a:t>
            </a:r>
          </a:p>
          <a:p>
            <a:pPr>
              <a:buNone/>
            </a:pPr>
            <a:r>
              <a:rPr lang="ru-RU" sz="1800" b="1" baseline="-25000" dirty="0" smtClean="0"/>
              <a:t>                                                                                                                                                </a:t>
            </a:r>
            <a:r>
              <a:rPr lang="ru-RU" sz="1800" dirty="0" smtClean="0"/>
              <a:t>1,4 – </a:t>
            </a:r>
            <a:r>
              <a:rPr lang="ru-RU" sz="1800" dirty="0" err="1" smtClean="0"/>
              <a:t>диоксан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dirty="0" smtClean="0"/>
              <a:t>                                                                                              (</a:t>
            </a:r>
            <a:r>
              <a:rPr lang="ru-RU" sz="1800" dirty="0" err="1" smtClean="0"/>
              <a:t>диэтилендиоксид</a:t>
            </a:r>
            <a:r>
              <a:rPr lang="ru-RU" sz="1800" dirty="0" smtClean="0"/>
              <a:t>)</a:t>
            </a:r>
            <a:endParaRPr lang="ru-RU" sz="1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9715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C00000"/>
                </a:solidFill>
              </a:rPr>
              <a:t/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/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межмолекулярная</a:t>
            </a:r>
            <a:r>
              <a:rPr lang="ru-RU" sz="2800" b="1" i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дегидратация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686800" cy="485778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СН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</a:t>
            </a:r>
            <a:r>
              <a:rPr lang="ru-RU" sz="1800" b="1" dirty="0" smtClean="0"/>
              <a:t>– СН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– О – Н  +  Н – О – СН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– СН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</a:t>
            </a:r>
            <a:r>
              <a:rPr lang="ru-RU" sz="1800" b="1" dirty="0" smtClean="0"/>
              <a:t>→ СН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</a:t>
            </a:r>
            <a:r>
              <a:rPr lang="ru-RU" sz="1800" b="1" dirty="0" smtClean="0"/>
              <a:t>– СН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– О – СН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– СН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 + Н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О</a:t>
            </a:r>
          </a:p>
          <a:p>
            <a:pPr>
              <a:buNone/>
            </a:pPr>
            <a:r>
              <a:rPr lang="ru-RU" sz="1800" b="1" dirty="0" smtClean="0"/>
              <a:t>                      </a:t>
            </a:r>
            <a:r>
              <a:rPr lang="ru-RU" sz="1800" b="1" dirty="0" smtClean="0"/>
              <a:t>│                                   </a:t>
            </a:r>
            <a:r>
              <a:rPr lang="ru-RU" sz="1800" b="1" dirty="0" smtClean="0"/>
              <a:t> </a:t>
            </a:r>
            <a:r>
              <a:rPr lang="ru-RU" sz="1800" b="1" dirty="0" smtClean="0"/>
              <a:t>│        </a:t>
            </a:r>
            <a:r>
              <a:rPr lang="ru-RU" sz="1800" b="1" dirty="0" smtClean="0"/>
              <a:t>   │                                    </a:t>
            </a:r>
            <a:r>
              <a:rPr lang="ru-RU" sz="1800" b="1" dirty="0" smtClean="0"/>
              <a:t>│</a:t>
            </a:r>
          </a:p>
          <a:p>
            <a:pPr>
              <a:buNone/>
            </a:pPr>
            <a:r>
              <a:rPr lang="ru-RU" sz="1800" b="1" dirty="0" smtClean="0"/>
              <a:t>                     </a:t>
            </a:r>
            <a:r>
              <a:rPr lang="ru-RU" sz="1800" b="1" dirty="0" smtClean="0"/>
              <a:t>ОН                                 ОН        ОН                                ОН</a:t>
            </a:r>
          </a:p>
          <a:p>
            <a:pPr>
              <a:buNone/>
            </a:pPr>
            <a:r>
              <a:rPr lang="ru-RU" sz="1800" b="1" dirty="0" smtClean="0"/>
              <a:t> </a:t>
            </a:r>
            <a:r>
              <a:rPr lang="ru-RU" sz="1800" b="1" dirty="0" smtClean="0"/>
              <a:t>                                                               продукт линейного строения</a:t>
            </a:r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sz="1800" dirty="0" smtClean="0"/>
              <a:t>При действии сильных водоотнимающих средств </a:t>
            </a:r>
            <a:r>
              <a:rPr lang="ru-RU" sz="1800" dirty="0" smtClean="0"/>
              <a:t>из глицерина</a:t>
            </a:r>
            <a:r>
              <a:rPr lang="ru-RU" sz="1800" dirty="0" smtClean="0"/>
              <a:t>  получается акролеин:</a:t>
            </a:r>
          </a:p>
          <a:p>
            <a:pPr>
              <a:buNone/>
            </a:pPr>
            <a:r>
              <a:rPr lang="ru-RU" sz="1800" b="1" dirty="0" smtClean="0"/>
              <a:t>             </a:t>
            </a:r>
            <a:r>
              <a:rPr lang="en-US" sz="1800" b="1" dirty="0" smtClean="0"/>
              <a:t>CH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– ОН </a:t>
            </a:r>
          </a:p>
          <a:p>
            <a:pPr>
              <a:buNone/>
            </a:pPr>
            <a:r>
              <a:rPr lang="en-US" sz="1800" b="1" dirty="0" smtClean="0"/>
              <a:t>              │                       KHSO</a:t>
            </a:r>
            <a:r>
              <a:rPr lang="en-US" sz="1800" b="1" baseline="-25000" dirty="0" smtClean="0"/>
              <a:t>4                                                  </a:t>
            </a:r>
            <a:r>
              <a:rPr lang="en-US" sz="1800" b="1" baseline="-25000" dirty="0" smtClean="0"/>
              <a:t>    </a:t>
            </a:r>
            <a:r>
              <a:rPr lang="en-US" sz="1800" b="1" dirty="0" smtClean="0"/>
              <a:t>O</a:t>
            </a:r>
            <a:endParaRPr lang="ru-RU" sz="1800" b="1" dirty="0" smtClean="0"/>
          </a:p>
          <a:p>
            <a:pPr>
              <a:buNone/>
            </a:pPr>
            <a:r>
              <a:rPr lang="en-US" sz="1800" b="1" dirty="0" smtClean="0"/>
              <a:t>             </a:t>
            </a:r>
            <a:r>
              <a:rPr lang="ru-RU" sz="1800" b="1" dirty="0" smtClean="0"/>
              <a:t>СН</a:t>
            </a:r>
            <a:r>
              <a:rPr lang="en-US" sz="1800" b="1" dirty="0" smtClean="0"/>
              <a:t> </a:t>
            </a:r>
            <a:r>
              <a:rPr lang="en-US" sz="1800" b="1" dirty="0" smtClean="0"/>
              <a:t>– </a:t>
            </a:r>
            <a:r>
              <a:rPr lang="ru-RU" sz="1800" b="1" dirty="0" smtClean="0"/>
              <a:t>ОН</a:t>
            </a:r>
            <a:r>
              <a:rPr lang="en-US" sz="1800" b="1" dirty="0" smtClean="0"/>
              <a:t>                                CH</a:t>
            </a:r>
            <a:r>
              <a:rPr lang="en-US" sz="1800" b="1" baseline="-25000" dirty="0" smtClean="0"/>
              <a:t>2</a:t>
            </a:r>
            <a:r>
              <a:rPr lang="en-US" sz="1800" b="1" dirty="0" smtClean="0"/>
              <a:t> = CH – C      </a:t>
            </a:r>
            <a:endParaRPr lang="ru-RU" sz="1800" b="1" dirty="0" smtClean="0"/>
          </a:p>
          <a:p>
            <a:pPr>
              <a:buNone/>
            </a:pPr>
            <a:r>
              <a:rPr lang="en-US" sz="1800" b="1" dirty="0" smtClean="0"/>
              <a:t>              </a:t>
            </a:r>
            <a:r>
              <a:rPr lang="ru-RU" sz="1800" b="1" dirty="0" smtClean="0"/>
              <a:t>│                                                                       </a:t>
            </a:r>
            <a:r>
              <a:rPr lang="en-US" sz="1800" b="1" dirty="0" smtClean="0"/>
              <a:t>H</a:t>
            </a:r>
            <a:r>
              <a:rPr lang="ru-RU" sz="1800" b="1" dirty="0" smtClean="0"/>
              <a:t>      </a:t>
            </a:r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             </a:t>
            </a:r>
            <a:r>
              <a:rPr lang="en-US" sz="1800" b="1" dirty="0" smtClean="0"/>
              <a:t>CH</a:t>
            </a:r>
            <a:r>
              <a:rPr lang="ru-RU" sz="1800" b="1" baseline="-25000" dirty="0" smtClean="0"/>
              <a:t>2</a:t>
            </a:r>
            <a:r>
              <a:rPr lang="ru-RU" sz="1800" b="1" dirty="0" smtClean="0"/>
              <a:t> – ОН</a:t>
            </a:r>
          </a:p>
          <a:p>
            <a:pPr>
              <a:buNone/>
            </a:pPr>
            <a:endParaRPr lang="ru-RU" sz="18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500298" y="5000636"/>
            <a:ext cx="128588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5500694" y="4786322"/>
            <a:ext cx="357190" cy="1428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5572132" y="4857760"/>
            <a:ext cx="357190" cy="1428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572132" y="5143512"/>
            <a:ext cx="285752" cy="1428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9715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C00000"/>
                </a:solidFill>
              </a:rPr>
              <a:t/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/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 6 свойство</a:t>
            </a:r>
            <a:r>
              <a:rPr lang="ru-RU" b="1" dirty="0" smtClean="0">
                <a:solidFill>
                  <a:srgbClr val="C00000"/>
                </a:solidFill>
              </a:rPr>
              <a:t>: </a:t>
            </a:r>
            <a:r>
              <a:rPr lang="ru-RU" b="1" dirty="0" smtClean="0">
                <a:solidFill>
                  <a:srgbClr val="C00000"/>
                </a:solidFill>
              </a:rPr>
              <a:t>взаимодействие </a:t>
            </a: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 smtClean="0">
                <a:solidFill>
                  <a:srgbClr val="C00000"/>
                </a:solidFill>
              </a:rPr>
              <a:t>галогеноводородами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686800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СН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 – О – Н                    </a:t>
            </a:r>
            <a:r>
              <a:rPr lang="ru-RU" sz="2000" b="1" dirty="0" smtClean="0"/>
              <a:t>   </a:t>
            </a:r>
            <a:r>
              <a:rPr lang="ru-RU" sz="2000" b="1" dirty="0" smtClean="0"/>
              <a:t>СН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 – </a:t>
            </a:r>
            <a:r>
              <a:rPr lang="en-US" sz="2000" b="1" dirty="0" smtClean="0"/>
              <a:t>Br</a:t>
            </a:r>
            <a:r>
              <a:rPr lang="ru-RU" sz="2000" b="1" dirty="0" smtClean="0"/>
              <a:t>                        </a:t>
            </a:r>
            <a:r>
              <a:rPr lang="ru-RU" sz="2000" b="1" dirty="0" smtClean="0"/>
              <a:t>  СН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 </a:t>
            </a:r>
            <a:r>
              <a:rPr lang="ru-RU" sz="2000" b="1" dirty="0" smtClean="0"/>
              <a:t>– </a:t>
            </a:r>
            <a:r>
              <a:rPr lang="en-US" sz="2000" b="1" dirty="0" smtClean="0"/>
              <a:t>Br</a:t>
            </a:r>
            <a:r>
              <a:rPr lang="ru-RU" sz="2000" b="1" dirty="0" smtClean="0"/>
              <a:t>       </a:t>
            </a: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</a:t>
            </a:r>
            <a:r>
              <a:rPr lang="ru-RU" sz="2000" b="1" dirty="0" smtClean="0"/>
              <a:t>│                    </a:t>
            </a:r>
            <a:r>
              <a:rPr lang="ru-RU" sz="2000" b="1" dirty="0" smtClean="0"/>
              <a:t>  </a:t>
            </a:r>
            <a:r>
              <a:rPr lang="en-US" sz="2000" b="1" dirty="0" err="1" smtClean="0"/>
              <a:t>HBr</a:t>
            </a:r>
            <a:r>
              <a:rPr lang="ru-RU" sz="2000" b="1" dirty="0" smtClean="0"/>
              <a:t>    →     │                </a:t>
            </a:r>
            <a:r>
              <a:rPr lang="ru-RU" sz="2000" b="1" dirty="0" smtClean="0"/>
              <a:t>+    </a:t>
            </a:r>
            <a:r>
              <a:rPr lang="en-US" sz="2000" b="1" dirty="0" err="1" smtClean="0"/>
              <a:t>HBr</a:t>
            </a:r>
            <a:r>
              <a:rPr lang="ru-RU" sz="2000" b="1" dirty="0" smtClean="0"/>
              <a:t>    </a:t>
            </a:r>
            <a:r>
              <a:rPr lang="ru-RU" sz="2000" b="1" dirty="0" smtClean="0"/>
              <a:t>→   │</a:t>
            </a: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</a:t>
            </a:r>
            <a:r>
              <a:rPr lang="ru-RU" sz="2000" b="1" dirty="0" smtClean="0"/>
              <a:t>СН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 – О – Н          </a:t>
            </a:r>
            <a:r>
              <a:rPr lang="ru-RU" sz="2000" b="1" dirty="0" smtClean="0"/>
              <a:t>  </a:t>
            </a:r>
            <a:r>
              <a:rPr lang="ru-RU" sz="1200" dirty="0" smtClean="0"/>
              <a:t>- </a:t>
            </a:r>
            <a:r>
              <a:rPr lang="en-US" sz="1200" dirty="0" smtClean="0"/>
              <a:t>H</a:t>
            </a:r>
            <a:r>
              <a:rPr lang="ru-RU" sz="1200" baseline="-25000" dirty="0" smtClean="0"/>
              <a:t>2</a:t>
            </a:r>
            <a:r>
              <a:rPr lang="en-US" sz="1200" dirty="0" smtClean="0"/>
              <a:t>O</a:t>
            </a:r>
            <a:r>
              <a:rPr lang="ru-RU" sz="2000" b="1" dirty="0" smtClean="0"/>
              <a:t>   СН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 – О</a:t>
            </a:r>
            <a:r>
              <a:rPr lang="en-US" sz="2000" b="1" dirty="0" smtClean="0"/>
              <a:t>H</a:t>
            </a:r>
            <a:r>
              <a:rPr lang="ru-RU" sz="2000" b="1" dirty="0" smtClean="0"/>
              <a:t>  </a:t>
            </a:r>
            <a:r>
              <a:rPr lang="ru-RU" sz="2000" b="1" baseline="-25000" dirty="0" smtClean="0"/>
              <a:t>                   </a:t>
            </a:r>
            <a:r>
              <a:rPr lang="ru-RU" sz="2000" b="1" baseline="-25000" dirty="0" smtClean="0"/>
              <a:t>     </a:t>
            </a:r>
            <a:r>
              <a:rPr lang="ru-RU" sz="1200" dirty="0" smtClean="0"/>
              <a:t>- </a:t>
            </a:r>
            <a:r>
              <a:rPr lang="en-US" sz="1200" dirty="0" smtClean="0"/>
              <a:t>H</a:t>
            </a:r>
            <a:r>
              <a:rPr lang="ru-RU" sz="1200" baseline="-25000" dirty="0" smtClean="0"/>
              <a:t>2</a:t>
            </a:r>
            <a:r>
              <a:rPr lang="en-US" sz="1200" dirty="0" smtClean="0"/>
              <a:t>O</a:t>
            </a:r>
            <a:r>
              <a:rPr lang="ru-RU" sz="2000" b="1" baseline="-25000" dirty="0" smtClean="0"/>
              <a:t>  </a:t>
            </a:r>
            <a:r>
              <a:rPr lang="ru-RU" sz="2000" b="1" baseline="-25000" dirty="0" smtClean="0"/>
              <a:t> </a:t>
            </a:r>
            <a:r>
              <a:rPr lang="ru-RU" sz="2000" b="1" dirty="0" smtClean="0"/>
              <a:t>СН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 </a:t>
            </a:r>
            <a:r>
              <a:rPr lang="ru-RU" sz="2000" b="1" dirty="0" smtClean="0"/>
              <a:t>– </a:t>
            </a:r>
            <a:r>
              <a:rPr lang="en-US" sz="2000" b="1" dirty="0" smtClean="0"/>
              <a:t>Br</a:t>
            </a:r>
            <a:r>
              <a:rPr lang="ru-RU" sz="2000" b="1" dirty="0" smtClean="0"/>
              <a:t>  </a:t>
            </a:r>
          </a:p>
          <a:p>
            <a:pPr>
              <a:buNone/>
            </a:pPr>
            <a:r>
              <a:rPr lang="ru-RU" sz="1400" i="1" dirty="0" smtClean="0"/>
              <a:t> 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этандиол</a:t>
            </a:r>
            <a:r>
              <a:rPr lang="ru-RU" sz="1400" i="1" dirty="0" smtClean="0"/>
              <a:t> </a:t>
            </a:r>
            <a:r>
              <a:rPr lang="ru-RU" sz="1400" i="1" dirty="0" smtClean="0"/>
              <a:t>– 1,2                </a:t>
            </a:r>
            <a:r>
              <a:rPr lang="ru-RU" sz="1400" i="1" dirty="0" smtClean="0"/>
              <a:t>                  2 </a:t>
            </a:r>
            <a:r>
              <a:rPr lang="ru-RU" sz="1400" i="1" dirty="0" smtClean="0"/>
              <a:t>- </a:t>
            </a:r>
            <a:r>
              <a:rPr lang="ru-RU" sz="1400" i="1" dirty="0" err="1" smtClean="0"/>
              <a:t>бромэтанол</a:t>
            </a:r>
            <a:r>
              <a:rPr lang="ru-RU" sz="1400" i="1" dirty="0" smtClean="0"/>
              <a:t>               </a:t>
            </a:r>
            <a:r>
              <a:rPr lang="ru-RU" sz="1400" i="1" dirty="0" smtClean="0"/>
              <a:t>                   1,2 </a:t>
            </a:r>
            <a:r>
              <a:rPr lang="ru-RU" sz="1400" i="1" dirty="0" smtClean="0"/>
              <a:t>– </a:t>
            </a:r>
            <a:r>
              <a:rPr lang="ru-RU" sz="1400" i="1" dirty="0" err="1" smtClean="0"/>
              <a:t>дибромэтан</a:t>
            </a:r>
            <a:endParaRPr lang="ru-RU" sz="1400" dirty="0" smtClean="0"/>
          </a:p>
          <a:p>
            <a:pPr>
              <a:buNone/>
            </a:pPr>
            <a:endParaRPr lang="ru-RU" sz="1000" b="1" dirty="0" smtClean="0"/>
          </a:p>
          <a:p>
            <a:pPr>
              <a:buNone/>
            </a:pPr>
            <a:r>
              <a:rPr lang="ru-RU" sz="1000" dirty="0" smtClean="0"/>
              <a:t>      </a:t>
            </a:r>
          </a:p>
          <a:p>
            <a:pPr>
              <a:buNone/>
            </a:pPr>
            <a:endParaRPr lang="ru-RU" sz="1000" dirty="0" smtClean="0"/>
          </a:p>
          <a:p>
            <a:pPr>
              <a:buNone/>
            </a:pPr>
            <a:endParaRPr lang="ru-RU" sz="1000" dirty="0" smtClean="0"/>
          </a:p>
          <a:p>
            <a:pPr>
              <a:buNone/>
            </a:pPr>
            <a:r>
              <a:rPr lang="ru-RU" sz="1200" b="1" dirty="0" smtClean="0"/>
              <a:t> </a:t>
            </a:r>
            <a:r>
              <a:rPr lang="ru-RU" sz="1200" b="1" dirty="0" smtClean="0"/>
              <a:t>        </a:t>
            </a:r>
            <a:r>
              <a:rPr lang="en-US" sz="1200" b="1" dirty="0" smtClean="0"/>
              <a:t>CH</a:t>
            </a:r>
            <a:r>
              <a:rPr lang="en-US" sz="1200" b="1" baseline="-25000" dirty="0" smtClean="0"/>
              <a:t>2 </a:t>
            </a:r>
            <a:r>
              <a:rPr lang="en-US" sz="1200" b="1" dirty="0" smtClean="0"/>
              <a:t>- OH                        CH</a:t>
            </a:r>
            <a:r>
              <a:rPr lang="en-US" sz="1200" b="1" baseline="-25000" dirty="0" smtClean="0"/>
              <a:t>2 </a:t>
            </a:r>
            <a:r>
              <a:rPr lang="en-US" sz="1200" b="1" dirty="0" smtClean="0"/>
              <a:t>-  </a:t>
            </a:r>
            <a:r>
              <a:rPr lang="en-US" sz="1200" b="1" dirty="0" err="1" smtClean="0"/>
              <a:t>Cl</a:t>
            </a:r>
            <a:r>
              <a:rPr lang="en-US" sz="1200" b="1" dirty="0" smtClean="0"/>
              <a:t>                                                   </a:t>
            </a:r>
            <a:r>
              <a:rPr lang="ru-RU" sz="1200" b="1" dirty="0" smtClean="0"/>
              <a:t> </a:t>
            </a:r>
            <a:r>
              <a:rPr lang="en-US" sz="1200" b="1" dirty="0" smtClean="0"/>
              <a:t> </a:t>
            </a:r>
            <a:r>
              <a:rPr lang="en-US" sz="1200" b="1" dirty="0" smtClean="0"/>
              <a:t>CH</a:t>
            </a:r>
            <a:r>
              <a:rPr lang="en-US" sz="1200" b="1" baseline="-25000" dirty="0" smtClean="0"/>
              <a:t>2 </a:t>
            </a:r>
            <a:r>
              <a:rPr lang="en-US" sz="1200" b="1" dirty="0" smtClean="0"/>
              <a:t>- OH                     </a:t>
            </a:r>
            <a:r>
              <a:rPr lang="en-US" sz="1200" b="1" dirty="0" smtClean="0"/>
              <a:t> </a:t>
            </a:r>
            <a:r>
              <a:rPr lang="en-US" sz="1200" b="1" dirty="0" smtClean="0"/>
              <a:t>CH</a:t>
            </a:r>
            <a:r>
              <a:rPr lang="en-US" sz="1200" b="1" baseline="-25000" dirty="0" smtClean="0"/>
              <a:t>2 </a:t>
            </a:r>
            <a:r>
              <a:rPr lang="en-US" sz="1200" b="1" dirty="0" smtClean="0"/>
              <a:t>– </a:t>
            </a:r>
            <a:r>
              <a:rPr lang="en-US" sz="1200" b="1" dirty="0" err="1" smtClean="0"/>
              <a:t>Cl</a:t>
            </a:r>
            <a:r>
              <a:rPr lang="en-US" sz="1200" b="1" dirty="0" smtClean="0"/>
              <a:t>                               </a:t>
            </a:r>
            <a:endParaRPr lang="ru-RU" sz="1200" b="1" dirty="0" smtClean="0"/>
          </a:p>
          <a:p>
            <a:pPr>
              <a:buNone/>
            </a:pPr>
            <a:r>
              <a:rPr lang="ru-RU" sz="1200" b="1" dirty="0" smtClean="0"/>
              <a:t>          </a:t>
            </a:r>
            <a:r>
              <a:rPr lang="en-US" sz="1200" b="1" dirty="0" smtClean="0"/>
              <a:t> </a:t>
            </a:r>
            <a:r>
              <a:rPr lang="en-US" sz="1200" b="1" dirty="0" smtClean="0"/>
              <a:t>│                                    │                                                            </a:t>
            </a:r>
            <a:r>
              <a:rPr lang="ru-RU" sz="1200" b="1" dirty="0" smtClean="0"/>
              <a:t>  </a:t>
            </a:r>
            <a:r>
              <a:rPr lang="en-US" sz="1200" b="1" dirty="0" smtClean="0"/>
              <a:t>  </a:t>
            </a:r>
            <a:r>
              <a:rPr lang="en-US" sz="1200" b="1" dirty="0" smtClean="0"/>
              <a:t>│                                 </a:t>
            </a:r>
            <a:r>
              <a:rPr lang="ru-RU" sz="1200" b="1" dirty="0" smtClean="0"/>
              <a:t> </a:t>
            </a:r>
            <a:r>
              <a:rPr lang="en-US" sz="1200" b="1" dirty="0" smtClean="0"/>
              <a:t>  │</a:t>
            </a:r>
            <a:br>
              <a:rPr lang="en-US" sz="1200" b="1" dirty="0" smtClean="0"/>
            </a:br>
            <a:r>
              <a:rPr lang="en-US" sz="1200" b="1" dirty="0" smtClean="0"/>
              <a:t>CH </a:t>
            </a:r>
            <a:r>
              <a:rPr lang="en-US" sz="1200" b="1" dirty="0" smtClean="0"/>
              <a:t>- OH  + 3 PCl</a:t>
            </a:r>
            <a:r>
              <a:rPr lang="en-US" sz="1200" b="1" baseline="-25000" dirty="0" smtClean="0"/>
              <a:t>5</a:t>
            </a:r>
            <a:r>
              <a:rPr lang="en-US" sz="1200" b="1" dirty="0" smtClean="0"/>
              <a:t>   →   CH</a:t>
            </a:r>
            <a:r>
              <a:rPr lang="en-US" sz="1200" b="1" baseline="-25000" dirty="0" smtClean="0"/>
              <a:t>  </a:t>
            </a:r>
            <a:r>
              <a:rPr lang="en-US" sz="1200" b="1" dirty="0" smtClean="0"/>
              <a:t>-  </a:t>
            </a:r>
            <a:r>
              <a:rPr lang="en-US" sz="1200" b="1" dirty="0" err="1" smtClean="0"/>
              <a:t>Cl</a:t>
            </a:r>
            <a:r>
              <a:rPr lang="en-US" sz="1200" b="1" baseline="-25000" dirty="0" smtClean="0"/>
              <a:t>     </a:t>
            </a:r>
            <a:r>
              <a:rPr lang="en-US" sz="1200" b="1" dirty="0" smtClean="0"/>
              <a:t>+ 3 POCl</a:t>
            </a:r>
            <a:r>
              <a:rPr lang="en-US" sz="1200" b="1" baseline="-25000" dirty="0" smtClean="0"/>
              <a:t>3</a:t>
            </a:r>
            <a:r>
              <a:rPr lang="en-US" sz="1200" b="1" dirty="0" smtClean="0"/>
              <a:t>   +  3 </a:t>
            </a:r>
            <a:r>
              <a:rPr lang="en-US" sz="1200" b="1" dirty="0" err="1" smtClean="0"/>
              <a:t>HCl</a:t>
            </a:r>
            <a:r>
              <a:rPr lang="en-US" sz="1200" b="1" dirty="0" smtClean="0"/>
              <a:t>    </a:t>
            </a:r>
            <a:r>
              <a:rPr lang="ru-RU" sz="1200" b="1" dirty="0" smtClean="0"/>
              <a:t> </a:t>
            </a:r>
            <a:r>
              <a:rPr lang="en-US" sz="1200" b="1" dirty="0" smtClean="0"/>
              <a:t> </a:t>
            </a:r>
            <a:r>
              <a:rPr lang="ru-RU" sz="1200" b="1" dirty="0" smtClean="0"/>
              <a:t>или       </a:t>
            </a:r>
            <a:r>
              <a:rPr lang="en-US" sz="1200" b="1" dirty="0" smtClean="0"/>
              <a:t>CH </a:t>
            </a:r>
            <a:r>
              <a:rPr lang="en-US" sz="1200" b="1" dirty="0" smtClean="0"/>
              <a:t>- OH  + 3 SOCl</a:t>
            </a:r>
            <a:r>
              <a:rPr lang="en-US" sz="1200" b="1" baseline="-25000" dirty="0" smtClean="0"/>
              <a:t>2</a:t>
            </a:r>
            <a:r>
              <a:rPr lang="en-US" sz="1200" b="1" dirty="0" smtClean="0"/>
              <a:t>  </a:t>
            </a:r>
            <a:r>
              <a:rPr lang="en-US" sz="1200" b="1" dirty="0" smtClean="0"/>
              <a:t>→ CH</a:t>
            </a:r>
            <a:r>
              <a:rPr lang="en-US" sz="1200" b="1" baseline="-25000" dirty="0" smtClean="0"/>
              <a:t> </a:t>
            </a:r>
            <a:r>
              <a:rPr lang="en-US" sz="1200" b="1" dirty="0" smtClean="0"/>
              <a:t>– </a:t>
            </a:r>
            <a:r>
              <a:rPr lang="en-US" sz="1200" b="1" dirty="0" err="1" smtClean="0"/>
              <a:t>Cl</a:t>
            </a:r>
            <a:r>
              <a:rPr lang="en-US" sz="1200" b="1" dirty="0" smtClean="0"/>
              <a:t> </a:t>
            </a:r>
            <a:r>
              <a:rPr lang="en-US" sz="1200" b="1" baseline="-25000" dirty="0" smtClean="0"/>
              <a:t>    </a:t>
            </a:r>
            <a:r>
              <a:rPr lang="en-US" sz="1200" b="1" dirty="0" smtClean="0"/>
              <a:t>+ 3 SO</a:t>
            </a:r>
            <a:r>
              <a:rPr lang="en-US" sz="1200" b="1" baseline="-25000" dirty="0" smtClean="0"/>
              <a:t>2</a:t>
            </a:r>
            <a:r>
              <a:rPr lang="en-US" sz="1200" b="1" dirty="0" smtClean="0"/>
              <a:t>   +  3 </a:t>
            </a:r>
            <a:r>
              <a:rPr lang="en-US" sz="1200" b="1" dirty="0" err="1" smtClean="0"/>
              <a:t>HCl</a:t>
            </a:r>
            <a:endParaRPr lang="ru-RU" sz="1200" b="1" dirty="0" smtClean="0"/>
          </a:p>
          <a:p>
            <a:pPr>
              <a:buNone/>
            </a:pPr>
            <a:r>
              <a:rPr lang="ru-RU" sz="1200" b="1" dirty="0" smtClean="0"/>
              <a:t>          </a:t>
            </a:r>
            <a:r>
              <a:rPr lang="en-US" sz="1200" b="1" dirty="0" smtClean="0"/>
              <a:t> </a:t>
            </a:r>
            <a:r>
              <a:rPr lang="en-US" sz="1200" b="1" dirty="0" smtClean="0"/>
              <a:t>│                                    │                                                              </a:t>
            </a:r>
            <a:r>
              <a:rPr lang="en-US" sz="1200" b="1" dirty="0" smtClean="0"/>
              <a:t>  </a:t>
            </a:r>
            <a:r>
              <a:rPr lang="en-US" sz="1200" b="1" dirty="0" smtClean="0"/>
              <a:t>│                                 </a:t>
            </a:r>
            <a:r>
              <a:rPr lang="ru-RU" sz="1200" b="1" dirty="0" smtClean="0"/>
              <a:t>  </a:t>
            </a:r>
            <a:r>
              <a:rPr lang="en-US" sz="1200" b="1" dirty="0" smtClean="0"/>
              <a:t> </a:t>
            </a:r>
            <a:r>
              <a:rPr lang="en-US" sz="1200" b="1" dirty="0" smtClean="0"/>
              <a:t>│</a:t>
            </a:r>
            <a:endParaRPr lang="ru-RU" sz="1200" b="1" dirty="0" smtClean="0"/>
          </a:p>
          <a:p>
            <a:pPr>
              <a:buNone/>
            </a:pPr>
            <a:r>
              <a:rPr lang="ru-RU" sz="1200" b="1" dirty="0" smtClean="0"/>
              <a:t>          </a:t>
            </a:r>
            <a:r>
              <a:rPr lang="en-US" sz="1200" b="1" dirty="0" smtClean="0"/>
              <a:t>CH</a:t>
            </a:r>
            <a:r>
              <a:rPr lang="en-US" sz="1200" b="1" baseline="-25000" dirty="0" smtClean="0"/>
              <a:t>2 </a:t>
            </a:r>
            <a:r>
              <a:rPr lang="en-US" sz="1200" b="1" dirty="0" smtClean="0"/>
              <a:t>- </a:t>
            </a:r>
            <a:r>
              <a:rPr lang="ru-RU" sz="1200" b="1" dirty="0" smtClean="0"/>
              <a:t>ОН</a:t>
            </a:r>
            <a:r>
              <a:rPr lang="en-US" sz="1200" b="1" dirty="0" smtClean="0"/>
              <a:t>                        CH</a:t>
            </a:r>
            <a:r>
              <a:rPr lang="en-US" sz="1200" b="1" baseline="-25000" dirty="0" smtClean="0"/>
              <a:t>2 </a:t>
            </a:r>
            <a:r>
              <a:rPr lang="en-US" sz="1200" b="1" dirty="0" smtClean="0"/>
              <a:t>– </a:t>
            </a:r>
            <a:r>
              <a:rPr lang="en-US" sz="1200" b="1" dirty="0" err="1" smtClean="0"/>
              <a:t>Cl</a:t>
            </a:r>
            <a:r>
              <a:rPr lang="en-US" sz="1200" b="1" dirty="0" smtClean="0"/>
              <a:t>                                                     </a:t>
            </a:r>
            <a:r>
              <a:rPr lang="en-US" sz="1200" b="1" dirty="0" smtClean="0"/>
              <a:t>CH</a:t>
            </a:r>
            <a:r>
              <a:rPr lang="en-US" sz="1200" b="1" baseline="-25000" dirty="0" smtClean="0"/>
              <a:t>2 </a:t>
            </a:r>
            <a:r>
              <a:rPr lang="en-US" sz="1200" b="1" dirty="0" smtClean="0"/>
              <a:t>- OH            </a:t>
            </a:r>
            <a:r>
              <a:rPr lang="en-US" sz="1200" b="1" baseline="-25000" dirty="0" smtClean="0"/>
              <a:t>                </a:t>
            </a:r>
            <a:r>
              <a:rPr lang="en-US" sz="1200" b="1" baseline="-25000" dirty="0" smtClean="0"/>
              <a:t>  </a:t>
            </a:r>
            <a:r>
              <a:rPr lang="en-US" sz="1200" b="1" dirty="0" smtClean="0"/>
              <a:t>CH</a:t>
            </a:r>
            <a:r>
              <a:rPr lang="en-US" sz="1200" b="1" baseline="-25000" dirty="0" smtClean="0"/>
              <a:t>2 </a:t>
            </a:r>
            <a:r>
              <a:rPr lang="en-US" sz="1200" b="1" dirty="0" smtClean="0"/>
              <a:t>- </a:t>
            </a:r>
            <a:r>
              <a:rPr lang="en-US" sz="1200" b="1" dirty="0" err="1" smtClean="0"/>
              <a:t>Cl</a:t>
            </a:r>
            <a:endParaRPr lang="ru-RU" sz="1200" b="1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9715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C00000"/>
                </a:solidFill>
              </a:rPr>
              <a:t/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/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Домашнее задание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686800" cy="4857784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/>
              <a:t>Записать уравнение реакции горения: </a:t>
            </a:r>
            <a:r>
              <a:rPr lang="ru-RU" sz="2000" b="1" dirty="0" smtClean="0"/>
              <a:t>1 вариант </a:t>
            </a:r>
            <a:r>
              <a:rPr lang="ru-RU" sz="2000" dirty="0" smtClean="0"/>
              <a:t>– этиленгликоля</a:t>
            </a:r>
            <a:r>
              <a:rPr lang="ru-RU" sz="2000" dirty="0" smtClean="0"/>
              <a:t>;</a:t>
            </a:r>
          </a:p>
          <a:p>
            <a:pPr lvl="0">
              <a:buNone/>
            </a:pPr>
            <a:r>
              <a:rPr lang="ru-RU" sz="2000" dirty="0" smtClean="0"/>
              <a:t> </a:t>
            </a:r>
            <a:r>
              <a:rPr lang="ru-RU" sz="2000" b="1" dirty="0" smtClean="0"/>
              <a:t>2 вариант </a:t>
            </a:r>
            <a:r>
              <a:rPr lang="ru-RU" sz="2000" dirty="0" smtClean="0"/>
              <a:t>– глицерина</a:t>
            </a:r>
          </a:p>
          <a:p>
            <a:pPr lvl="0"/>
            <a:r>
              <a:rPr lang="ru-RU" sz="2000" dirty="0" smtClean="0"/>
              <a:t>Записать уравнение реакции окисления: </a:t>
            </a:r>
            <a:r>
              <a:rPr lang="ru-RU" sz="2000" b="1" dirty="0" smtClean="0"/>
              <a:t>1 вариант </a:t>
            </a:r>
            <a:r>
              <a:rPr lang="ru-RU" sz="2000" dirty="0" smtClean="0"/>
              <a:t>– глицерина перманганатом калия в кислой среде с образованием глицериновой кислоты; </a:t>
            </a:r>
            <a:r>
              <a:rPr lang="ru-RU" sz="2000" b="1" dirty="0" smtClean="0"/>
              <a:t>2 вариант </a:t>
            </a:r>
            <a:r>
              <a:rPr lang="ru-RU" sz="2000" dirty="0" smtClean="0"/>
              <a:t>– этиленгликоля дихроматом калия в кислой среде до щавелевой кислоты. Реакции уравнять методом электронного баланса.</a:t>
            </a:r>
          </a:p>
          <a:p>
            <a:pPr>
              <a:buNone/>
            </a:pPr>
            <a:endParaRPr lang="ru-RU" sz="1200" b="1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74</TotalTime>
  <Words>399</Words>
  <PresentationFormat>Экран (4:3)</PresentationFormat>
  <Paragraphs>93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Химические  свойства многоатомных спиртов</vt:lpstr>
      <vt:lpstr>1 свойство: взаимодействие со               щелочными металлами</vt:lpstr>
      <vt:lpstr>2 свойство: взаимодействие с растворами щелочей </vt:lpstr>
      <vt:lpstr> 4 свойство: образование сложных эфиров при взаимодействии с кислотами  </vt:lpstr>
      <vt:lpstr>  нитроглицерин, или тринитрат глицерина, или тринитроглицерид (нитроглицерин)  </vt:lpstr>
      <vt:lpstr>   5 свойство: реакции дегидратации  </vt:lpstr>
      <vt:lpstr>  межмолекулярная дегидратация  </vt:lpstr>
      <vt:lpstr>   6 свойство: взаимодействие с галогеноводородами  </vt:lpstr>
      <vt:lpstr>   Домашнее задание  </vt:lpstr>
      <vt:lpstr>  Закончите одно из предложений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Химические  свойства многоатомных спиртов</dc:title>
  <dc:creator>555</dc:creator>
  <cp:lastModifiedBy>555</cp:lastModifiedBy>
  <cp:revision>10</cp:revision>
  <dcterms:created xsi:type="dcterms:W3CDTF">2015-02-11T17:34:53Z</dcterms:created>
  <dcterms:modified xsi:type="dcterms:W3CDTF">2015-02-16T17:39:13Z</dcterms:modified>
</cp:coreProperties>
</file>