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67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15970" y="1249740"/>
            <a:ext cx="18473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8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609600"/>
            <a:ext cx="6781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Особенности  развития  организма под  действием биосоциальных  факторов</a:t>
            </a:r>
          </a:p>
          <a:p>
            <a:pPr algn="r"/>
            <a:r>
              <a:rPr lang="ru-RU" sz="1600" dirty="0" smtClean="0">
                <a:cs typeface="Times New Roman" pitchFamily="18" charset="0"/>
              </a:rPr>
              <a:t>                                                                       Выполнил :  учитель  МБОУ                                      Школы № 101 г. Н. Новгорода </a:t>
            </a:r>
          </a:p>
          <a:p>
            <a:pPr algn="r"/>
            <a:r>
              <a:rPr lang="ru-RU" sz="1600" dirty="0" smtClean="0">
                <a:cs typeface="Times New Roman" pitchFamily="18" charset="0"/>
              </a:rPr>
              <a:t>Михайлова Ольга Михайловна</a:t>
            </a:r>
          </a:p>
          <a:p>
            <a:pPr algn="ctr"/>
            <a:endParaRPr lang="ru-RU" sz="1600" dirty="0"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253425"/>
            <a:ext cx="54649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Неправильное  питание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rot="10800000" flipV="1">
            <a:off x="1752600" y="914400"/>
            <a:ext cx="16002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5334000" y="914400"/>
            <a:ext cx="15240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28600" y="1828800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latin typeface="Monotype Corsiva" pitchFamily="66" charset="0"/>
              </a:rPr>
              <a:t>Избыточное</a:t>
            </a:r>
          </a:p>
          <a:p>
            <a:pPr marL="273050" indent="273050">
              <a:buFont typeface="Arial" pitchFamily="34" charset="0"/>
              <a:buChar char="•"/>
              <a:tabLst>
                <a:tab pos="355600" algn="l"/>
              </a:tabLst>
            </a:pPr>
            <a:r>
              <a:rPr lang="ru-RU" dirty="0" smtClean="0"/>
              <a:t>Ожирение</a:t>
            </a:r>
          </a:p>
          <a:p>
            <a:pPr marL="273050" indent="273050">
              <a:buFont typeface="Arial" pitchFamily="34" charset="0"/>
              <a:buChar char="•"/>
              <a:tabLst>
                <a:tab pos="355600" algn="l"/>
              </a:tabLst>
            </a:pPr>
            <a:r>
              <a:rPr lang="ru-RU" dirty="0" smtClean="0"/>
              <a:t>Ослабление  половой  функции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18288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latin typeface="Monotype Corsiva" pitchFamily="66" charset="0"/>
              </a:rPr>
              <a:t>Недостаточное</a:t>
            </a:r>
          </a:p>
          <a:p>
            <a:pPr marL="273050" indent="273050">
              <a:buFont typeface="Arial" pitchFamily="34" charset="0"/>
              <a:buChar char="•"/>
              <a:tabLst>
                <a:tab pos="534988" algn="l"/>
              </a:tabLst>
            </a:pPr>
            <a:r>
              <a:rPr lang="ru-RU" dirty="0" smtClean="0"/>
              <a:t>Задержка  развития  физиологических  функций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19200" y="3733800"/>
            <a:ext cx="677221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273050" algn="ctr"/>
            <a:r>
              <a:rPr lang="ru-RU" sz="2800" b="1" cap="none" spc="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Необходимо  </a:t>
            </a:r>
          </a:p>
          <a:p>
            <a:pPr indent="273050" algn="ctr"/>
            <a:r>
              <a:rPr lang="ru-RU" sz="2800" b="1" cap="none" spc="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сбалансированное  питание  !</a:t>
            </a:r>
          </a:p>
        </p:txBody>
      </p:sp>
      <p:pic>
        <p:nvPicPr>
          <p:cNvPr id="1026" name="Picture 2" descr="H:\Documents and Settings\КТУЛХУ.7ED4742FAA184BC\Рабочий стол\images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724400"/>
            <a:ext cx="2447925" cy="18669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50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50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500"/>
                            </p:stCondLst>
                            <p:childTnLst>
                              <p:par>
                                <p:cTn id="56" presetID="3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500"/>
                            </p:stCondLst>
                            <p:childTnLst>
                              <p:par>
                                <p:cTn id="63" presetID="3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1395" y="253425"/>
            <a:ext cx="48349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благотворно  влияет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219200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Профилактика  инфекционных  и  вирусных  заболеваний</a:t>
            </a:r>
          </a:p>
          <a:p>
            <a:r>
              <a:rPr lang="ru-RU" sz="2400" dirty="0" smtClean="0">
                <a:latin typeface="Monotype Corsiva" pitchFamily="66" charset="0"/>
              </a:rPr>
              <a:t>(ангина, грипп, ОРЗ, краснуха…)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latin typeface="Monotype Corsiva" pitchFamily="66" charset="0"/>
              </a:rPr>
              <a:t>Умеренное  пребывание  на  солнце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latin typeface="Monotype Corsiva" pitchFamily="66" charset="0"/>
              </a:rPr>
              <a:t>Отсутствие  влияния  алкоголя, никотина, наркотиков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4787205"/>
            <a:ext cx="6772215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273050" algn="ctr"/>
            <a:r>
              <a:rPr lang="ru-RU" sz="2800" b="1" cap="none" spc="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</a:t>
            </a:r>
            <a:r>
              <a:rPr lang="ru-RU" sz="2800" b="1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800" b="1" cap="none" spc="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одростковый  период  закладываются  основы  репродуктивного  здоровья!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 «человек разумный»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представляет </a:t>
            </a:r>
            <a:r>
              <a:rPr lang="ru-RU" dirty="0" smtClean="0"/>
              <a:t>собой уникальную жизненную форму, соединяющую биологическую и социальную </a:t>
            </a:r>
            <a:r>
              <a:rPr lang="ru-RU" dirty="0" smtClean="0"/>
              <a:t>сущность</a:t>
            </a:r>
          </a:p>
          <a:p>
            <a:r>
              <a:rPr lang="ru-RU" dirty="0" smtClean="0"/>
              <a:t>Главное качество человека — общественное (социальное) , и состоит оно в способности усваивать достижения культуры, осознанно включаться в жизнь общества, быть её субъектом. 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РЕПРОДУКЦИЯ</a:t>
            </a:r>
            <a:r>
              <a:rPr lang="ru-RU" dirty="0" smtClean="0"/>
              <a:t> ЧЕЛОВЕКА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(</a:t>
            </a:r>
            <a:r>
              <a:rPr lang="ru-RU" dirty="0" smtClean="0"/>
              <a:t>размножение человека), физиологическая функция, необходимая для сохранения человека как </a:t>
            </a:r>
            <a:r>
              <a:rPr lang="ru-RU" b="1" dirty="0" smtClean="0"/>
              <a:t>биологического</a:t>
            </a:r>
            <a:r>
              <a:rPr lang="ru-RU" dirty="0" smtClean="0"/>
              <a:t> вида. 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838200"/>
            <a:ext cx="8991600" cy="29546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447675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4400" b="1" cap="none" spc="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Пол  человека  определяется  в  момент оплодотворения</a:t>
            </a:r>
          </a:p>
          <a:p>
            <a:pPr indent="447675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4400" b="1" cap="none" spc="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Затем  развиваются  внутренние  и наружные  половые  органы</a:t>
            </a:r>
            <a:endParaRPr lang="ru-RU" sz="4400" b="1" cap="none" spc="0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4" name="Picture 2" descr="H:\Documents and Settings\КТУЛХУ.7ED4742FAA184BC\Рабочий стол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800600"/>
            <a:ext cx="2286000" cy="1524000"/>
          </a:xfrm>
          <a:prstGeom prst="rect">
            <a:avLst/>
          </a:prstGeom>
          <a:noFill/>
        </p:spPr>
      </p:pic>
      <p:pic>
        <p:nvPicPr>
          <p:cNvPr id="3075" name="Picture 3" descr="H:\Documents and Settings\КТУЛХУ.7ED4742FAA184BC\Рабочий стол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57200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609600"/>
            <a:ext cx="85344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Половые  железы = железы  смешанной  секреции (семенники, яичники)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2743200" y="1371600"/>
            <a:ext cx="13716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876800" y="1371600"/>
            <a:ext cx="13716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57200" y="2057400"/>
            <a:ext cx="25146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вырабатывают поло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вые  клетки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5000" y="2096869"/>
            <a:ext cx="28194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вырабатывают поло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вые  гормоны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838200" y="2743200"/>
            <a:ext cx="8382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667000" y="2743200"/>
            <a:ext cx="9144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76200" y="3429000"/>
            <a:ext cx="213360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сперматозоиды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43200" y="3429000"/>
            <a:ext cx="213360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яйцеклетки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rot="5400000">
            <a:off x="4610100" y="3009900"/>
            <a:ext cx="2286000" cy="1905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6553200" y="3352800"/>
            <a:ext cx="2286000" cy="1219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3962400" y="5181600"/>
            <a:ext cx="213360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андрогены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010400" y="5181600"/>
            <a:ext cx="213360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эстрогены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343400" y="5650468"/>
            <a:ext cx="441960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(Замедляют процесс роста)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Documents and Settings\КТУЛХУ.7ED4742FAA184BC\Рабочий стол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648200"/>
            <a:ext cx="2390775" cy="19145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500"/>
                            </p:stCondLst>
                            <p:childTnLst>
                              <p:par>
                                <p:cTn id="62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500"/>
                            </p:stCondLst>
                            <p:childTnLst>
                              <p:par>
                                <p:cTn id="67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500"/>
                            </p:stCondLst>
                            <p:childTnLst>
                              <p:par>
                                <p:cTn id="7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4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3835" y="609600"/>
            <a:ext cx="7609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Половые  признаки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2133600"/>
            <a:ext cx="36615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indent="361950" algn="ctr">
              <a:buFont typeface="Arial" pitchFamily="34" charset="0"/>
              <a:buChar char="•"/>
            </a:pP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Первичные</a:t>
            </a:r>
          </a:p>
          <a:p>
            <a:pPr indent="361950" algn="ctr"/>
            <a:endParaRPr lang="ru-RU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indent="361950" algn="ctr">
              <a:buFont typeface="Arial" pitchFamily="34" charset="0"/>
              <a:buChar char="•"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вторичные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91000" y="3200400"/>
            <a:ext cx="482978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indent="361950">
              <a:buFont typeface="Times New Roman" pitchFamily="18" charset="0"/>
              <a:buChar char="–"/>
            </a:pPr>
            <a:r>
              <a:rPr lang="ru-RU" sz="2000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Изменяются  пропорции  тела</a:t>
            </a:r>
          </a:p>
          <a:p>
            <a:pPr indent="361950">
              <a:buFont typeface="Times New Roman" pitchFamily="18" charset="0"/>
              <a:buChar char="–"/>
            </a:pPr>
            <a:r>
              <a:rPr lang="ru-RU" sz="20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Форма  гортани</a:t>
            </a:r>
          </a:p>
          <a:p>
            <a:pPr indent="361950">
              <a:buFont typeface="Times New Roman" pitchFamily="18" charset="0"/>
              <a:buChar char="–"/>
            </a:pPr>
            <a:r>
              <a:rPr lang="ru-RU" sz="2000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Тембр  голоса  и  др.</a:t>
            </a:r>
            <a:endParaRPr lang="ru-RU" sz="2000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00"/>
                            </p:stCondLst>
                            <p:childTnLst>
                              <p:par>
                                <p:cTn id="35" presetID="4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300"/>
                            </p:stCondLst>
                            <p:childTnLst>
                              <p:par>
                                <p:cTn id="4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350"/>
                            </p:stCondLst>
                            <p:childTnLst>
                              <p:par>
                                <p:cTn id="5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2017" y="295870"/>
            <a:ext cx="6219972" cy="923330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  мальчиков</a:t>
            </a:r>
            <a:endParaRPr lang="ru-RU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4863" y="1841480"/>
            <a:ext cx="878053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>
              <a:buFont typeface="Arial" pitchFamily="34" charset="0"/>
              <a:buChar char="•"/>
            </a:pPr>
            <a:r>
              <a:rPr lang="ru-RU" sz="24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Увеличение  и  изменение  формы  гортани</a:t>
            </a:r>
          </a:p>
          <a:p>
            <a:pPr indent="355600">
              <a:buFont typeface="Arial" pitchFamily="34" charset="0"/>
              <a:buChar char="•"/>
            </a:pP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Щитовидный  хрящ  образует  гортанный  выступ (адамово  яблоко)</a:t>
            </a:r>
          </a:p>
          <a:p>
            <a:pPr indent="355600">
              <a:buFont typeface="Arial" pitchFamily="34" charset="0"/>
              <a:buChar char="•"/>
            </a:pPr>
            <a:r>
              <a:rPr lang="ru-RU" sz="24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Понижается  тембр  голоса</a:t>
            </a:r>
          </a:p>
          <a:p>
            <a:pPr indent="355600">
              <a:buFont typeface="Arial" pitchFamily="34" charset="0"/>
              <a:buChar char="•"/>
            </a:pP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Изменяются  пропорции  тела</a:t>
            </a:r>
          </a:p>
          <a:p>
            <a:pPr marL="903288" indent="355600">
              <a:buFont typeface="+mj-lt"/>
              <a:buAutoNum type="alphaLcParenR"/>
            </a:pP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широкие  плечи  и  спина</a:t>
            </a:r>
          </a:p>
          <a:p>
            <a:pPr marL="903288" indent="355600">
              <a:buFont typeface="+mj-lt"/>
              <a:buAutoNum type="alphaLcParenR"/>
            </a:pP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Узкий  таз</a:t>
            </a:r>
          </a:p>
          <a:p>
            <a:pPr indent="355600">
              <a:buFont typeface="Arial" pitchFamily="34" charset="0"/>
              <a:buChar char="•"/>
            </a:pP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Увеличивается  объём  мышечной  ткани</a:t>
            </a:r>
          </a:p>
          <a:p>
            <a:pPr indent="355600">
              <a:buFont typeface="Arial" pitchFamily="34" charset="0"/>
              <a:buChar char="•"/>
            </a:pP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Начинают  расти  усы  и  борода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50"/>
                            </p:stCondLst>
                            <p:childTnLst>
                              <p:par>
                                <p:cTn id="17" presetID="4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100"/>
                            </p:stCondLst>
                            <p:childTnLst>
                              <p:par>
                                <p:cTn id="25" presetID="4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100"/>
                            </p:stCondLst>
                            <p:childTnLst>
                              <p:par>
                                <p:cTn id="33" presetID="4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200"/>
                            </p:stCondLst>
                            <p:childTnLst>
                              <p:par>
                                <p:cTn id="4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200"/>
                            </p:stCondLst>
                            <p:childTnLst>
                              <p:par>
                                <p:cTn id="4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200"/>
                            </p:stCondLst>
                            <p:childTnLst>
                              <p:par>
                                <p:cTn id="53" presetID="4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700"/>
                            </p:stCondLst>
                            <p:childTnLst>
                              <p:par>
                                <p:cTn id="6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4133" y="152400"/>
            <a:ext cx="4815742" cy="923330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  девочек</a:t>
            </a:r>
            <a:endParaRPr lang="ru-RU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7250" y="1138535"/>
            <a:ext cx="8329524" cy="461665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Половое  созревание  на 1-2 года  раньше</a:t>
            </a:r>
            <a:endParaRPr lang="ru-RU" sz="2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4863" y="2339876"/>
            <a:ext cx="878053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5600">
              <a:buFont typeface="Arial" pitchFamily="34" charset="0"/>
              <a:buChar char="•"/>
            </a:pP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Развитие  молочных  желез</a:t>
            </a:r>
          </a:p>
          <a:p>
            <a:pPr indent="355600">
              <a:buFont typeface="Arial" pitchFamily="34" charset="0"/>
              <a:buChar char="•"/>
            </a:pP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Повышение  тембра  голоса</a:t>
            </a:r>
          </a:p>
          <a:p>
            <a:pPr indent="355600">
              <a:buFont typeface="Arial" pitchFamily="34" charset="0"/>
              <a:buChar char="•"/>
            </a:pP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Изменяются  пропорции  тела</a:t>
            </a:r>
          </a:p>
          <a:p>
            <a:pPr marL="712788" indent="355600">
              <a:buFont typeface="+mj-lt"/>
              <a:buAutoNum type="alphaLcParenR"/>
            </a:pP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Узкие  плечи</a:t>
            </a:r>
          </a:p>
          <a:p>
            <a:pPr marL="712788" indent="355600">
              <a:buFont typeface="+mj-lt"/>
              <a:buAutoNum type="alphaLcParenR"/>
            </a:pP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Широкий  таз</a:t>
            </a:r>
          </a:p>
          <a:p>
            <a:pPr indent="355600">
              <a:buFont typeface="Arial" pitchFamily="34" charset="0"/>
              <a:buChar char="•"/>
            </a:pPr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Увеличение  жировых  отложений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4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600"/>
                            </p:stCondLst>
                            <p:childTnLst>
                              <p:par>
                                <p:cTn id="5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600"/>
                            </p:stCondLst>
                            <p:childTnLst>
                              <p:par>
                                <p:cTn id="5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600"/>
                            </p:stCondLst>
                            <p:childTnLst>
                              <p:par>
                                <p:cTn id="63" presetID="4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3048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 репродуктивные  органы</a:t>
            </a:r>
            <a:r>
              <a:rPr lang="ru-RU" dirty="0" smtClean="0"/>
              <a:t> </a:t>
            </a:r>
            <a:r>
              <a:rPr lang="ru-RU" sz="2000" dirty="0" smtClean="0">
                <a:latin typeface="Monotype Corsiva" pitchFamily="66" charset="0"/>
              </a:rPr>
              <a:t>(лат. </a:t>
            </a:r>
            <a:r>
              <a:rPr lang="en-US" sz="2000" dirty="0" smtClean="0">
                <a:latin typeface="Monotype Corsiva" pitchFamily="66" charset="0"/>
              </a:rPr>
              <a:t>Productio – </a:t>
            </a:r>
            <a:r>
              <a:rPr lang="ru-RU" sz="2000" dirty="0" smtClean="0">
                <a:latin typeface="Monotype Corsiva" pitchFamily="66" charset="0"/>
              </a:rPr>
              <a:t>«производство», «произведение»)</a:t>
            </a:r>
            <a:r>
              <a:rPr lang="ru-RU" dirty="0" smtClean="0"/>
              <a:t> </a:t>
            </a:r>
            <a:r>
              <a:rPr lang="ru-RU" sz="2400" dirty="0" smtClean="0"/>
              <a:t>влияют факторы внешней среды</a:t>
            </a:r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752600" y="1219200"/>
            <a:ext cx="16002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029200" y="1219200"/>
            <a:ext cx="15240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9600" y="1905000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Положительное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влияние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0" y="1905000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Отрицательное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влияние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3200400"/>
            <a:ext cx="3810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Соблюдение  гигиенических  правил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Систематическое  наблюдение  у  врача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ЗОЖ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Умеренные  физические  нагрузки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5400" y="3200400"/>
            <a:ext cx="381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Психоэмоциональный  стресс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Чрезмерные  мышечные  нагрузки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Тип  питания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Приём  медицинских  препаратов (например  стимулирующие  рост  мышечной  массы)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153</TotalTime>
  <Words>295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вид «человек разумный» </vt:lpstr>
      <vt:lpstr>РЕПРОДУКЦИЯ ЧЕЛОВЕКА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Olga</cp:lastModifiedBy>
  <cp:revision>46</cp:revision>
  <dcterms:modified xsi:type="dcterms:W3CDTF">2017-09-30T20:36:43Z</dcterms:modified>
</cp:coreProperties>
</file>