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4" r:id="rId5"/>
    <p:sldId id="265" r:id="rId6"/>
    <p:sldId id="266" r:id="rId7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103" d="100"/>
          <a:sy n="103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D733D-FADD-4748-A09F-EC63460D4BC7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0DE854-E154-4EA6-9E8E-082C87ECE5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D733D-FADD-4748-A09F-EC63460D4BC7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E854-E154-4EA6-9E8E-082C87ECE5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D733D-FADD-4748-A09F-EC63460D4BC7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E854-E154-4EA6-9E8E-082C87ECE5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D733D-FADD-4748-A09F-EC63460D4BC7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0DE854-E154-4EA6-9E8E-082C87ECE5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D733D-FADD-4748-A09F-EC63460D4BC7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E854-E154-4EA6-9E8E-082C87ECE5D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D733D-FADD-4748-A09F-EC63460D4BC7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E854-E154-4EA6-9E8E-082C87ECE5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D733D-FADD-4748-A09F-EC63460D4BC7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A0DE854-E154-4EA6-9E8E-082C87ECE5D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D733D-FADD-4748-A09F-EC63460D4BC7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E854-E154-4EA6-9E8E-082C87ECE5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D733D-FADD-4748-A09F-EC63460D4BC7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E854-E154-4EA6-9E8E-082C87ECE5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D733D-FADD-4748-A09F-EC63460D4BC7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E854-E154-4EA6-9E8E-082C87ECE5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D733D-FADD-4748-A09F-EC63460D4BC7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E854-E154-4EA6-9E8E-082C87ECE5D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FD733D-FADD-4748-A09F-EC63460D4BC7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0DE854-E154-4EA6-9E8E-082C87ECE5D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3802" y="1340768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Дидактическое  пособие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Развивающий  коврик </a:t>
            </a:r>
            <a:br>
              <a:rPr lang="ru-RU" dirty="0" smtClean="0"/>
            </a:br>
            <a:r>
              <a:rPr lang="ru-RU" dirty="0" smtClean="0"/>
              <a:t>            для  сенсорного  уголка  в         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дошкольном  учреждении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1919" y="419512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МБДОУ детский сад №46 г. Ельца «Дружные ребята»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5566414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Педагог-психолог     </a:t>
            </a:r>
            <a:r>
              <a:rPr lang="ru-RU" dirty="0" err="1" smtClean="0"/>
              <a:t>Разнова</a:t>
            </a:r>
            <a:r>
              <a:rPr lang="ru-RU" dirty="0" smtClean="0"/>
              <a:t>   Юлия   Юрьевна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536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92088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Актуальность.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восприятия предметов и явлений окружающего мира начинается познание. Ребёнок всё пробует на ощупь. В каждом возрасте перед сенсорным воспитанием стоят свои задачи, формируется определённое звено сенсорной культуры.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предлагаю вашему вниманию сенсорный коврик, сделанный своими руками. Коврик является дидактическим пособием. Играя с ковриком дети, приобретают сенсорный опыт. Огромную роль, коврик играет для развития мелкой моторики, внимания, памяти.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с удовольствием играют в сенсорном уголке. Получают огромную радость и развиваются.</a:t>
            </a: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создание условий для обогащения и накопления сенсорного опыта детей в ходе предметно-игровой деятельности;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азвитие речи, психических процессов.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ормирование навыков воспринимать предметы и их свойства, узнавать и различать; уточнять названия предметов и их характерные свойства (форма, величина, цвет);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ормировать навыки свободного общения ребенка и взрослого;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развитие словарного запаса;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азвитие логического мышления, памяти, воображения, внимания; мелкой моторики руки;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бучение навыкам самообслуживания (пользоваться различными застёжками);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обучение навыкам счёта;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оспитание интереса к игровой деятельности;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оспитание бережного отношения к вещам и предметам.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27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6627" y="332656"/>
            <a:ext cx="820891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Black" pitchFamily="34" charset="0"/>
                <a:cs typeface="Times New Roman" pitchFamily="18" charset="0"/>
              </a:rPr>
              <a:t>Для создания коврика использовались техники: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1200" dirty="0" smtClean="0">
              <a:latin typeface="Arial Black" pitchFamily="34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1200" dirty="0" smtClean="0">
                <a:latin typeface="Arial Black" pitchFamily="34" charset="0"/>
                <a:cs typeface="Times New Roman" pitchFamily="18" charset="0"/>
              </a:rPr>
              <a:t>макраме;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200" dirty="0" err="1">
                <a:latin typeface="Arial Black" pitchFamily="34" charset="0"/>
                <a:cs typeface="Times New Roman" pitchFamily="18" charset="0"/>
              </a:rPr>
              <a:t>к</a:t>
            </a:r>
            <a:r>
              <a:rPr lang="ru-RU" sz="1200" dirty="0" err="1" smtClean="0">
                <a:latin typeface="Arial Black" pitchFamily="34" charset="0"/>
                <a:cs typeface="Times New Roman" pitchFamily="18" charset="0"/>
              </a:rPr>
              <a:t>анзаши</a:t>
            </a:r>
            <a:r>
              <a:rPr lang="ru-RU" sz="1200" dirty="0" smtClean="0">
                <a:latin typeface="Arial Black" pitchFamily="34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200" dirty="0" smtClean="0">
                <a:latin typeface="Arial Black" pitchFamily="34" charset="0"/>
                <a:cs typeface="Times New Roman" pitchFamily="18" charset="0"/>
              </a:rPr>
              <a:t>бисероплетение;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200" dirty="0">
                <a:latin typeface="Arial Black" pitchFamily="34" charset="0"/>
                <a:cs typeface="Times New Roman" pitchFamily="18" charset="0"/>
              </a:rPr>
              <a:t>в</a:t>
            </a:r>
            <a:r>
              <a:rPr lang="ru-RU" sz="1200" dirty="0" smtClean="0">
                <a:latin typeface="Arial Black" pitchFamily="34" charset="0"/>
                <a:cs typeface="Times New Roman" pitchFamily="18" charset="0"/>
              </a:rPr>
              <a:t>язание;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200" dirty="0" smtClean="0">
                <a:latin typeface="Arial Black" pitchFamily="34" charset="0"/>
                <a:cs typeface="Times New Roman" pitchFamily="18" charset="0"/>
              </a:rPr>
              <a:t>оригами;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200" dirty="0">
                <a:latin typeface="Arial Black" pitchFamily="34" charset="0"/>
                <a:cs typeface="Times New Roman" pitchFamily="18" charset="0"/>
              </a:rPr>
              <a:t>а</a:t>
            </a:r>
            <a:r>
              <a:rPr lang="ru-RU" sz="1200" dirty="0" smtClean="0">
                <a:latin typeface="Arial Black" pitchFamily="34" charset="0"/>
                <a:cs typeface="Times New Roman" pitchFamily="18" charset="0"/>
              </a:rPr>
              <a:t>ппликация;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dirty="0" smtClean="0">
                <a:latin typeface="Arial Black" pitchFamily="34" charset="0"/>
                <a:cs typeface="Times New Roman" pitchFamily="18" charset="0"/>
              </a:rPr>
              <a:t>  объёмная игрушка.</a:t>
            </a:r>
          </a:p>
          <a:p>
            <a:endParaRPr lang="ru-RU" sz="1200" dirty="0" smtClean="0">
              <a:latin typeface="Arial Black" pitchFamily="34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sz="1200" dirty="0" smtClean="0">
              <a:latin typeface="Arial Black" pitchFamily="34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sz="1600" dirty="0" smtClean="0"/>
          </a:p>
          <a:p>
            <a:pPr marL="285750" indent="-285750">
              <a:buFont typeface="Wingdings" pitchFamily="2" charset="2"/>
              <a:buChar char="ü"/>
            </a:pPr>
            <a:endParaRPr lang="ru-RU" sz="1600" dirty="0" smtClean="0"/>
          </a:p>
          <a:p>
            <a:pPr marL="285750" indent="-285750">
              <a:buFont typeface="Wingdings" pitchFamily="2" charset="2"/>
              <a:buChar char="ü"/>
            </a:pPr>
            <a:endParaRPr lang="ru-RU" dirty="0" smtClean="0"/>
          </a:p>
          <a:p>
            <a:pPr marL="285750" indent="-285750">
              <a:buFont typeface="Wingdings" pitchFamily="2" charset="2"/>
              <a:buChar char="ü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" t="5420" b="2098"/>
          <a:stretch/>
        </p:blipFill>
        <p:spPr>
          <a:xfrm>
            <a:off x="100646" y="2056205"/>
            <a:ext cx="9060873" cy="4756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1697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73336"/>
            <a:ext cx="82809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Реализация  некоторых  дидактических  задач</a:t>
            </a:r>
          </a:p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i="1" dirty="0" smtClean="0">
                <a:latin typeface="Arial Black" pitchFamily="34" charset="0"/>
                <a:cs typeface="Times New Roman" pitchFamily="18" charset="0"/>
              </a:rPr>
              <a:t>Обучение навыкам самообслуживания (пользоваться различными застёжками)</a:t>
            </a: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  </a:t>
            </a:r>
            <a:r>
              <a:rPr lang="ru-RU" sz="1400" dirty="0" smtClean="0">
                <a:latin typeface="Arial Black" pitchFamily="34" charset="0"/>
              </a:rPr>
              <a:t>Коврик многофункциональная вещь: здесь можно застёгивать и расстёгивать пуговицы, пояса 2-х видов, молнии (разъёмные и нет), пользоваться липучками, крючками, шнуровкой, прищепками.</a:t>
            </a:r>
            <a:endParaRPr lang="ru-RU" sz="1400" dirty="0"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91"/>
          <a:stretch/>
        </p:blipFill>
        <p:spPr>
          <a:xfrm>
            <a:off x="251520" y="2348881"/>
            <a:ext cx="3384376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3" r="10129"/>
          <a:stretch/>
        </p:blipFill>
        <p:spPr>
          <a:xfrm>
            <a:off x="5652120" y="2369418"/>
            <a:ext cx="3389747" cy="2427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975" y="2179578"/>
            <a:ext cx="2686535" cy="17234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5" r="6279"/>
          <a:stretch/>
        </p:blipFill>
        <p:spPr>
          <a:xfrm>
            <a:off x="3344099" y="3572057"/>
            <a:ext cx="2952328" cy="16588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688" y="4797152"/>
            <a:ext cx="2771800" cy="1851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484" y="5079476"/>
            <a:ext cx="2863947" cy="18192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1" y="4401492"/>
            <a:ext cx="1944216" cy="24565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7449" y="4717685"/>
            <a:ext cx="2206089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0286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548680"/>
            <a:ext cx="835292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400" i="1" dirty="0">
                <a:latin typeface="Arial Black" pitchFamily="34" charset="0"/>
              </a:rPr>
              <a:t>Ф</a:t>
            </a:r>
            <a:r>
              <a:rPr lang="ru-RU" sz="1400" i="1" dirty="0" smtClean="0">
                <a:latin typeface="Arial Black" pitchFamily="34" charset="0"/>
              </a:rPr>
              <a:t>ормирование навыков воспринимать предметы и их свойства, узнавать и различать; уточнять названия предметов и их характерные свойства (форма, величина, цвет).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i="1" dirty="0">
                <a:latin typeface="Arial Black" pitchFamily="34" charset="0"/>
              </a:rPr>
              <a:t>Р</a:t>
            </a:r>
            <a:r>
              <a:rPr lang="ru-RU" sz="1400" i="1" dirty="0" smtClean="0">
                <a:latin typeface="Arial Black" pitchFamily="34" charset="0"/>
              </a:rPr>
              <a:t>азвитие словарного запаса.</a:t>
            </a:r>
          </a:p>
          <a:p>
            <a:r>
              <a:rPr lang="ru-RU" sz="1400" i="1" dirty="0">
                <a:latin typeface="Arial Black" pitchFamily="34" charset="0"/>
              </a:rPr>
              <a:t> </a:t>
            </a:r>
            <a:r>
              <a:rPr lang="ru-RU" sz="1400" i="1" dirty="0" smtClean="0">
                <a:latin typeface="Arial Black" pitchFamily="34" charset="0"/>
              </a:rPr>
              <a:t>    </a:t>
            </a:r>
          </a:p>
          <a:p>
            <a:pPr algn="just"/>
            <a:r>
              <a:rPr lang="ru-RU" sz="1400" i="1" dirty="0">
                <a:latin typeface="Arial Black" pitchFamily="34" charset="0"/>
              </a:rPr>
              <a:t> </a:t>
            </a:r>
            <a:r>
              <a:rPr lang="ru-RU" sz="1400" i="1" dirty="0" smtClean="0">
                <a:latin typeface="Arial Black" pitchFamily="34" charset="0"/>
              </a:rPr>
              <a:t>    </a:t>
            </a:r>
            <a:r>
              <a:rPr lang="ru-RU" sz="1400" dirty="0" smtClean="0">
                <a:latin typeface="Arial Black" pitchFamily="34" charset="0"/>
              </a:rPr>
              <a:t>Ощупывая различные ткани: мягкие, гладкие, ворсистые, твердые, слегка прохладные или шерстяные - ребёнок осваивает технику сенсорного восприятия. </a:t>
            </a:r>
          </a:p>
          <a:p>
            <a:pPr algn="just"/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smtClean="0">
                <a:latin typeface="Arial Black" pitchFamily="34" charset="0"/>
              </a:rPr>
              <a:t>     Детали разной формы и величины позволяют знакомить ребёнка с понятиями «большой-средний-маленький», «тонкий-толстый», «круглый, треугольный, прямоугольный, овальный» и т. д.</a:t>
            </a:r>
          </a:p>
          <a:p>
            <a:pPr algn="just"/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smtClean="0">
                <a:latin typeface="Arial Black" pitchFamily="34" charset="0"/>
              </a:rPr>
              <a:t>    Разноцветные материалы  знакомят с основными цветами и их оттенками.</a:t>
            </a:r>
          </a:p>
          <a:p>
            <a:pPr algn="just"/>
            <a:r>
              <a:rPr lang="ru-RU" sz="1400" dirty="0" smtClean="0">
                <a:latin typeface="Arial Black" pitchFamily="34" charset="0"/>
              </a:rPr>
              <a:t>  Называя свойства предмета, взрослый расширяет словарный запас малыша.</a:t>
            </a:r>
          </a:p>
          <a:p>
            <a:pPr algn="just"/>
            <a:endParaRPr lang="ru-RU" sz="1400" dirty="0" smtClean="0">
              <a:latin typeface="Arial Black" pitchFamily="34" charset="0"/>
            </a:endParaRPr>
          </a:p>
          <a:p>
            <a:r>
              <a:rPr lang="ru-RU" dirty="0" smtClean="0"/>
              <a:t>      </a:t>
            </a:r>
            <a:endParaRPr lang="ru-RU" dirty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" t="7384" r="35738"/>
          <a:stretch/>
        </p:blipFill>
        <p:spPr>
          <a:xfrm rot="5400000">
            <a:off x="184537" y="3423975"/>
            <a:ext cx="2401455" cy="2267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653136"/>
            <a:ext cx="2987824" cy="1923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4" t="4956" r="21691"/>
          <a:stretch/>
        </p:blipFill>
        <p:spPr>
          <a:xfrm>
            <a:off x="2771800" y="3645024"/>
            <a:ext cx="2872510" cy="2786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929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20891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latin typeface="Arial Black" pitchFamily="34" charset="0"/>
              </a:rPr>
              <a:t>Р</a:t>
            </a:r>
            <a:r>
              <a:rPr lang="ru-RU" sz="1400" dirty="0" smtClean="0">
                <a:latin typeface="Arial Black" pitchFamily="34" charset="0"/>
              </a:rPr>
              <a:t>азвитие логического мышления, памяти, воображения, внимания; мелкой моторики руки.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latin typeface="Arial Black" pitchFamily="34" charset="0"/>
              </a:rPr>
              <a:t>Ф</a:t>
            </a:r>
            <a:r>
              <a:rPr lang="ru-RU" sz="1400" dirty="0" smtClean="0">
                <a:latin typeface="Arial Black" pitchFamily="34" charset="0"/>
              </a:rPr>
              <a:t>ормировать навыки свободного общения ребенка и взрослого.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latin typeface="Arial Black" pitchFamily="34" charset="0"/>
              </a:rPr>
              <a:t>О</a:t>
            </a:r>
            <a:r>
              <a:rPr lang="ru-RU" sz="1400" dirty="0" smtClean="0">
                <a:latin typeface="Arial Black" pitchFamily="34" charset="0"/>
              </a:rPr>
              <a:t>бучение навыкам счёта.</a:t>
            </a:r>
          </a:p>
          <a:p>
            <a:endParaRPr lang="ru-RU" sz="1400" dirty="0">
              <a:latin typeface="Arial Black" pitchFamily="34" charset="0"/>
            </a:endParaRPr>
          </a:p>
          <a:p>
            <a:pPr algn="just"/>
            <a:r>
              <a:rPr lang="ru-RU" sz="1400" dirty="0" smtClean="0">
                <a:latin typeface="Arial Black" pitchFamily="34" charset="0"/>
              </a:rPr>
              <a:t>Подрастая, ребенок переходит к более конкретному развитию мелкой моторики рук: он начинает расстегивать различные замочки, пуговки, застежки, открывать кармашки и иные элементы. Он учится размышлять и достигать поставленной цели. В процессе игры, свободного общения взрослый задаёт вопросы, даёт задания,  тем самым развивая внимание, память, </a:t>
            </a:r>
            <a:r>
              <a:rPr lang="ru-RU" sz="1400" dirty="0">
                <a:latin typeface="Arial Black" pitchFamily="34" charset="0"/>
              </a:rPr>
              <a:t>в</a:t>
            </a:r>
            <a:r>
              <a:rPr lang="ru-RU" sz="1400" dirty="0" smtClean="0">
                <a:latin typeface="Arial Black" pitchFamily="34" charset="0"/>
              </a:rPr>
              <a:t>оображение: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 smtClean="0">
                <a:latin typeface="Arial Black" pitchFamily="34" charset="0"/>
              </a:rPr>
              <a:t>Найди все пуговицы, все цветы…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 smtClean="0">
                <a:latin typeface="Arial Black" pitchFamily="34" charset="0"/>
              </a:rPr>
              <a:t>Найди черепаху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 smtClean="0">
                <a:latin typeface="Arial Black" pitchFamily="34" charset="0"/>
              </a:rPr>
              <a:t>Сколько кошек (1), рыб (2), птиц (3), …. ты видел на коврике?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 smtClean="0">
                <a:latin typeface="Arial Black" pitchFamily="34" charset="0"/>
              </a:rPr>
              <a:t>Какого цвета дверь (окно, труба) дома?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 smtClean="0">
                <a:latin typeface="Arial Black" pitchFamily="34" charset="0"/>
              </a:rPr>
              <a:t>Кто спрятался на чердаке?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>
                <a:latin typeface="Arial Black" pitchFamily="34" charset="0"/>
              </a:rPr>
              <a:t>С</a:t>
            </a:r>
            <a:r>
              <a:rPr lang="ru-RU" sz="1400" dirty="0" smtClean="0">
                <a:latin typeface="Arial Black" pitchFamily="34" charset="0"/>
              </a:rPr>
              <a:t>осчитай божьих коровок, камешки у реки…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sz="1400" dirty="0">
              <a:latin typeface="Arial Black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>
                <a:latin typeface="Arial Black" pitchFamily="34" charset="0"/>
              </a:rPr>
              <a:t>В</a:t>
            </a:r>
            <a:r>
              <a:rPr lang="ru-RU" sz="1400" dirty="0" smtClean="0">
                <a:latin typeface="Arial Black" pitchFamily="34" charset="0"/>
              </a:rPr>
              <a:t>оспитание интереса к игровой деятельности.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>
                <a:latin typeface="Arial Black" pitchFamily="34" charset="0"/>
              </a:rPr>
              <a:t>В</a:t>
            </a:r>
            <a:r>
              <a:rPr lang="ru-RU" sz="1400" dirty="0" smtClean="0">
                <a:latin typeface="Arial Black" pitchFamily="34" charset="0"/>
              </a:rPr>
              <a:t>оспитание бережного отношения к вещам и предметам.</a:t>
            </a:r>
          </a:p>
          <a:p>
            <a:pPr algn="just"/>
            <a:endParaRPr lang="ru-RU" sz="1400" dirty="0" smtClean="0">
              <a:latin typeface="Arial Black" pitchFamily="34" charset="0"/>
            </a:endParaRPr>
          </a:p>
          <a:p>
            <a:pPr algn="just"/>
            <a:r>
              <a:rPr lang="ru-RU" sz="1400" dirty="0" smtClean="0">
                <a:latin typeface="Arial Black" pitchFamily="34" charset="0"/>
              </a:rPr>
              <a:t>Развивающий коврик, выполнен из разных материалов, ярких лоскутов и с интересными деталями которые обязательно привлекут внимание любознательного малыша. Прячущиеся за закрытыми дверьми сказочные герои создают сюрпризные моменты. Дети с удовольствием играют в сенсорном уголке. Получают огромную радость и развиваются. А взрослый во время игры прививает аккуратность,  обращает внимание ребёнка на бережное отношение к вещам.</a:t>
            </a:r>
          </a:p>
          <a:p>
            <a:pPr algn="just"/>
            <a:endParaRPr lang="ru-RU" sz="1400" dirty="0" smtClean="0">
              <a:latin typeface="Arial Black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ru-RU" sz="1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2979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322</TotalTime>
  <Words>593</Words>
  <Application>Microsoft Office PowerPoint</Application>
  <PresentationFormat>Экран (4:3)</PresentationFormat>
  <Paragraphs>64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             Дидактическое  пособие                 Развивающий  коврик              для  сенсорного  уголка  в                           дошкольном  учреждении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32</cp:revision>
  <cp:lastPrinted>2017-01-13T14:15:10Z</cp:lastPrinted>
  <dcterms:created xsi:type="dcterms:W3CDTF">2017-01-13T11:12:46Z</dcterms:created>
  <dcterms:modified xsi:type="dcterms:W3CDTF">2017-09-30T14:54:33Z</dcterms:modified>
</cp:coreProperties>
</file>