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2" r:id="rId1"/>
  </p:sldMasterIdLst>
  <p:notesMasterIdLst>
    <p:notesMasterId r:id="rId24"/>
  </p:notesMasterIdLst>
  <p:sldIdLst>
    <p:sldId id="256" r:id="rId2"/>
    <p:sldId id="257" r:id="rId3"/>
    <p:sldId id="271" r:id="rId4"/>
    <p:sldId id="272" r:id="rId5"/>
    <p:sldId id="273" r:id="rId6"/>
    <p:sldId id="274" r:id="rId7"/>
    <p:sldId id="275" r:id="rId8"/>
    <p:sldId id="276" r:id="rId9"/>
    <p:sldId id="258" r:id="rId10"/>
    <p:sldId id="259" r:id="rId11"/>
    <p:sldId id="261" r:id="rId12"/>
    <p:sldId id="262" r:id="rId13"/>
    <p:sldId id="260" r:id="rId14"/>
    <p:sldId id="266" r:id="rId15"/>
    <p:sldId id="277" r:id="rId16"/>
    <p:sldId id="264" r:id="rId17"/>
    <p:sldId id="278" r:id="rId18"/>
    <p:sldId id="263" r:id="rId19"/>
    <p:sldId id="265" r:id="rId20"/>
    <p:sldId id="267" r:id="rId21"/>
    <p:sldId id="26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68" d="100"/>
          <a:sy n="68" d="100"/>
        </p:scale>
        <p:origin x="147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C1CE9-F77C-413B-AFE7-47515694F621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B9A1D-87C6-470F-8F0C-AF9368A561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492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B9A1D-87C6-470F-8F0C-AF9368A5616B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325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FBF850F-E726-4191-92C0-0D7BC1D123D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3396-D906-44D7-B935-332690A141F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0411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850F-E726-4191-92C0-0D7BC1D123D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3396-D906-44D7-B935-332690A14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368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850F-E726-4191-92C0-0D7BC1D123D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3396-D906-44D7-B935-332690A141F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4888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850F-E726-4191-92C0-0D7BC1D123D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3396-D906-44D7-B935-332690A14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99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850F-E726-4191-92C0-0D7BC1D123D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3396-D906-44D7-B935-332690A141F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8018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850F-E726-4191-92C0-0D7BC1D123D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3396-D906-44D7-B935-332690A14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027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850F-E726-4191-92C0-0D7BC1D123D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3396-D906-44D7-B935-332690A14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652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850F-E726-4191-92C0-0D7BC1D123D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3396-D906-44D7-B935-332690A14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630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850F-E726-4191-92C0-0D7BC1D123D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3396-D906-44D7-B935-332690A14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399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850F-E726-4191-92C0-0D7BC1D123D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3396-D906-44D7-B935-332690A14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18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850F-E726-4191-92C0-0D7BC1D123D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3396-D906-44D7-B935-332690A141F9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361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5FBF850F-E726-4191-92C0-0D7BC1D123D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4E23396-D906-44D7-B935-332690A141F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4967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7198" y="507496"/>
            <a:ext cx="5826719" cy="2563250"/>
          </a:xfrm>
        </p:spPr>
        <p:txBody>
          <a:bodyPr/>
          <a:lstStyle/>
          <a:p>
            <a:pPr algn="ctr"/>
            <a:r>
              <a:rPr lang="ru-RU" dirty="0"/>
              <a:t>Проектная деятельность</a:t>
            </a:r>
            <a:br>
              <a:rPr lang="ru-RU" dirty="0"/>
            </a:br>
            <a:r>
              <a:rPr lang="ru-RU" dirty="0"/>
              <a:t>«Синичкин день»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156" y="3426378"/>
            <a:ext cx="3905257" cy="2928943"/>
          </a:xfrm>
          <a:prstGeom prst="rect">
            <a:avLst/>
          </a:prstGeom>
          <a:ln w="88900" cap="sq" cmpd="thickThin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499345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270917" y="696901"/>
            <a:ext cx="6976043" cy="5921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975763">
            <a:off x="6253850" y="413504"/>
            <a:ext cx="2585401" cy="24295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19490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557" y="617031"/>
            <a:ext cx="8469192" cy="712789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Познавательное развитие. Занятие по теме “Перелетные и зимующие птицы”.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99494" y="1449845"/>
            <a:ext cx="8619317" cy="48483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26631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7306" y="257121"/>
            <a:ext cx="7983940" cy="6893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Наблюдения за птицами на участке.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170034">
            <a:off x="-185845" y="1803566"/>
            <a:ext cx="5137918" cy="39400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624784">
            <a:off x="4308021" y="1778824"/>
            <a:ext cx="5257235" cy="40799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70177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810" y="473123"/>
            <a:ext cx="8165912" cy="645994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Речевое развитие. Пословицы и поговорки про птиц.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725473" y="1478880"/>
            <a:ext cx="7887355" cy="4935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106157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812803" y="1553434"/>
            <a:ext cx="6429615" cy="38486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112321" y="2382940"/>
            <a:ext cx="4959309" cy="3659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4625514" y="262961"/>
            <a:ext cx="3796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Рассматривание иллюстраций.</a:t>
            </a:r>
          </a:p>
        </p:txBody>
      </p:sp>
    </p:spTree>
    <p:extLst>
      <p:ext uri="{BB962C8B-B14F-4D97-AF65-F5344CB8AC3E}">
        <p14:creationId xmlns:p14="http://schemas.microsoft.com/office/powerpoint/2010/main" val="17471214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232779" y="627366"/>
            <a:ext cx="4034689" cy="30888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955343" y="598048"/>
            <a:ext cx="35757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Дидактические игры.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232007" y="2567356"/>
            <a:ext cx="6550929" cy="40966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356346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062" y="104632"/>
            <a:ext cx="7870210" cy="1096370"/>
          </a:xfrm>
        </p:spPr>
        <p:txBody>
          <a:bodyPr>
            <a:noAutofit/>
          </a:bodyPr>
          <a:lstStyle/>
          <a:p>
            <a:r>
              <a:rPr lang="ru-RU" sz="2400" dirty="0"/>
              <a:t>Художественно-эстетическое развитие.</a:t>
            </a:r>
            <a:br>
              <a:rPr lang="ru-RU" sz="2400" dirty="0"/>
            </a:br>
            <a:r>
              <a:rPr lang="ru-RU" sz="2400" dirty="0"/>
              <a:t>Рисование. Синица на ветке.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 rot="5400000">
            <a:off x="66372" y="2376577"/>
            <a:ext cx="5503781" cy="31526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56456" y="2263402"/>
            <a:ext cx="5539063" cy="3343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333830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99430" y="1814672"/>
            <a:ext cx="5909234" cy="33239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338234" y="2362475"/>
            <a:ext cx="4975839" cy="31617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4531057" y="327546"/>
            <a:ext cx="43536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Ознакомление с художественной литературой</a:t>
            </a:r>
          </a:p>
        </p:txBody>
      </p:sp>
    </p:spTree>
    <p:extLst>
      <p:ext uri="{BB962C8B-B14F-4D97-AF65-F5344CB8AC3E}">
        <p14:creationId xmlns:p14="http://schemas.microsoft.com/office/powerpoint/2010/main" val="21432263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59363" y="559557"/>
            <a:ext cx="8305950" cy="49950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834645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58788" y="214313"/>
            <a:ext cx="8207540" cy="809625"/>
          </a:xfrm>
        </p:spPr>
        <p:txBody>
          <a:bodyPr>
            <a:noAutofit/>
          </a:bodyPr>
          <a:lstStyle/>
          <a:p>
            <a:r>
              <a:rPr lang="ru-RU" sz="2400" dirty="0"/>
              <a:t>Художественно-эстетическое развитие.</a:t>
            </a:r>
            <a:br>
              <a:rPr lang="ru-RU" sz="2400" dirty="0"/>
            </a:br>
            <a:r>
              <a:rPr lang="ru-RU" sz="2400" dirty="0"/>
              <a:t>Рисование. Птицы.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545" y="1172476"/>
            <a:ext cx="4468553" cy="26384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7617" y="3894587"/>
            <a:ext cx="4763434" cy="2678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1905" y="1180289"/>
            <a:ext cx="4230568" cy="26384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64762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1611" y="659336"/>
            <a:ext cx="7306102" cy="523649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Тип проекта: </a:t>
            </a:r>
            <a:r>
              <a:rPr lang="ru-RU" sz="2400" dirty="0"/>
              <a:t>информационно-познавательный.</a:t>
            </a:r>
          </a:p>
          <a:p>
            <a:pPr algn="ctr"/>
            <a:r>
              <a:rPr lang="ru-RU" sz="2400" b="1" dirty="0"/>
              <a:t>Вид проекта: </a:t>
            </a:r>
            <a:r>
              <a:rPr lang="ru-RU" sz="2400" dirty="0"/>
              <a:t>групповой</a:t>
            </a:r>
          </a:p>
          <a:p>
            <a:pPr algn="ctr"/>
            <a:r>
              <a:rPr lang="ru-RU" sz="2400" b="1" dirty="0"/>
              <a:t>Участники проекта: </a:t>
            </a:r>
            <a:r>
              <a:rPr lang="ru-RU" sz="2400" dirty="0"/>
              <a:t>педагоги </a:t>
            </a:r>
            <a:r>
              <a:rPr lang="ru-RU" sz="2400" dirty="0" err="1"/>
              <a:t>Чуканова</a:t>
            </a:r>
            <a:r>
              <a:rPr lang="ru-RU" sz="2400" dirty="0"/>
              <a:t> Татьяна Николаевна и </a:t>
            </a:r>
            <a:r>
              <a:rPr lang="ru-RU" sz="2400" dirty="0" err="1"/>
              <a:t>Пуненкова</a:t>
            </a:r>
            <a:r>
              <a:rPr lang="ru-RU" sz="2400" dirty="0"/>
              <a:t> Лариса Михайловна, дети (6-7 лет), родители.</a:t>
            </a:r>
          </a:p>
          <a:p>
            <a:pPr algn="ctr"/>
            <a:r>
              <a:rPr lang="ru-RU" sz="2400" b="1" dirty="0"/>
              <a:t>Продолжительность проекта: </a:t>
            </a:r>
            <a:r>
              <a:rPr lang="ru-RU" sz="2400" dirty="0"/>
              <a:t>краткосрочный.</a:t>
            </a:r>
          </a:p>
          <a:p>
            <a:pPr algn="ctr"/>
            <a:r>
              <a:rPr lang="ru-RU" sz="2400" b="1" dirty="0"/>
              <a:t>Проект реализуется</a:t>
            </a:r>
            <a:r>
              <a:rPr lang="ru-RU" sz="2400" dirty="0"/>
              <a:t> с 07.11.2016г. – 11.11.2016г.</a:t>
            </a:r>
          </a:p>
          <a:p>
            <a:pPr algn="ctr"/>
            <a:r>
              <a:rPr lang="ru-RU" sz="2400" b="1" dirty="0"/>
              <a:t>Материально-техническое обеспечение: </a:t>
            </a:r>
            <a:r>
              <a:rPr lang="ru-RU" sz="2400" dirty="0"/>
              <a:t>Реализация проекта осуществляется с использованием возможностей детского сада; на базе музыкального зала, групповой комнаты; с использованием мультимедийных средств.</a:t>
            </a:r>
          </a:p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71055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12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48323" y="1883391"/>
            <a:ext cx="7959636" cy="43861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146412" y="232012"/>
            <a:ext cx="65918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Физическое развитие. Подвижная игра «Совушка»</a:t>
            </a:r>
          </a:p>
        </p:txBody>
      </p:sp>
    </p:spTree>
    <p:extLst>
      <p:ext uri="{BB962C8B-B14F-4D97-AF65-F5344CB8AC3E}">
        <p14:creationId xmlns:p14="http://schemas.microsoft.com/office/powerpoint/2010/main" val="6753953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615" y="255578"/>
            <a:ext cx="7779223" cy="795298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Викторина «Зимующие и перелетный птицы»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0" y="1214649"/>
            <a:ext cx="8943232" cy="53226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922172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266" y="284966"/>
            <a:ext cx="8048358" cy="847800"/>
          </a:xfrm>
        </p:spPr>
        <p:txBody>
          <a:bodyPr>
            <a:noAutofit/>
          </a:bodyPr>
          <a:lstStyle/>
          <a:p>
            <a:r>
              <a:rPr lang="ru-RU" sz="2400" b="1" dirty="0"/>
              <a:t>Консультация для родителей. </a:t>
            </a:r>
            <a:br>
              <a:rPr lang="ru-RU" sz="2400" b="1" dirty="0"/>
            </a:br>
            <a:r>
              <a:rPr lang="ru-RU" sz="2400" b="1" dirty="0"/>
              <a:t>Берегите птиц.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2883" y="907574"/>
            <a:ext cx="8070741" cy="5711590"/>
          </a:xfrm>
        </p:spPr>
        <p:txBody>
          <a:bodyPr>
            <a:noAutofit/>
          </a:bodyPr>
          <a:lstStyle/>
          <a:p>
            <a:r>
              <a:rPr lang="ru-RU" sz="1250" b="1" dirty="0"/>
              <a:t>Оберегайте их гнезда от ворон и кошек. И делитесь пищей с пернатыми. И  давайте поможем птицам вместе прожить эту зиму!</a:t>
            </a:r>
            <a:r>
              <a:rPr lang="ru-RU" sz="1250" dirty="0"/>
              <a:t> </a:t>
            </a:r>
          </a:p>
          <a:p>
            <a:r>
              <a:rPr lang="ru-RU" sz="1250" dirty="0"/>
              <a:t>Мало корма находят птицы зимой, насекомые в спячке, плоды и ягоды под снегом. C утра до вечера птички ищут себе крохи пропитания. Пуховые, теплые перья защищают от холода, но не от голода. Во время снегопадов, метелей и сильных морозов птицы голодают и массово гибнут </a:t>
            </a:r>
          </a:p>
          <a:p>
            <a:pPr marL="0" indent="0">
              <a:buNone/>
            </a:pPr>
            <a:r>
              <a:rPr lang="ru-RU" sz="1250" dirty="0"/>
              <a:t>Мы  стремятся помочь нашим пернатым соседям пережить этот трудный для них период, устраивают подкормочные площадки и кормушки. Но ко всему надо подходить со знанием дела, ведь неправильно подкармливая птиц, легко им навредить из лучших побуждений. </a:t>
            </a:r>
          </a:p>
          <a:p>
            <a:pPr marL="0" indent="0">
              <a:buNone/>
            </a:pPr>
            <a:r>
              <a:rPr lang="ru-RU" sz="1250" dirty="0"/>
              <a:t>Эти  виды  птиц без помощи человека не смогут существовать, количество естественных кормов, которые они в состоянии найти в природе настолько мало, что не позволит пережить им зиму. Сами птицы не понимают опасности одностороннего питания. И очень часто люди дают птицам жареные семечки, как наиболее питательный вид корма. Переизбыток жиров приводит к заболеванию печени и скорой смерти птицы. Получается, что вместо пользы мы можем нанести птицам непоправимый вред. Лучше приучить себя и птиц к определённому режиму, кормить  один-два раза в сутки, утром или утром и вечером в одно и то же время.</a:t>
            </a:r>
          </a:p>
          <a:p>
            <a:r>
              <a:rPr lang="ru-RU" sz="1250" b="1" dirty="0"/>
              <a:t>    ЧЕМ ПОДКАРМЛИВАТЬ</a:t>
            </a:r>
            <a:endParaRPr lang="ru-RU" sz="1250" dirty="0"/>
          </a:p>
          <a:p>
            <a:r>
              <a:rPr lang="ru-RU" sz="1250" b="1" dirty="0"/>
              <a:t>    Нельзя. </a:t>
            </a:r>
            <a:r>
              <a:rPr lang="ru-RU" sz="1250" dirty="0"/>
              <a:t>Надо сразу уяснить для себя, что некоторые продукты для птиц вредны, а зачастую и смертельно опасны. При этом сами птицы этого не понимают и поедают их, нанося вред своему здоровью. Ни в коем случае птицам нельзя давать: жареные и солёные семечки, солёное сало, пшено, чёрный хлеб и испорченные продукты с неприятным запахом или наличием плесени.</a:t>
            </a:r>
          </a:p>
          <a:p>
            <a:r>
              <a:rPr lang="ru-RU" sz="1250" b="1" dirty="0"/>
              <a:t>    Можно.</a:t>
            </a:r>
            <a:r>
              <a:rPr lang="ru-RU" sz="1250" dirty="0"/>
              <a:t> </a:t>
            </a:r>
            <a:r>
              <a:rPr lang="ru-RU" sz="1250" u="sng" dirty="0"/>
              <a:t>Голуби:</a:t>
            </a:r>
            <a:r>
              <a:rPr lang="ru-RU" sz="1250" dirty="0"/>
              <a:t> специально приготовленная смесь или пшеница, а лучше ячмень, который можно купить на Птичьем рынке (зерно к тому же дешевле крупы). Из круп лучше всего перловая. Белый хлеб /в небольших количествах/, овсяные хлопья, только не быстрорастворимые, а плотные, не рыхлые. В небольшом количестве можно добавлять нежареные семечки. </a:t>
            </a:r>
            <a:r>
              <a:rPr lang="ru-RU" sz="1250" u="sng" dirty="0"/>
              <a:t>Воробьи:</a:t>
            </a:r>
            <a:r>
              <a:rPr lang="ru-RU" sz="1250" dirty="0"/>
              <a:t> перловка слишком жёсткая, но всё остальное, что едят голуби, для них тоже подходит. Из зерна воробьи предпочитают просо.</a:t>
            </a:r>
          </a:p>
          <a:p>
            <a:endParaRPr lang="ru-RU" sz="1250" dirty="0"/>
          </a:p>
        </p:txBody>
      </p:sp>
    </p:spTree>
    <p:extLst>
      <p:ext uri="{BB962C8B-B14F-4D97-AF65-F5344CB8AC3E}">
        <p14:creationId xmlns:p14="http://schemas.microsoft.com/office/powerpoint/2010/main" val="2487427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50293"/>
            <a:ext cx="6347713" cy="76882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Актуальность проекта.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255594"/>
            <a:ext cx="7770126" cy="5254388"/>
          </a:xfrm>
        </p:spPr>
        <p:txBody>
          <a:bodyPr>
            <a:normAutofit/>
          </a:bodyPr>
          <a:lstStyle/>
          <a:p>
            <a:r>
              <a:rPr lang="ru-RU" dirty="0"/>
              <a:t>В современных условиях экологическое воспитание детей становиться особенно актуальным и необходимым. Именно в период дошкольного детства происходит становление личности, формирование осознанно – правильного отношения к природным явлениям и объектам. Поэтому очень важно научить детей любить, уважать и беречь природу.</a:t>
            </a:r>
          </a:p>
          <a:p>
            <a:r>
              <a:rPr lang="ru-RU" b="1" dirty="0"/>
              <a:t>Тема проекта </a:t>
            </a:r>
            <a:r>
              <a:rPr lang="ru-RU" dirty="0"/>
              <a:t>“Синичкина неделя” выбрана не случайно, ведь птицы всегда рядом с человеком. Поэтому важно научить детей понимать значение птиц в жизни людей, осознавать, что они помогают птицам выжить, тем самым спасают окружающий мир от опасности.</a:t>
            </a:r>
          </a:p>
          <a:p>
            <a:r>
              <a:rPr lang="ru-RU" dirty="0"/>
              <a:t>Получив опыт природоохранной деятельности, дети начинают приобретать крупицы экологического сознания.</a:t>
            </a:r>
          </a:p>
          <a:p>
            <a:r>
              <a:rPr lang="ru-RU" dirty="0"/>
              <a:t>Если подобная работа пройдет с дошкольного детства до взросления, мы получим экологически грамотного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1950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9982" y="1849272"/>
            <a:ext cx="7406914" cy="4023360"/>
          </a:xfrm>
        </p:spPr>
        <p:txBody>
          <a:bodyPr>
            <a:normAutofit/>
          </a:bodyPr>
          <a:lstStyle/>
          <a:p>
            <a:r>
              <a:rPr lang="ru-RU" dirty="0"/>
              <a:t>У воспитанников недостаточно знаний о синицах, о всероссийском празднике “Синичкин день”. У дошкольников не сформировано экологическое сознание и культура.</a:t>
            </a:r>
          </a:p>
          <a:p>
            <a:r>
              <a:rPr lang="ru-RU" dirty="0"/>
              <a:t>1.Расширить  знания  о роли птиц в природе и жизни человека.</a:t>
            </a:r>
          </a:p>
          <a:p>
            <a:r>
              <a:rPr lang="ru-RU" dirty="0"/>
              <a:t>2. Продолжать формировать правила поведения в природе.</a:t>
            </a:r>
          </a:p>
          <a:p>
            <a:r>
              <a:rPr lang="ru-RU" dirty="0"/>
              <a:t>3. Воспитывать  у детей заботливое отношение к природе, желание помочь птицам в трудных зимних условиях.</a:t>
            </a:r>
          </a:p>
          <a:p>
            <a:r>
              <a:rPr lang="ru-RU" dirty="0"/>
              <a:t>4. Развивать познавательную активность, самостоятельность, умение рассуждать, делать умозаключения.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49982" y="668740"/>
            <a:ext cx="64690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Задачи.</a:t>
            </a:r>
          </a:p>
        </p:txBody>
      </p:sp>
    </p:spTree>
    <p:extLst>
      <p:ext uri="{BB962C8B-B14F-4D97-AF65-F5344CB8AC3E}">
        <p14:creationId xmlns:p14="http://schemas.microsoft.com/office/powerpoint/2010/main" val="2270207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25723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Ожидаемый результат проекта: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8095" y="1842448"/>
            <a:ext cx="7290055" cy="4023360"/>
          </a:xfrm>
        </p:spPr>
        <p:txBody>
          <a:bodyPr/>
          <a:lstStyle/>
          <a:p>
            <a:r>
              <a:rPr lang="ru-RU" dirty="0"/>
              <a:t>Реализуя проект “Синичкина неделя” с детьми подготовительной к школе группы, мы даем возможность понять, как важно любить и охранять природу. Способствуем осознанию родителями важности воспитания у детей начал экологической культуры.</a:t>
            </a:r>
          </a:p>
          <a:p>
            <a:r>
              <a:rPr lang="ru-RU" dirty="0"/>
              <a:t>Осознание того факта, что маленькие дети спасают чьи-то жизни и помогают природе получить “бесплатных” помощников, спасающих леса, сады и огороды от  вредителей, вселяет гордость в их души. Поддержать ребенка в желании помочь птицам – обязанность каждого родителя, педагога</a:t>
            </a:r>
          </a:p>
        </p:txBody>
      </p:sp>
    </p:spTree>
    <p:extLst>
      <p:ext uri="{BB962C8B-B14F-4D97-AF65-F5344CB8AC3E}">
        <p14:creationId xmlns:p14="http://schemas.microsoft.com/office/powerpoint/2010/main" val="4097853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097" y="175783"/>
            <a:ext cx="7290054" cy="1499616"/>
          </a:xfrm>
        </p:spPr>
        <p:txBody>
          <a:bodyPr>
            <a:normAutofit/>
          </a:bodyPr>
          <a:lstStyle/>
          <a:p>
            <a:r>
              <a:rPr lang="ru-RU" sz="4000" b="1" dirty="0"/>
              <a:t>1. Этап – подготовительный: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8097" y="1675399"/>
            <a:ext cx="7816345" cy="4023360"/>
          </a:xfrm>
        </p:spPr>
        <p:txBody>
          <a:bodyPr/>
          <a:lstStyle/>
          <a:p>
            <a:r>
              <a:rPr lang="ru-RU" dirty="0"/>
              <a:t>- составление плана деятельности;</a:t>
            </a:r>
          </a:p>
          <a:p>
            <a:r>
              <a:rPr lang="ru-RU" dirty="0"/>
              <a:t>- подборка иллюстраций, картинок, книг, мультфильмов;</a:t>
            </a:r>
          </a:p>
          <a:p>
            <a:r>
              <a:rPr lang="ru-RU" dirty="0"/>
              <a:t>- оформление природного уголка;</a:t>
            </a:r>
          </a:p>
          <a:p>
            <a:r>
              <a:rPr lang="ru-RU" dirty="0"/>
              <a:t>- подготовка цикла бесед и презентаций о зимующих и </a:t>
            </a:r>
            <a:r>
              <a:rPr lang="ru-RU" dirty="0" err="1"/>
              <a:t>перлетных</a:t>
            </a:r>
            <a:r>
              <a:rPr lang="ru-RU" dirty="0"/>
              <a:t> птицах;</a:t>
            </a:r>
          </a:p>
          <a:p>
            <a:r>
              <a:rPr lang="ru-RU" dirty="0"/>
              <a:t>- советы, рекомендации родителям о том, как правильно рассказать детям о синицах, о “</a:t>
            </a:r>
            <a:r>
              <a:rPr lang="ru-RU" dirty="0" err="1"/>
              <a:t>Синичкином</a:t>
            </a:r>
            <a:r>
              <a:rPr lang="ru-RU" dirty="0"/>
              <a:t> дне”.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5329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095" y="817228"/>
            <a:ext cx="7884586" cy="149961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2.Этап.</a:t>
            </a:r>
            <a:br>
              <a:rPr lang="ru-RU" b="1" dirty="0"/>
            </a:br>
            <a:r>
              <a:rPr lang="ru-RU" b="1" dirty="0"/>
              <a:t>Основной, организационно-практический.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8095" y="2436125"/>
            <a:ext cx="7290055" cy="4023360"/>
          </a:xfrm>
        </p:spPr>
        <p:txBody>
          <a:bodyPr/>
          <a:lstStyle/>
          <a:p>
            <a:r>
              <a:rPr lang="ru-RU" dirty="0"/>
              <a:t>- беседы с детьми о перелетных и зимующих птицах, о синичках;</a:t>
            </a:r>
          </a:p>
          <a:p>
            <a:r>
              <a:rPr lang="ru-RU" dirty="0"/>
              <a:t>- рассматривание иллюстраций, презентаций, мультфильмов о птицах;</a:t>
            </a:r>
          </a:p>
          <a:p>
            <a:r>
              <a:rPr lang="ru-RU" dirty="0"/>
              <a:t>-чтение художественной литературы;</a:t>
            </a:r>
          </a:p>
          <a:p>
            <a:r>
              <a:rPr lang="ru-RU" dirty="0"/>
              <a:t>- заучивание стихотворений о птицах;</a:t>
            </a:r>
          </a:p>
          <a:p>
            <a:r>
              <a:rPr lang="ru-RU" dirty="0"/>
              <a:t>- творческие работы детей на тему проекта;</a:t>
            </a:r>
          </a:p>
          <a:p>
            <a:r>
              <a:rPr lang="ru-RU" dirty="0"/>
              <a:t>- изготовление детьми в группе на занятии, родителями с детьми кормушки для птиц.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234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3. Этап - заключительный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8095" y="2084832"/>
            <a:ext cx="7290055" cy="4023360"/>
          </a:xfrm>
        </p:spPr>
        <p:txBody>
          <a:bodyPr/>
          <a:lstStyle/>
          <a:p>
            <a:r>
              <a:rPr lang="ru-RU" dirty="0"/>
              <a:t>- Итоговое мероприятие “Синичкин праздник”;</a:t>
            </a:r>
          </a:p>
          <a:p>
            <a:r>
              <a:rPr lang="ru-RU" dirty="0"/>
              <a:t>- оформление выставки творческих работ детей по теме проекта;</a:t>
            </a:r>
          </a:p>
          <a:p>
            <a:r>
              <a:rPr lang="ru-RU" dirty="0"/>
              <a:t>- рассказы детей о синицах;</a:t>
            </a:r>
          </a:p>
          <a:p>
            <a:r>
              <a:rPr lang="ru-RU" dirty="0"/>
              <a:t>- подарить кормушки для птиц детям 2-ой младшей группы, чтобы они могли повесить их на участке;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5360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8786"/>
            <a:ext cx="7140402" cy="632346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Лепка из теста “синичка-невеличка”.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988" y="1211755"/>
            <a:ext cx="4055761" cy="25881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3962" y="1211754"/>
            <a:ext cx="4341531" cy="25881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2637" y="4050489"/>
            <a:ext cx="4203510" cy="245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514678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112</TotalTime>
  <Words>467</Words>
  <Application>Microsoft Office PowerPoint</Application>
  <PresentationFormat>Экран (4:3)</PresentationFormat>
  <Paragraphs>59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Calibri</vt:lpstr>
      <vt:lpstr>Tw Cen MT</vt:lpstr>
      <vt:lpstr>Tw Cen MT Condensed</vt:lpstr>
      <vt:lpstr>Wingdings 3</vt:lpstr>
      <vt:lpstr>Интеграл</vt:lpstr>
      <vt:lpstr>Проектная деятельность «Синичкин день»</vt:lpstr>
      <vt:lpstr>Презентация PowerPoint</vt:lpstr>
      <vt:lpstr>Актуальность проекта.</vt:lpstr>
      <vt:lpstr>Презентация PowerPoint</vt:lpstr>
      <vt:lpstr>Ожидаемый результат проекта: </vt:lpstr>
      <vt:lpstr>1. Этап – подготовительный:</vt:lpstr>
      <vt:lpstr>2.Этап. Основной, организационно-практический. </vt:lpstr>
      <vt:lpstr>3. Этап - заключительный </vt:lpstr>
      <vt:lpstr>Лепка из теста “синичка-невеличка”.</vt:lpstr>
      <vt:lpstr>Презентация PowerPoint</vt:lpstr>
      <vt:lpstr>Познавательное развитие. Занятие по теме “Перелетные и зимующие птицы”. </vt:lpstr>
      <vt:lpstr>Наблюдения за птицами на участке.</vt:lpstr>
      <vt:lpstr>Речевое развитие. Пословицы и поговорки про птиц.</vt:lpstr>
      <vt:lpstr>Презентация PowerPoint</vt:lpstr>
      <vt:lpstr>Презентация PowerPoint</vt:lpstr>
      <vt:lpstr>Художественно-эстетическое развитие. Рисование. Синица на ветке.</vt:lpstr>
      <vt:lpstr>Презентация PowerPoint</vt:lpstr>
      <vt:lpstr>Презентация PowerPoint</vt:lpstr>
      <vt:lpstr>Художественно-эстетическое развитие. Рисование. Птицы.</vt:lpstr>
      <vt:lpstr>Презентация PowerPoint</vt:lpstr>
      <vt:lpstr>Викторина «Зимующие и перелетный птицы»</vt:lpstr>
      <vt:lpstr>Консультация для родителей.  Берегите птиц.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Нина</dc:creator>
  <cp:lastModifiedBy>группа 5</cp:lastModifiedBy>
  <cp:revision>26</cp:revision>
  <dcterms:created xsi:type="dcterms:W3CDTF">2017-02-16T07:20:27Z</dcterms:created>
  <dcterms:modified xsi:type="dcterms:W3CDTF">2017-09-30T11:28:27Z</dcterms:modified>
</cp:coreProperties>
</file>