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6" r:id="rId2"/>
    <p:sldId id="284" r:id="rId3"/>
    <p:sldId id="285" r:id="rId4"/>
    <p:sldId id="286" r:id="rId5"/>
    <p:sldId id="287" r:id="rId6"/>
    <p:sldId id="288" r:id="rId7"/>
    <p:sldId id="274" r:id="rId8"/>
    <p:sldId id="293" r:id="rId9"/>
    <p:sldId id="296" r:id="rId10"/>
    <p:sldId id="297" r:id="rId11"/>
    <p:sldId id="295" r:id="rId12"/>
    <p:sldId id="294" r:id="rId13"/>
    <p:sldId id="272" r:id="rId14"/>
    <p:sldId id="262" r:id="rId15"/>
    <p:sldId id="264" r:id="rId16"/>
    <p:sldId id="265" r:id="rId17"/>
    <p:sldId id="266" r:id="rId18"/>
    <p:sldId id="267" r:id="rId19"/>
    <p:sldId id="290" r:id="rId20"/>
    <p:sldId id="291" r:id="rId21"/>
    <p:sldId id="292" r:id="rId22"/>
    <p:sldId id="277" r:id="rId23"/>
    <p:sldId id="278" r:id="rId24"/>
    <p:sldId id="289" r:id="rId25"/>
    <p:sldId id="283" r:id="rId26"/>
    <p:sldId id="261" r:id="rId27"/>
    <p:sldId id="28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6C0000"/>
    <a:srgbClr val="CC0000"/>
    <a:srgbClr val="753805"/>
    <a:srgbClr val="7A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89343" autoAdjust="0"/>
  </p:normalViewPr>
  <p:slideViewPr>
    <p:cSldViewPr>
      <p:cViewPr varScale="1">
        <p:scale>
          <a:sx n="62" d="100"/>
          <a:sy n="62" d="100"/>
        </p:scale>
        <p:origin x="-1392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9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146682-C873-4668-8EA2-E16B35EDF695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DC4117-D166-4A18-889A-E3D93EE17E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905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4369E4-7C92-47CC-BED8-955E5D58D486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3D23EB-84A4-4891-AEFA-37749925A9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5146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D23EB-84A4-4891-AEFA-37749925A97F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9989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875757"/>
            <a:ext cx="5824264" cy="686565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blipFill dpi="0" rotWithShape="1">
                  <a:blip r:embed="rId4"/>
                  <a:srcRect/>
                  <a:tile tx="0" ty="0" sx="100000" sy="100000" flip="none" algn="tl"/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Сказки А.С. Пушкина</a:t>
            </a:r>
            <a:endParaRPr lang="ru-RU" sz="3600" b="1" spc="50" dirty="0">
              <a:ln w="11430"/>
              <a:blipFill dpi="0" rotWithShape="1">
                <a:blip r:embed="rId4"/>
                <a:srcRect/>
                <a:tile tx="0" ty="0" sx="100000" sy="100000" flip="none" algn="tl"/>
              </a:blip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2" descr="C:\Users\Елена\Pictures\Мои рисунки\01_декор\6071\7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95736" y="431799"/>
            <a:ext cx="2016224" cy="408349"/>
          </a:xfrm>
          <a:prstGeom prst="rect">
            <a:avLst/>
          </a:prstGeom>
          <a:noFill/>
        </p:spPr>
      </p:pic>
      <p:pic>
        <p:nvPicPr>
          <p:cNvPr id="7" name="Picture 2" descr="C:\Users\Елена\Pictures\Мои рисунки\01_декор\6071\7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V="1">
            <a:off x="2195736" y="6101680"/>
            <a:ext cx="2016224" cy="40834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925960" y="1549167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Ветер по морю гуляет, </a:t>
            </a:r>
          </a:p>
          <a:p>
            <a:r>
              <a:rPr lang="ru-RU" dirty="0"/>
              <a:t>Дует в паруса. </a:t>
            </a:r>
          </a:p>
          <a:p>
            <a:r>
              <a:rPr lang="ru-RU" dirty="0"/>
              <a:t>Никогда не перестанем </a:t>
            </a:r>
          </a:p>
          <a:p>
            <a:r>
              <a:rPr lang="ru-RU" dirty="0"/>
              <a:t>Верить в чудеса. </a:t>
            </a:r>
          </a:p>
          <a:p>
            <a:r>
              <a:rPr lang="ru-RU" dirty="0"/>
              <a:t>Где царевна оживает </a:t>
            </a:r>
          </a:p>
          <a:p>
            <a:r>
              <a:rPr lang="ru-RU" dirty="0"/>
              <a:t>Злу наперекор, </a:t>
            </a:r>
          </a:p>
          <a:p>
            <a:r>
              <a:rPr lang="ru-RU" dirty="0"/>
              <a:t>Где красавиц похищает </a:t>
            </a:r>
          </a:p>
          <a:p>
            <a:r>
              <a:rPr lang="ru-RU" dirty="0"/>
              <a:t>Мрачный Черномор, </a:t>
            </a:r>
          </a:p>
          <a:p>
            <a:r>
              <a:rPr lang="ru-RU" dirty="0"/>
              <a:t>Где </a:t>
            </a:r>
            <a:r>
              <a:rPr lang="ru-RU" dirty="0" err="1"/>
              <a:t>Балда</a:t>
            </a:r>
            <a:r>
              <a:rPr lang="ru-RU" dirty="0"/>
              <a:t> с чертями спорит, </a:t>
            </a:r>
          </a:p>
          <a:p>
            <a:r>
              <a:rPr lang="ru-RU" dirty="0"/>
              <a:t>Белочка поет, </a:t>
            </a:r>
          </a:p>
          <a:p>
            <a:r>
              <a:rPr lang="ru-RU" dirty="0"/>
              <a:t>Где разбитые корыта </a:t>
            </a:r>
          </a:p>
          <a:p>
            <a:r>
              <a:rPr lang="ru-RU" dirty="0"/>
              <a:t>Рыбка раздает, </a:t>
            </a:r>
          </a:p>
          <a:p>
            <a:r>
              <a:rPr lang="ru-RU" dirty="0"/>
              <a:t>Где шумит волна морская, </a:t>
            </a:r>
          </a:p>
          <a:p>
            <a:r>
              <a:rPr lang="ru-RU" dirty="0"/>
              <a:t>Нас туда зовет </a:t>
            </a:r>
          </a:p>
          <a:p>
            <a:r>
              <a:rPr lang="ru-RU" dirty="0"/>
              <a:t>Лукоморье, цепь златая </a:t>
            </a:r>
          </a:p>
          <a:p>
            <a:r>
              <a:rPr lang="ru-RU" dirty="0"/>
              <a:t>И ученый кот.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Sergei\Desktop\z_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76672"/>
            <a:ext cx="3672408" cy="5348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25227" y="5845268"/>
            <a:ext cx="48856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“Сказка о царе </a:t>
            </a:r>
            <a:r>
              <a:rPr lang="ru-RU" sz="3200" dirty="0" err="1" smtClean="0"/>
              <a:t>Салтане</a:t>
            </a:r>
            <a:r>
              <a:rPr lang="en-US" sz="3200" dirty="0" smtClean="0"/>
              <a:t>…”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152378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Sergei\Desktop\_20120215_178160948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76672"/>
            <a:ext cx="3672408" cy="5411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02108" y="5892678"/>
            <a:ext cx="48758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“Сказка о </a:t>
            </a:r>
            <a:r>
              <a:rPr lang="ru-RU" sz="3200" dirty="0" smtClean="0"/>
              <a:t>рыбаке и рыбк</a:t>
            </a:r>
            <a:r>
              <a:rPr lang="ru-RU" sz="3200" dirty="0"/>
              <a:t>е</a:t>
            </a:r>
            <a:r>
              <a:rPr lang="en-US" sz="3200" dirty="0" smtClean="0"/>
              <a:t>”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732331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Sergei\Desktop\ku5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76672"/>
            <a:ext cx="3960440" cy="5319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418275" y="5913566"/>
            <a:ext cx="50995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“Сказка о </a:t>
            </a:r>
            <a:r>
              <a:rPr lang="ru-RU" sz="3200" dirty="0" smtClean="0"/>
              <a:t>золотом петушке</a:t>
            </a:r>
            <a:r>
              <a:rPr lang="en-US" sz="3200" dirty="0" smtClean="0"/>
              <a:t>”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308062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836712"/>
            <a:ext cx="6912768" cy="10081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Дехтерёв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Борис Александрович </a:t>
            </a:r>
            <a:br>
              <a:rPr lang="ru-RU" dirty="0" smtClean="0"/>
            </a:br>
            <a:r>
              <a:rPr lang="ru-RU" b="1" dirty="0" smtClean="0"/>
              <a:t>(</a:t>
            </a:r>
            <a:r>
              <a:rPr lang="ru-RU" b="1" dirty="0"/>
              <a:t>1908-1993)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4386" y="2420888"/>
            <a:ext cx="2919324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9515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51720" y="548680"/>
            <a:ext cx="5904656" cy="52810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61231" y="5949280"/>
            <a:ext cx="48856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“Сказка о царе </a:t>
            </a:r>
            <a:r>
              <a:rPr lang="ru-RU" sz="3200" dirty="0" err="1" smtClean="0"/>
              <a:t>Салтане</a:t>
            </a:r>
            <a:r>
              <a:rPr lang="en-US" sz="3200" dirty="0" smtClean="0"/>
              <a:t>…”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350809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19" y="692696"/>
            <a:ext cx="5976664" cy="5064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02108" y="5892678"/>
            <a:ext cx="48758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“Сказка о </a:t>
            </a:r>
            <a:r>
              <a:rPr lang="ru-RU" sz="3200" dirty="0" smtClean="0"/>
              <a:t>рыбаке и рыбк</a:t>
            </a:r>
            <a:r>
              <a:rPr lang="ru-RU" sz="3200" dirty="0"/>
              <a:t>е</a:t>
            </a:r>
            <a:r>
              <a:rPr lang="en-US" sz="3200" dirty="0" smtClean="0"/>
              <a:t>”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799019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1680" y="1196752"/>
            <a:ext cx="6509175" cy="42484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68872" y="5805264"/>
            <a:ext cx="69547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“Сказка о попе и работнике его </a:t>
            </a:r>
            <a:r>
              <a:rPr lang="ru-RU" sz="3200" dirty="0" err="1" smtClean="0"/>
              <a:t>Балде</a:t>
            </a:r>
            <a:r>
              <a:rPr lang="en-US" sz="3200" dirty="0" smtClean="0"/>
              <a:t>”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4270931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73655" y="589773"/>
            <a:ext cx="5184576" cy="530290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02108" y="5892678"/>
            <a:ext cx="50740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“Сказка о мертвой царевне</a:t>
            </a:r>
            <a:r>
              <a:rPr lang="en-US" sz="3200" dirty="0" smtClean="0"/>
              <a:t>”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319275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3688" y="1484784"/>
            <a:ext cx="6424124" cy="38884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32933" y="5733256"/>
            <a:ext cx="48856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“Сказка о царе </a:t>
            </a:r>
            <a:r>
              <a:rPr lang="ru-RU" sz="3200" dirty="0" err="1" smtClean="0"/>
              <a:t>Салтане</a:t>
            </a:r>
            <a:r>
              <a:rPr lang="en-US" sz="3200" dirty="0" smtClean="0"/>
              <a:t>…”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323140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701026"/>
            <a:ext cx="77048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4000" b="1" dirty="0" err="1"/>
              <a:t>Билибин</a:t>
            </a:r>
            <a:r>
              <a:rPr lang="ru-RU" sz="4000" b="1" dirty="0"/>
              <a:t> Иван Яковлевич (1876-1942)</a:t>
            </a:r>
          </a:p>
        </p:txBody>
      </p:sp>
      <p:pic>
        <p:nvPicPr>
          <p:cNvPr id="1026" name="Picture 2" descr="C:\Users\Sergei\Desktop\bilibi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7258" y="2171818"/>
            <a:ext cx="3377555" cy="4221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7432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1340768"/>
            <a:ext cx="6696744" cy="4896544"/>
          </a:xfrm>
        </p:spPr>
        <p:txBody>
          <a:bodyPr>
            <a:normAutofit/>
          </a:bodyPr>
          <a:lstStyle/>
          <a:p>
            <a:r>
              <a:rPr lang="ru-RU" dirty="0"/>
              <a:t>С 1830 по 1834 г. Пушкиным было написано пять народных сказок в стихах, а одна (“О медведихе”) осталась незаконченной. Вспомните, как назывались эти </a:t>
            </a:r>
            <a:r>
              <a:rPr lang="ru-RU" dirty="0" smtClean="0"/>
              <a:t>сказки.</a:t>
            </a:r>
          </a:p>
          <a:p>
            <a:r>
              <a:rPr lang="ru-RU" dirty="0" smtClean="0"/>
              <a:t>Какая сказка понравилась больше других? Почему?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9660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Sergei\Desktop\image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620688"/>
            <a:ext cx="6367024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04383" y="5805264"/>
            <a:ext cx="48856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“Сказка о царе </a:t>
            </a:r>
            <a:r>
              <a:rPr lang="ru-RU" sz="3200" dirty="0" err="1" smtClean="0"/>
              <a:t>Салтане</a:t>
            </a:r>
            <a:r>
              <a:rPr lang="en-US" sz="3200" dirty="0" smtClean="0"/>
              <a:t>…”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151948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ergei\Desktop\20110326_Bilibi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884357"/>
            <a:ext cx="6408712" cy="5019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418275" y="5913566"/>
            <a:ext cx="50995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“Сказка о </a:t>
            </a:r>
            <a:r>
              <a:rPr lang="ru-RU" sz="3200" dirty="0" smtClean="0"/>
              <a:t>золотом петушке</a:t>
            </a:r>
            <a:r>
              <a:rPr lang="en-US" sz="3200" dirty="0" smtClean="0"/>
              <a:t>”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698001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1256566"/>
            <a:ext cx="3384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Составьте 5 вопросов по прочитанным сказкам. </a:t>
            </a:r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12776"/>
            <a:ext cx="3563130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30981" y="548680"/>
            <a:ext cx="39140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Работа в группах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314365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07259705"/>
              </p:ext>
            </p:extLst>
          </p:nvPr>
        </p:nvGraphicFramePr>
        <p:xfrm>
          <a:off x="2267744" y="1124744"/>
          <a:ext cx="3528392" cy="4968554"/>
        </p:xfrm>
        <a:graphic>
          <a:graphicData uri="http://schemas.openxmlformats.org/drawingml/2006/table">
            <a:tbl>
              <a:tblPr firstRow="1" firstCol="1" bandRow="1"/>
              <a:tblGrid>
                <a:gridCol w="3528392"/>
              </a:tblGrid>
              <a:tr h="6806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Мать и сын идут по</a:t>
                      </a:r>
                      <a:r>
                        <a:rPr lang="ru-RU" sz="2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200" b="1" i="1" u="sng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граду</a:t>
                      </a:r>
                      <a:r>
                        <a:rPr lang="ru-RU" sz="2200" b="1" i="1" u="sng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  <a:endParaRPr lang="ru-RU" sz="2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06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Чего тебе надобно</a:t>
                      </a:r>
                      <a:r>
                        <a:rPr lang="ru-RU" sz="2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2200" b="1" i="1" u="sng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старче</a:t>
                      </a:r>
                      <a:r>
                        <a:rPr lang="ru-RU" sz="2200" b="1" u="sng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?</a:t>
                      </a:r>
                      <a:endParaRPr lang="ru-RU" sz="2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89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Он пешком идти</a:t>
                      </a:r>
                      <a:r>
                        <a:rPr lang="ru-RU" sz="2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200" b="1" i="1" u="sng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отсель</a:t>
                      </a:r>
                      <a:r>
                        <a:rPr lang="ru-RU" sz="2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хоть за тридевять земель.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86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И в</a:t>
                      </a:r>
                      <a:r>
                        <a:rPr lang="ru-RU" sz="2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200" b="1" i="1" u="sng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светлицу</a:t>
                      </a:r>
                      <a:r>
                        <a:rPr lang="ru-RU" sz="2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входит царь.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89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Царь </a:t>
                      </a:r>
                      <a:r>
                        <a:rPr lang="ru-RU" sz="2200" dirty="0" err="1">
                          <a:effectLst/>
                          <a:latin typeface="+mn-lt"/>
                          <a:ea typeface="Calibri"/>
                          <a:cs typeface="Times New Roman"/>
                        </a:rPr>
                        <a:t>Салтан</a:t>
                      </a:r>
                      <a:r>
                        <a:rPr lang="ru-RU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гостей сажает за свой стол и </a:t>
                      </a:r>
                      <a:r>
                        <a:rPr lang="ru-RU" sz="2200" b="1" i="1" u="sng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вопрошает.</a:t>
                      </a:r>
                      <a:endParaRPr lang="ru-RU" sz="2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06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Экого послали</a:t>
                      </a:r>
                      <a:r>
                        <a:rPr lang="ru-RU" sz="2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200" b="1" i="1" u="sng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супостата</a:t>
                      </a:r>
                      <a:r>
                        <a:rPr lang="ru-RU" sz="2200" b="1" u="sng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!</a:t>
                      </a:r>
                      <a:endParaRPr lang="ru-RU" sz="2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940834" y="476672"/>
            <a:ext cx="57663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Замените устаревшее слово современным:</a:t>
            </a:r>
            <a:endParaRPr lang="ru-RU" sz="24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95134790"/>
              </p:ext>
            </p:extLst>
          </p:nvPr>
        </p:nvGraphicFramePr>
        <p:xfrm>
          <a:off x="5940152" y="1124744"/>
          <a:ext cx="2088232" cy="4968554"/>
        </p:xfrm>
        <a:graphic>
          <a:graphicData uri="http://schemas.openxmlformats.org/drawingml/2006/table">
            <a:tbl>
              <a:tblPr firstRow="1" firstCol="1" bandRow="1"/>
              <a:tblGrid>
                <a:gridCol w="2088232"/>
              </a:tblGrid>
              <a:tr h="6806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06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89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86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89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062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dirty="0" smtClean="0"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420855" y="1202763"/>
            <a:ext cx="103676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ea typeface="Calibri"/>
              </a:rPr>
              <a:t>городу</a:t>
            </a:r>
            <a:endParaRPr lang="ru-RU" sz="2200" dirty="0">
              <a:ea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43693" y="1886055"/>
            <a:ext cx="99123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>
                <a:ea typeface="Calibri"/>
              </a:rPr>
              <a:t>старик</a:t>
            </a:r>
            <a:endParaRPr lang="ru-RU" sz="2200" dirty="0">
              <a:ea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89973" y="2733405"/>
            <a:ext cx="1098529" cy="886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2200" dirty="0">
                <a:solidFill>
                  <a:prstClr val="black"/>
                </a:solidFill>
                <a:ea typeface="Calibri"/>
              </a:rPr>
              <a:t>отсюда</a:t>
            </a: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369690" y="3700349"/>
            <a:ext cx="1151020" cy="4505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2200" dirty="0">
                <a:solidFill>
                  <a:prstClr val="black"/>
                </a:solidFill>
                <a:ea typeface="Calibri"/>
              </a:rPr>
              <a:t>комнату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185267" y="4602070"/>
            <a:ext cx="1598002" cy="4505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2200" dirty="0">
                <a:solidFill>
                  <a:prstClr val="black"/>
                </a:solidFill>
                <a:ea typeface="Calibri"/>
              </a:rPr>
              <a:t>спрашивает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527104" y="5503791"/>
            <a:ext cx="824265" cy="4505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  <a:defRPr/>
            </a:pPr>
            <a:r>
              <a:rPr lang="ru-RU" sz="2200" dirty="0">
                <a:solidFill>
                  <a:prstClr val="black"/>
                </a:solidFill>
                <a:ea typeface="Calibri"/>
              </a:rPr>
              <a:t>врага</a:t>
            </a:r>
          </a:p>
        </p:txBody>
      </p:sp>
    </p:spTree>
    <p:extLst>
      <p:ext uri="{BB962C8B-B14F-4D97-AF65-F5344CB8AC3E}">
        <p14:creationId xmlns:p14="http://schemas.microsoft.com/office/powerpoint/2010/main" xmlns="" val="649580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57111476"/>
              </p:ext>
            </p:extLst>
          </p:nvPr>
        </p:nvGraphicFramePr>
        <p:xfrm>
          <a:off x="2231739" y="1124744"/>
          <a:ext cx="3564397" cy="5030273"/>
        </p:xfrm>
        <a:graphic>
          <a:graphicData uri="http://schemas.openxmlformats.org/drawingml/2006/table">
            <a:tbl>
              <a:tblPr firstRow="1" firstCol="1" bandRow="1"/>
              <a:tblGrid>
                <a:gridCol w="3564397"/>
              </a:tblGrid>
              <a:tr h="7818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Вот открыл царевич </a:t>
                      </a:r>
                      <a:r>
                        <a:rPr lang="ru-RU" sz="2200" b="1" i="1" u="sng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очи.</a:t>
                      </a:r>
                      <a:endParaRPr lang="ru-RU" sz="2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18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Свет о </a:t>
                      </a:r>
                      <a:r>
                        <a:rPr lang="ru-RU" sz="2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белке </a:t>
                      </a:r>
                      <a:r>
                        <a:rPr lang="ru-RU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правду </a:t>
                      </a:r>
                      <a:r>
                        <a:rPr lang="ru-RU" sz="2200" b="1" i="1" u="sng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бает.</a:t>
                      </a:r>
                      <a:endParaRPr lang="ru-RU" sz="2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18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Идут витязи </a:t>
                      </a:r>
                      <a:r>
                        <a:rPr lang="ru-RU" sz="2200" b="1" i="1" u="sng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четами</a:t>
                      </a:r>
                      <a:endParaRPr lang="ru-RU" sz="2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18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День </a:t>
                      </a:r>
                      <a:r>
                        <a:rPr lang="ru-RU" sz="2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прошёл, царица </a:t>
                      </a:r>
                      <a:r>
                        <a:rPr lang="ru-RU" sz="2200" b="1" i="1" u="sng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вопит</a:t>
                      </a:r>
                      <a:endParaRPr lang="ru-RU" sz="2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12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И в </a:t>
                      </a:r>
                      <a:r>
                        <a:rPr lang="ru-RU" sz="2200" b="1" i="1" u="sng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суму</a:t>
                      </a:r>
                      <a:r>
                        <a:rPr lang="ru-RU" sz="2200" u="sng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его пустую суют грамоту другую.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18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Все их громко </a:t>
                      </a:r>
                      <a:r>
                        <a:rPr lang="ru-RU" sz="2200" b="1" i="1" u="sng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величают </a:t>
                      </a:r>
                      <a:endParaRPr lang="ru-RU" sz="2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940834" y="476672"/>
            <a:ext cx="57663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Замените устаревшее слово современным:</a:t>
            </a:r>
            <a:endParaRPr lang="ru-RU" sz="2400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78809425"/>
              </p:ext>
            </p:extLst>
          </p:nvPr>
        </p:nvGraphicFramePr>
        <p:xfrm>
          <a:off x="5940152" y="1124743"/>
          <a:ext cx="2088232" cy="5030273"/>
        </p:xfrm>
        <a:graphic>
          <a:graphicData uri="http://schemas.openxmlformats.org/drawingml/2006/table">
            <a:tbl>
              <a:tblPr firstRow="1" firstCol="1" bandRow="1"/>
              <a:tblGrid>
                <a:gridCol w="2088232"/>
              </a:tblGrid>
              <a:tr h="7818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18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18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18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12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18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598088" y="1282752"/>
            <a:ext cx="103676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ea typeface="Calibri"/>
              </a:rPr>
              <a:t>глаза</a:t>
            </a:r>
            <a:endParaRPr lang="ru-RU" sz="2200" dirty="0">
              <a:ea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43692" y="2061590"/>
            <a:ext cx="112146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>
                <a:ea typeface="Calibri"/>
              </a:rPr>
              <a:t>говорит</a:t>
            </a:r>
            <a:endParaRPr lang="ru-RU" sz="2200" dirty="0">
              <a:ea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35000" y="2784758"/>
            <a:ext cx="1098529" cy="886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2200" dirty="0" smtClean="0">
                <a:solidFill>
                  <a:prstClr val="black"/>
                </a:solidFill>
                <a:ea typeface="Calibri"/>
              </a:rPr>
              <a:t>парами</a:t>
            </a:r>
            <a:endParaRPr lang="ru-RU" sz="2200" dirty="0">
              <a:solidFill>
                <a:prstClr val="black"/>
              </a:solidFill>
              <a:ea typeface="Calibri"/>
            </a:endParaRPr>
          </a:p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488896" y="3593590"/>
            <a:ext cx="1031051" cy="4816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2200" dirty="0" smtClean="0">
                <a:solidFill>
                  <a:prstClr val="black"/>
                </a:solidFill>
                <a:ea typeface="Calibri"/>
              </a:rPr>
              <a:t>кричит</a:t>
            </a:r>
            <a:endParaRPr lang="ru-RU" sz="2200" dirty="0">
              <a:solidFill>
                <a:prstClr val="black"/>
              </a:solidFill>
              <a:ea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56317" y="4537462"/>
            <a:ext cx="896207" cy="4816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2200" dirty="0" smtClean="0">
                <a:solidFill>
                  <a:prstClr val="black"/>
                </a:solidFill>
                <a:ea typeface="Calibri"/>
              </a:rPr>
              <a:t>сумку</a:t>
            </a:r>
            <a:endParaRPr lang="ru-RU" sz="2200" dirty="0">
              <a:solidFill>
                <a:prstClr val="black"/>
              </a:solidFill>
              <a:ea typeface="Calibri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92323" y="5505709"/>
            <a:ext cx="824200" cy="4816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  <a:defRPr/>
            </a:pPr>
            <a:r>
              <a:rPr lang="ru-RU" sz="2200" dirty="0" smtClean="0">
                <a:solidFill>
                  <a:prstClr val="black"/>
                </a:solidFill>
                <a:ea typeface="Calibri"/>
              </a:rPr>
              <a:t>зовут</a:t>
            </a:r>
            <a:endParaRPr lang="ru-RU" sz="2200" dirty="0">
              <a:solidFill>
                <a:prstClr val="black"/>
              </a:solidFill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2647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20272" y="721226"/>
            <a:ext cx="976387" cy="8145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95736" y="899500"/>
            <a:ext cx="44705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Суд над персонажами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1763688" y="2060848"/>
            <a:ext cx="633670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Подготовить обвинительную и защитную речи для персонажа:</a:t>
            </a:r>
          </a:p>
          <a:p>
            <a:endParaRPr lang="ru-RU" sz="2200" dirty="0" smtClean="0"/>
          </a:p>
          <a:p>
            <a:r>
              <a:rPr lang="ru-RU" sz="2200" dirty="0" smtClean="0"/>
              <a:t>1-я группа – Мачеха («Сказка о мертвой царевне…»)</a:t>
            </a:r>
          </a:p>
          <a:p>
            <a:endParaRPr lang="ru-RU" sz="2200" dirty="0" smtClean="0"/>
          </a:p>
          <a:p>
            <a:r>
              <a:rPr lang="ru-RU" sz="2200" dirty="0" smtClean="0"/>
              <a:t>2-я группа – Старуха («Сказка о рыбаке и рыбке»)</a:t>
            </a:r>
          </a:p>
          <a:p>
            <a:endParaRPr lang="ru-RU" sz="2200" dirty="0" smtClean="0"/>
          </a:p>
          <a:p>
            <a:r>
              <a:rPr lang="ru-RU" sz="2200" dirty="0" smtClean="0"/>
              <a:t>3-я группа – Поп («Сказка о попе и работнике его </a:t>
            </a:r>
            <a:r>
              <a:rPr lang="ru-RU" sz="2200" dirty="0" err="1" smtClean="0"/>
              <a:t>Балде</a:t>
            </a:r>
            <a:r>
              <a:rPr lang="ru-RU" sz="2200" dirty="0" smtClean="0"/>
              <a:t>») 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xmlns="" val="1484099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5"/>
          <p:cNvSpPr>
            <a:spLocks noGrp="1"/>
          </p:cNvSpPr>
          <p:nvPr>
            <p:ph idx="1"/>
          </p:nvPr>
        </p:nvSpPr>
        <p:spPr>
          <a:xfrm>
            <a:off x="1763688" y="2499483"/>
            <a:ext cx="6480720" cy="2801725"/>
          </a:xfrm>
        </p:spPr>
        <p:txBody>
          <a:bodyPr>
            <a:noAutofit/>
          </a:bodyPr>
          <a:lstStyle/>
          <a:p>
            <a:pPr marL="0" lvl="0" indent="0">
              <a:spcBef>
                <a:spcPts val="0"/>
              </a:spcBef>
              <a:buClr>
                <a:srgbClr val="6C0000"/>
              </a:buClr>
              <a:buSzPct val="80000"/>
              <a:buNone/>
            </a:pPr>
            <a:r>
              <a:rPr lang="ru-RU" sz="2400" smtClean="0"/>
              <a:t>В </a:t>
            </a:r>
            <a:r>
              <a:rPr lang="ru-RU" sz="2400" smtClean="0"/>
              <a:t>течение </a:t>
            </a:r>
            <a:r>
              <a:rPr lang="ru-RU" sz="2400" dirty="0" smtClean="0"/>
              <a:t>пяти минут придумать сказку на новый лад</a:t>
            </a:r>
          </a:p>
          <a:p>
            <a:pPr marL="0" lvl="0" indent="0">
              <a:spcBef>
                <a:spcPts val="0"/>
              </a:spcBef>
              <a:buClr>
                <a:srgbClr val="6C0000"/>
              </a:buClr>
              <a:buSzPct val="80000"/>
              <a:buNone/>
            </a:pPr>
            <a:endParaRPr lang="ru-RU" sz="2400" dirty="0" smtClean="0"/>
          </a:p>
          <a:p>
            <a:pPr lvl="0">
              <a:spcBef>
                <a:spcPts val="0"/>
              </a:spcBef>
              <a:buClr>
                <a:srgbClr val="6C0000"/>
              </a:buClr>
              <a:buSzPct val="80000"/>
              <a:buAutoNum type="arabicPeriod"/>
            </a:pPr>
            <a:r>
              <a:rPr lang="ru-RU" sz="2400" dirty="0" smtClean="0"/>
              <a:t>Что попросила бы старуха сейчас?</a:t>
            </a:r>
          </a:p>
          <a:p>
            <a:pPr lvl="0">
              <a:spcBef>
                <a:spcPts val="0"/>
              </a:spcBef>
              <a:buClr>
                <a:srgbClr val="6C0000"/>
              </a:buClr>
              <a:buSzPct val="80000"/>
              <a:buAutoNum type="arabicPeriod"/>
            </a:pPr>
            <a:endParaRPr lang="ru-RU" sz="2400" dirty="0" smtClean="0"/>
          </a:p>
          <a:p>
            <a:pPr lvl="0">
              <a:spcBef>
                <a:spcPts val="0"/>
              </a:spcBef>
              <a:buClr>
                <a:srgbClr val="6C0000"/>
              </a:buClr>
              <a:buSzPct val="80000"/>
              <a:buAutoNum type="arabicPeriod"/>
            </a:pPr>
            <a:r>
              <a:rPr lang="ru-RU" sz="2400" dirty="0" smtClean="0"/>
              <a:t>Как повела бы себя рыбка?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67983" y="4869160"/>
            <a:ext cx="1876425" cy="155257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763688" y="790302"/>
            <a:ext cx="610038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/>
              <a:t>«Сказка о рыбаке и </a:t>
            </a:r>
            <a:r>
              <a:rPr lang="ru-RU" sz="4000" dirty="0" smtClean="0"/>
              <a:t>рыбке»</a:t>
            </a:r>
          </a:p>
          <a:p>
            <a:pPr algn="ctr"/>
            <a:r>
              <a:rPr lang="ru-RU" sz="4000" dirty="0" smtClean="0"/>
              <a:t>на </a:t>
            </a:r>
            <a:r>
              <a:rPr lang="ru-RU" sz="4000" dirty="0"/>
              <a:t>новый лад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7704" y="1699318"/>
            <a:ext cx="6096000" cy="4572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51348" y="852210"/>
            <a:ext cx="6408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Спасибо за внимание!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267600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908720"/>
            <a:ext cx="6696744" cy="5472608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“Сказка о рыбаке и рыбке</a:t>
            </a:r>
            <a:r>
              <a:rPr lang="ru-RU" dirty="0" smtClean="0"/>
              <a:t>”</a:t>
            </a:r>
          </a:p>
          <a:p>
            <a:endParaRPr lang="ru-RU" dirty="0"/>
          </a:p>
          <a:p>
            <a:r>
              <a:rPr lang="ru-RU" dirty="0"/>
              <a:t>“Сказка о попе и о работнике его </a:t>
            </a:r>
            <a:r>
              <a:rPr lang="ru-RU" dirty="0" smtClean="0"/>
              <a:t> </a:t>
            </a:r>
            <a:r>
              <a:rPr lang="ru-RU" dirty="0" err="1" smtClean="0"/>
              <a:t>Балде</a:t>
            </a:r>
            <a:r>
              <a:rPr lang="ru-RU" dirty="0" smtClean="0"/>
              <a:t>”</a:t>
            </a:r>
          </a:p>
          <a:p>
            <a:endParaRPr lang="ru-RU" dirty="0"/>
          </a:p>
          <a:p>
            <a:r>
              <a:rPr lang="ru-RU" dirty="0"/>
              <a:t>“Сказка о царе </a:t>
            </a:r>
            <a:r>
              <a:rPr lang="ru-RU" dirty="0" err="1"/>
              <a:t>Салтане</a:t>
            </a:r>
            <a:r>
              <a:rPr lang="ru-RU" dirty="0"/>
              <a:t>, о сыне его славном и могучем </a:t>
            </a:r>
            <a:r>
              <a:rPr lang="ru-RU" dirty="0" err="1"/>
              <a:t>Гвидоне</a:t>
            </a:r>
            <a:r>
              <a:rPr lang="ru-RU" dirty="0"/>
              <a:t> </a:t>
            </a:r>
            <a:r>
              <a:rPr lang="ru-RU" dirty="0" err="1"/>
              <a:t>Салтановиче</a:t>
            </a:r>
            <a:r>
              <a:rPr lang="ru-RU" dirty="0"/>
              <a:t> и о прекрасной царевне Лебеди</a:t>
            </a:r>
            <a:r>
              <a:rPr lang="ru-RU" dirty="0" smtClean="0"/>
              <a:t>”</a:t>
            </a:r>
          </a:p>
          <a:p>
            <a:endParaRPr lang="ru-RU" dirty="0"/>
          </a:p>
          <a:p>
            <a:r>
              <a:rPr lang="ru-RU" dirty="0"/>
              <a:t>“Сказка о мертвой царевне и </a:t>
            </a:r>
            <a:r>
              <a:rPr lang="ru-RU" dirty="0" smtClean="0"/>
              <a:t>семи богатырях”</a:t>
            </a:r>
          </a:p>
          <a:p>
            <a:endParaRPr lang="ru-RU" dirty="0"/>
          </a:p>
          <a:p>
            <a:r>
              <a:rPr lang="ru-RU" dirty="0"/>
              <a:t>“Сказка о золотом петушке”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3472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548680"/>
            <a:ext cx="5328592" cy="583264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3500" b="1" dirty="0" smtClean="0"/>
              <a:t>Выберите героев только из этой сказки </a:t>
            </a:r>
          </a:p>
          <a:p>
            <a:pPr marL="0" indent="0">
              <a:buNone/>
            </a:pPr>
            <a:endParaRPr lang="ru-RU" sz="3500" b="1" dirty="0" smtClean="0"/>
          </a:p>
          <a:p>
            <a:pPr marL="0" indent="0">
              <a:buNone/>
            </a:pPr>
            <a:r>
              <a:rPr lang="ru-RU" sz="3500" b="1" dirty="0" smtClean="0"/>
              <a:t>«</a:t>
            </a:r>
            <a:r>
              <a:rPr lang="ru-RU" sz="3500" b="1" dirty="0"/>
              <a:t>Сказка о царе </a:t>
            </a:r>
            <a:r>
              <a:rPr lang="ru-RU" sz="3500" b="1" dirty="0" err="1"/>
              <a:t>Салтане</a:t>
            </a:r>
            <a:r>
              <a:rPr lang="ru-RU" sz="3500" b="1" dirty="0"/>
              <a:t>…»</a:t>
            </a:r>
            <a:endParaRPr lang="ru-RU" sz="3500" dirty="0"/>
          </a:p>
          <a:p>
            <a:r>
              <a:rPr lang="ru-RU" sz="3500" dirty="0"/>
              <a:t>мачеха</a:t>
            </a:r>
          </a:p>
          <a:p>
            <a:r>
              <a:rPr lang="ru-RU" sz="3500" dirty="0"/>
              <a:t>царевна Лебедь</a:t>
            </a:r>
          </a:p>
          <a:p>
            <a:r>
              <a:rPr lang="ru-RU" sz="3500" dirty="0" err="1"/>
              <a:t>Салтан</a:t>
            </a:r>
            <a:endParaRPr lang="ru-RU" sz="3500" dirty="0"/>
          </a:p>
          <a:p>
            <a:r>
              <a:rPr lang="ru-RU" sz="3500" dirty="0"/>
              <a:t>три девицы</a:t>
            </a:r>
          </a:p>
          <a:p>
            <a:r>
              <a:rPr lang="ru-RU" sz="3500" dirty="0"/>
              <a:t>дядька Черномор</a:t>
            </a:r>
          </a:p>
          <a:p>
            <a:r>
              <a:rPr lang="ru-RU" sz="3500" dirty="0" err="1"/>
              <a:t>шамаханская</a:t>
            </a:r>
            <a:r>
              <a:rPr lang="ru-RU" sz="3500" dirty="0"/>
              <a:t> царица</a:t>
            </a:r>
          </a:p>
          <a:p>
            <a:r>
              <a:rPr lang="ru-RU" sz="3500" dirty="0"/>
              <a:t>семь богатырей</a:t>
            </a:r>
          </a:p>
          <a:p>
            <a:r>
              <a:rPr lang="ru-RU" sz="3500" dirty="0"/>
              <a:t>белка</a:t>
            </a:r>
          </a:p>
          <a:p>
            <a:r>
              <a:rPr lang="ru-RU" sz="3500" dirty="0"/>
              <a:t>зеркальце</a:t>
            </a:r>
          </a:p>
          <a:p>
            <a:r>
              <a:rPr lang="ru-RU" sz="3500" dirty="0"/>
              <a:t>сватья</a:t>
            </a:r>
          </a:p>
          <a:p>
            <a:r>
              <a:rPr lang="ru-RU" sz="3500" dirty="0"/>
              <a:t>бесёнок</a:t>
            </a:r>
          </a:p>
          <a:p>
            <a:r>
              <a:rPr lang="ru-RU" sz="3500" dirty="0"/>
              <a:t>гонец</a:t>
            </a:r>
          </a:p>
          <a:p>
            <a:r>
              <a:rPr lang="ru-RU" sz="3500" dirty="0"/>
              <a:t>попадья</a:t>
            </a:r>
          </a:p>
          <a:p>
            <a:r>
              <a:rPr lang="ru-RU" sz="3500" dirty="0"/>
              <a:t>коршун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408025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1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1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1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1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1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548680"/>
            <a:ext cx="6264696" cy="597666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/>
              <a:t>Выберите героев только из этой сказки 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«</a:t>
            </a:r>
            <a:r>
              <a:rPr lang="ru-RU" b="1" dirty="0"/>
              <a:t>Сказка о мёртвой царевне и семи богатырях</a:t>
            </a:r>
            <a:r>
              <a:rPr lang="ru-RU" b="1" dirty="0" smtClean="0"/>
              <a:t>»</a:t>
            </a:r>
          </a:p>
          <a:p>
            <a:r>
              <a:rPr lang="ru-RU" dirty="0" smtClean="0"/>
              <a:t>мачеха</a:t>
            </a:r>
            <a:endParaRPr lang="ru-RU" dirty="0"/>
          </a:p>
          <a:p>
            <a:r>
              <a:rPr lang="ru-RU" dirty="0"/>
              <a:t>царевна</a:t>
            </a:r>
          </a:p>
          <a:p>
            <a:r>
              <a:rPr lang="ru-RU" dirty="0"/>
              <a:t>Царевич Елисей</a:t>
            </a:r>
          </a:p>
          <a:p>
            <a:r>
              <a:rPr lang="ru-RU" dirty="0"/>
              <a:t>Чернавка</a:t>
            </a:r>
          </a:p>
          <a:p>
            <a:r>
              <a:rPr lang="ru-RU" dirty="0"/>
              <a:t>дядька Черномор</a:t>
            </a:r>
          </a:p>
          <a:p>
            <a:r>
              <a:rPr lang="ru-RU" dirty="0" err="1"/>
              <a:t>шамаханская</a:t>
            </a:r>
            <a:r>
              <a:rPr lang="ru-RU" dirty="0"/>
              <a:t> царица</a:t>
            </a:r>
          </a:p>
          <a:p>
            <a:r>
              <a:rPr lang="ru-RU" dirty="0"/>
              <a:t>семь богатырей</a:t>
            </a:r>
          </a:p>
          <a:p>
            <a:r>
              <a:rPr lang="ru-RU" dirty="0"/>
              <a:t>Солнце</a:t>
            </a:r>
          </a:p>
          <a:p>
            <a:r>
              <a:rPr lang="ru-RU" dirty="0"/>
              <a:t>зеркальце</a:t>
            </a:r>
          </a:p>
          <a:p>
            <a:r>
              <a:rPr lang="ru-RU" dirty="0" err="1"/>
              <a:t>Соколко</a:t>
            </a:r>
            <a:endParaRPr lang="ru-RU" dirty="0"/>
          </a:p>
          <a:p>
            <a:r>
              <a:rPr lang="ru-RU" dirty="0"/>
              <a:t>бесёнок</a:t>
            </a:r>
          </a:p>
          <a:p>
            <a:r>
              <a:rPr lang="ru-RU" dirty="0"/>
              <a:t>Ветер</a:t>
            </a:r>
          </a:p>
          <a:p>
            <a:r>
              <a:rPr lang="ru-RU" dirty="0"/>
              <a:t>Месяц</a:t>
            </a:r>
          </a:p>
          <a:p>
            <a:r>
              <a:rPr lang="ru-RU" dirty="0"/>
              <a:t>коршун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00467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1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1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1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1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1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1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1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548680"/>
            <a:ext cx="7067128" cy="590465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/>
              <a:t>Выберите героев только из этой сказки 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«</a:t>
            </a:r>
            <a:r>
              <a:rPr lang="ru-RU" b="1" dirty="0"/>
              <a:t>Сказка о попе и работнике его </a:t>
            </a:r>
            <a:r>
              <a:rPr lang="ru-RU" b="1" dirty="0" err="1"/>
              <a:t>Балде</a:t>
            </a:r>
            <a:r>
              <a:rPr lang="ru-RU" b="1" dirty="0"/>
              <a:t>»</a:t>
            </a:r>
            <a:endParaRPr lang="ru-RU" dirty="0"/>
          </a:p>
          <a:p>
            <a:r>
              <a:rPr lang="ru-RU" dirty="0"/>
              <a:t>мачеха</a:t>
            </a:r>
          </a:p>
          <a:p>
            <a:r>
              <a:rPr lang="ru-RU" dirty="0" err="1"/>
              <a:t>Балда</a:t>
            </a:r>
            <a:endParaRPr lang="ru-RU" dirty="0"/>
          </a:p>
          <a:p>
            <a:r>
              <a:rPr lang="ru-RU" dirty="0"/>
              <a:t>зайка</a:t>
            </a:r>
          </a:p>
          <a:p>
            <a:r>
              <a:rPr lang="ru-RU" dirty="0"/>
              <a:t>три девицы</a:t>
            </a:r>
          </a:p>
          <a:p>
            <a:r>
              <a:rPr lang="ru-RU" dirty="0"/>
              <a:t>поп</a:t>
            </a:r>
          </a:p>
          <a:p>
            <a:r>
              <a:rPr lang="ru-RU" dirty="0" err="1"/>
              <a:t>шамаханская</a:t>
            </a:r>
            <a:r>
              <a:rPr lang="ru-RU" dirty="0"/>
              <a:t> царица</a:t>
            </a:r>
          </a:p>
          <a:p>
            <a:r>
              <a:rPr lang="ru-RU" dirty="0"/>
              <a:t>семь богатырей</a:t>
            </a:r>
          </a:p>
          <a:p>
            <a:r>
              <a:rPr lang="ru-RU" dirty="0"/>
              <a:t>конь</a:t>
            </a:r>
          </a:p>
          <a:p>
            <a:r>
              <a:rPr lang="ru-RU" dirty="0"/>
              <a:t>зеркальце</a:t>
            </a:r>
          </a:p>
          <a:p>
            <a:r>
              <a:rPr lang="ru-RU" dirty="0"/>
              <a:t>старый бес</a:t>
            </a:r>
          </a:p>
          <a:p>
            <a:r>
              <a:rPr lang="ru-RU" dirty="0"/>
              <a:t>бесёнок</a:t>
            </a:r>
          </a:p>
          <a:p>
            <a:r>
              <a:rPr lang="ru-RU" dirty="0"/>
              <a:t>гонец</a:t>
            </a:r>
          </a:p>
          <a:p>
            <a:r>
              <a:rPr lang="ru-RU" dirty="0"/>
              <a:t>попадья</a:t>
            </a:r>
          </a:p>
          <a:p>
            <a:r>
              <a:rPr lang="ru-RU" dirty="0"/>
              <a:t>коршун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07153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1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1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1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1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361" y="764704"/>
            <a:ext cx="8064896" cy="648072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Сказки Пушкина в иллюстрациях</a:t>
            </a:r>
            <a:endParaRPr lang="ru-RU" sz="32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5" y="1844824"/>
            <a:ext cx="6082229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4193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764704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dirty="0" smtClean="0"/>
              <a:t>Зворыкин Борис Васильевич</a:t>
            </a:r>
            <a:br>
              <a:rPr lang="ru-RU" sz="4000" dirty="0" smtClean="0"/>
            </a:br>
            <a:r>
              <a:rPr lang="ru-RU" sz="4000" dirty="0" smtClean="0"/>
              <a:t>(</a:t>
            </a:r>
            <a:r>
              <a:rPr lang="ru-RU" sz="4000" b="1" dirty="0" smtClean="0"/>
              <a:t>1872 </a:t>
            </a:r>
            <a:r>
              <a:rPr lang="ru-RU" sz="4000" b="1" dirty="0"/>
              <a:t>– </a:t>
            </a:r>
            <a:r>
              <a:rPr lang="ru-RU" sz="4000" b="1" dirty="0" smtClean="0"/>
              <a:t>1942)</a:t>
            </a:r>
            <a:endParaRPr lang="ru-RU" sz="4000" dirty="0"/>
          </a:p>
        </p:txBody>
      </p:sp>
      <p:pic>
        <p:nvPicPr>
          <p:cNvPr id="6146" name="Picture 2" descr="C:\Users\Sergei\Desktop\215px-Boris_Zvorykin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94542" y="2036262"/>
            <a:ext cx="2880320" cy="412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82496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Sergei\Desktop\z_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82154" y="476673"/>
            <a:ext cx="3650085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64379" y="5818202"/>
            <a:ext cx="48856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“Сказка о царе </a:t>
            </a:r>
            <a:r>
              <a:rPr lang="ru-RU" sz="3200" dirty="0" err="1" smtClean="0"/>
              <a:t>Салтане</a:t>
            </a:r>
            <a:r>
              <a:rPr lang="en-US" sz="3200" dirty="0" smtClean="0"/>
              <a:t>…”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808632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1841</TotalTime>
  <Words>523</Words>
  <Application>Microsoft Office PowerPoint</Application>
  <PresentationFormat>Экран (4:3)</PresentationFormat>
  <Paragraphs>139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Сказки А.С. Пушкина</vt:lpstr>
      <vt:lpstr>Слайд 2</vt:lpstr>
      <vt:lpstr>Слайд 3</vt:lpstr>
      <vt:lpstr>Слайд 4</vt:lpstr>
      <vt:lpstr>Слайд 5</vt:lpstr>
      <vt:lpstr>Слайд 6</vt:lpstr>
      <vt:lpstr>Сказки Пушкина в иллюстрациях</vt:lpstr>
      <vt:lpstr>Зворыкин Борис Васильевич (1872 – 1942)</vt:lpstr>
      <vt:lpstr>Слайд 9</vt:lpstr>
      <vt:lpstr>Слайд 10</vt:lpstr>
      <vt:lpstr>Слайд 11</vt:lpstr>
      <vt:lpstr>Слайд 12</vt:lpstr>
      <vt:lpstr>Дехтерёв Борис Александрович  (1908-1993)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Victoria</dc:creator>
  <cp:lastModifiedBy>Victoria</cp:lastModifiedBy>
  <cp:revision>81</cp:revision>
  <dcterms:created xsi:type="dcterms:W3CDTF">2014-08-08T16:01:14Z</dcterms:created>
  <dcterms:modified xsi:type="dcterms:W3CDTF">2017-09-30T15:59:20Z</dcterms:modified>
</cp:coreProperties>
</file>