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93" r:id="rId4"/>
    <p:sldId id="294" r:id="rId5"/>
    <p:sldId id="295" r:id="rId6"/>
    <p:sldId id="297" r:id="rId7"/>
    <p:sldId id="277" r:id="rId8"/>
    <p:sldId id="282" r:id="rId9"/>
    <p:sldId id="257" r:id="rId10"/>
    <p:sldId id="258" r:id="rId11"/>
    <p:sldId id="260" r:id="rId12"/>
    <p:sldId id="279" r:id="rId13"/>
    <p:sldId id="259" r:id="rId14"/>
    <p:sldId id="262" r:id="rId15"/>
    <p:sldId id="264" r:id="rId16"/>
    <p:sldId id="299" r:id="rId17"/>
    <p:sldId id="300" r:id="rId18"/>
    <p:sldId id="301" r:id="rId19"/>
    <p:sldId id="302" r:id="rId20"/>
    <p:sldId id="303" r:id="rId21"/>
    <p:sldId id="304" r:id="rId22"/>
    <p:sldId id="288" r:id="rId23"/>
    <p:sldId id="290" r:id="rId24"/>
    <p:sldId id="308" r:id="rId25"/>
    <p:sldId id="306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CB2576-6379-48CB-9BCB-EB7B4313A53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C7477E74-0514-4278-877F-7D8766D51C9C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Выяснить значение глиняной игрушки-свистульки в культуре, быте народов России, её символику.</a:t>
          </a:r>
          <a:endParaRPr lang="ru-RU" sz="24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15ECA86-F01A-42CE-B557-05A8C13DEE9E}" type="parTrans" cxnId="{A321B44A-6FAC-4DF9-A602-792EBF5FD79A}">
      <dgm:prSet/>
      <dgm:spPr/>
      <dgm:t>
        <a:bodyPr/>
        <a:lstStyle/>
        <a:p>
          <a:endParaRPr lang="ru-RU"/>
        </a:p>
      </dgm:t>
    </dgm:pt>
    <dgm:pt modelId="{FFDF5565-5428-4CFE-A573-EFA960AE60E9}" type="sibTrans" cxnId="{A321B44A-6FAC-4DF9-A602-792EBF5FD79A}">
      <dgm:prSet/>
      <dgm:spPr/>
      <dgm:t>
        <a:bodyPr/>
        <a:lstStyle/>
        <a:p>
          <a:endParaRPr lang="ru-RU"/>
        </a:p>
      </dgm:t>
    </dgm:pt>
    <dgm:pt modelId="{1EE97BC5-CA3F-46FF-A547-01AA30C0A4C7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Выделить отличительные особенности формы и цвета глиняных свистулек различных регионов России.</a:t>
          </a:r>
          <a:endParaRPr lang="ru-RU" sz="24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51155EE-84D1-474F-9966-CB2749973742}" type="parTrans" cxnId="{F297D439-5A70-4329-8D05-AB2CFC9E643B}">
      <dgm:prSet/>
      <dgm:spPr/>
      <dgm:t>
        <a:bodyPr/>
        <a:lstStyle/>
        <a:p>
          <a:endParaRPr lang="ru-RU"/>
        </a:p>
      </dgm:t>
    </dgm:pt>
    <dgm:pt modelId="{075AA034-D47E-4186-B904-93F05C0E6350}" type="sibTrans" cxnId="{F297D439-5A70-4329-8D05-AB2CFC9E643B}">
      <dgm:prSet/>
      <dgm:spPr/>
      <dgm:t>
        <a:bodyPr/>
        <a:lstStyle/>
        <a:p>
          <a:endParaRPr lang="ru-RU"/>
        </a:p>
      </dgm:t>
    </dgm:pt>
    <dgm:pt modelId="{C33C7560-F73B-493C-82BA-561AB7E9B768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Изучить технологию изготовления (лепки) глиняной свистульки.</a:t>
          </a:r>
          <a:endParaRPr lang="ru-RU" sz="24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E555434-E373-4410-961F-8442B9139358}" type="parTrans" cxnId="{54884FED-4A91-49D1-AED0-5168C018EEF1}">
      <dgm:prSet/>
      <dgm:spPr/>
      <dgm:t>
        <a:bodyPr/>
        <a:lstStyle/>
        <a:p>
          <a:endParaRPr lang="ru-RU"/>
        </a:p>
      </dgm:t>
    </dgm:pt>
    <dgm:pt modelId="{D641AEAA-8B5A-4B40-8617-18430CAA8FF9}" type="sibTrans" cxnId="{54884FED-4A91-49D1-AED0-5168C018EEF1}">
      <dgm:prSet/>
      <dgm:spPr/>
      <dgm:t>
        <a:bodyPr/>
        <a:lstStyle/>
        <a:p>
          <a:endParaRPr lang="ru-RU"/>
        </a:p>
      </dgm:t>
    </dgm:pt>
    <dgm:pt modelId="{1C819192-75D5-4DF0-A43C-32A603B6A661}" type="pres">
      <dgm:prSet presAssocID="{3ECB2576-6379-48CB-9BCB-EB7B4313A531}" presName="compositeShape" presStyleCnt="0">
        <dgm:presLayoutVars>
          <dgm:chMax val="7"/>
          <dgm:dir/>
          <dgm:resizeHandles val="exact"/>
        </dgm:presLayoutVars>
      </dgm:prSet>
      <dgm:spPr/>
    </dgm:pt>
    <dgm:pt modelId="{C97DB98D-069D-4BAF-B94D-0C6AB6D4F341}" type="pres">
      <dgm:prSet presAssocID="{C7477E74-0514-4278-877F-7D8766D51C9C}" presName="circ1" presStyleLbl="vennNode1" presStyleIdx="0" presStyleCnt="3" custScaleX="134228" custScaleY="77412" custLinFactNeighborX="-376" custLinFactNeighborY="-11231"/>
      <dgm:spPr/>
      <dgm:t>
        <a:bodyPr/>
        <a:lstStyle/>
        <a:p>
          <a:endParaRPr lang="ru-RU"/>
        </a:p>
      </dgm:t>
    </dgm:pt>
    <dgm:pt modelId="{953F92F2-F4C6-47E8-9E7F-3878FC0F0184}" type="pres">
      <dgm:prSet presAssocID="{C7477E74-0514-4278-877F-7D8766D51C9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E694FA-43B5-4025-8A44-6D7DDF1B8C3D}" type="pres">
      <dgm:prSet presAssocID="{1EE97BC5-CA3F-46FF-A547-01AA30C0A4C7}" presName="circ2" presStyleLbl="vennNode1" presStyleIdx="1" presStyleCnt="3" custScaleX="141968" custScaleY="84969" custLinFactNeighborX="15921" custLinFactNeighborY="-15043"/>
      <dgm:spPr/>
      <dgm:t>
        <a:bodyPr/>
        <a:lstStyle/>
        <a:p>
          <a:endParaRPr lang="ru-RU"/>
        </a:p>
      </dgm:t>
    </dgm:pt>
    <dgm:pt modelId="{24C2E077-8FAD-4D08-9061-21D73E0A9782}" type="pres">
      <dgm:prSet presAssocID="{1EE97BC5-CA3F-46FF-A547-01AA30C0A4C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3C9E6D-52F5-45E2-AB1F-C4E01C783339}" type="pres">
      <dgm:prSet presAssocID="{C33C7560-F73B-493C-82BA-561AB7E9B768}" presName="circ3" presStyleLbl="vennNode1" presStyleIdx="2" presStyleCnt="3" custScaleX="134312" custScaleY="82772" custLinFactNeighborX="-18513" custLinFactNeighborY="-14580"/>
      <dgm:spPr/>
      <dgm:t>
        <a:bodyPr/>
        <a:lstStyle/>
        <a:p>
          <a:endParaRPr lang="ru-RU"/>
        </a:p>
      </dgm:t>
    </dgm:pt>
    <dgm:pt modelId="{8A765A8E-BB20-4B24-BF08-FA25225C274E}" type="pres">
      <dgm:prSet presAssocID="{C33C7560-F73B-493C-82BA-561AB7E9B76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2CCE4C-3799-439C-BDED-01F588437CBF}" type="presOf" srcId="{3ECB2576-6379-48CB-9BCB-EB7B4313A531}" destId="{1C819192-75D5-4DF0-A43C-32A603B6A661}" srcOrd="0" destOrd="0" presId="urn:microsoft.com/office/officeart/2005/8/layout/venn1"/>
    <dgm:cxn modelId="{8490CB21-AE13-4902-96C7-BFB211AAC02C}" type="presOf" srcId="{C7477E74-0514-4278-877F-7D8766D51C9C}" destId="{953F92F2-F4C6-47E8-9E7F-3878FC0F0184}" srcOrd="1" destOrd="0" presId="urn:microsoft.com/office/officeart/2005/8/layout/venn1"/>
    <dgm:cxn modelId="{F297D439-5A70-4329-8D05-AB2CFC9E643B}" srcId="{3ECB2576-6379-48CB-9BCB-EB7B4313A531}" destId="{1EE97BC5-CA3F-46FF-A547-01AA30C0A4C7}" srcOrd="1" destOrd="0" parTransId="{151155EE-84D1-474F-9966-CB2749973742}" sibTransId="{075AA034-D47E-4186-B904-93F05C0E6350}"/>
    <dgm:cxn modelId="{767D45E3-A3CC-4453-858F-AFDC20EE7182}" type="presOf" srcId="{C7477E74-0514-4278-877F-7D8766D51C9C}" destId="{C97DB98D-069D-4BAF-B94D-0C6AB6D4F341}" srcOrd="0" destOrd="0" presId="urn:microsoft.com/office/officeart/2005/8/layout/venn1"/>
    <dgm:cxn modelId="{E0E46F26-AA4A-43B6-AF02-6A3A69938520}" type="presOf" srcId="{C33C7560-F73B-493C-82BA-561AB7E9B768}" destId="{2B3C9E6D-52F5-45E2-AB1F-C4E01C783339}" srcOrd="0" destOrd="0" presId="urn:microsoft.com/office/officeart/2005/8/layout/venn1"/>
    <dgm:cxn modelId="{54884FED-4A91-49D1-AED0-5168C018EEF1}" srcId="{3ECB2576-6379-48CB-9BCB-EB7B4313A531}" destId="{C33C7560-F73B-493C-82BA-561AB7E9B768}" srcOrd="2" destOrd="0" parTransId="{EE555434-E373-4410-961F-8442B9139358}" sibTransId="{D641AEAA-8B5A-4B40-8617-18430CAA8FF9}"/>
    <dgm:cxn modelId="{142AD9EC-70CA-4616-9594-ECF1CAFAA408}" type="presOf" srcId="{C33C7560-F73B-493C-82BA-561AB7E9B768}" destId="{8A765A8E-BB20-4B24-BF08-FA25225C274E}" srcOrd="1" destOrd="0" presId="urn:microsoft.com/office/officeart/2005/8/layout/venn1"/>
    <dgm:cxn modelId="{6E066E9E-1686-4390-9930-82D111BE4900}" type="presOf" srcId="{1EE97BC5-CA3F-46FF-A547-01AA30C0A4C7}" destId="{24C2E077-8FAD-4D08-9061-21D73E0A9782}" srcOrd="1" destOrd="0" presId="urn:microsoft.com/office/officeart/2005/8/layout/venn1"/>
    <dgm:cxn modelId="{928C8B98-F376-43CD-95AA-30B552E72137}" type="presOf" srcId="{1EE97BC5-CA3F-46FF-A547-01AA30C0A4C7}" destId="{1BE694FA-43B5-4025-8A44-6D7DDF1B8C3D}" srcOrd="0" destOrd="0" presId="urn:microsoft.com/office/officeart/2005/8/layout/venn1"/>
    <dgm:cxn modelId="{A321B44A-6FAC-4DF9-A602-792EBF5FD79A}" srcId="{3ECB2576-6379-48CB-9BCB-EB7B4313A531}" destId="{C7477E74-0514-4278-877F-7D8766D51C9C}" srcOrd="0" destOrd="0" parTransId="{F15ECA86-F01A-42CE-B557-05A8C13DEE9E}" sibTransId="{FFDF5565-5428-4CFE-A573-EFA960AE60E9}"/>
    <dgm:cxn modelId="{10789D60-082E-427A-945B-BAF21E55DE57}" type="presParOf" srcId="{1C819192-75D5-4DF0-A43C-32A603B6A661}" destId="{C97DB98D-069D-4BAF-B94D-0C6AB6D4F341}" srcOrd="0" destOrd="0" presId="urn:microsoft.com/office/officeart/2005/8/layout/venn1"/>
    <dgm:cxn modelId="{9CCF5217-C76B-4DAD-99D7-08FA66781911}" type="presParOf" srcId="{1C819192-75D5-4DF0-A43C-32A603B6A661}" destId="{953F92F2-F4C6-47E8-9E7F-3878FC0F0184}" srcOrd="1" destOrd="0" presId="urn:microsoft.com/office/officeart/2005/8/layout/venn1"/>
    <dgm:cxn modelId="{9D33D094-D2F9-4B4C-BDC9-54DED259E5E5}" type="presParOf" srcId="{1C819192-75D5-4DF0-A43C-32A603B6A661}" destId="{1BE694FA-43B5-4025-8A44-6D7DDF1B8C3D}" srcOrd="2" destOrd="0" presId="urn:microsoft.com/office/officeart/2005/8/layout/venn1"/>
    <dgm:cxn modelId="{69E6E72A-C8FC-447E-9961-7559DFFD09D7}" type="presParOf" srcId="{1C819192-75D5-4DF0-A43C-32A603B6A661}" destId="{24C2E077-8FAD-4D08-9061-21D73E0A9782}" srcOrd="3" destOrd="0" presId="urn:microsoft.com/office/officeart/2005/8/layout/venn1"/>
    <dgm:cxn modelId="{3320E294-A622-47C9-9ADA-26B859CF879B}" type="presParOf" srcId="{1C819192-75D5-4DF0-A43C-32A603B6A661}" destId="{2B3C9E6D-52F5-45E2-AB1F-C4E01C783339}" srcOrd="4" destOrd="0" presId="urn:microsoft.com/office/officeart/2005/8/layout/venn1"/>
    <dgm:cxn modelId="{82EC532B-354B-4543-8340-8BA1F0766AF4}" type="presParOf" srcId="{1C819192-75D5-4DF0-A43C-32A603B6A661}" destId="{8A765A8E-BB20-4B24-BF08-FA25225C274E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7DB98D-069D-4BAF-B94D-0C6AB6D4F341}">
      <dsp:nvSpPr>
        <dsp:cNvPr id="0" name=""/>
        <dsp:cNvSpPr/>
      </dsp:nvSpPr>
      <dsp:spPr>
        <a:xfrm>
          <a:off x="1919715" y="95106"/>
          <a:ext cx="4245313" cy="244835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Выяснить значение глиняной игрушки-свистульки в культуре, быте народов России, её символику.</a:t>
          </a:r>
          <a:endParaRPr lang="ru-RU" sz="2400" b="1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2485757" y="523569"/>
        <a:ext cx="3113230" cy="1101761"/>
      </dsp:txXfrm>
    </dsp:sp>
    <dsp:sp modelId="{1BE694FA-43B5-4025-8A44-6D7DDF1B8C3D}">
      <dsp:nvSpPr>
        <dsp:cNvPr id="0" name=""/>
        <dsp:cNvSpPr/>
      </dsp:nvSpPr>
      <dsp:spPr>
        <a:xfrm>
          <a:off x="3453982" y="1831764"/>
          <a:ext cx="4490111" cy="268736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Выделить отличительные особенности формы и цвета глиняных свистулек различных регионов России.</a:t>
          </a:r>
          <a:endParaRPr lang="ru-RU" sz="2400" b="1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4827208" y="2526001"/>
        <a:ext cx="2694067" cy="1478052"/>
      </dsp:txXfrm>
    </dsp:sp>
    <dsp:sp modelId="{2B3C9E6D-52F5-45E2-AB1F-C4E01C783339}">
      <dsp:nvSpPr>
        <dsp:cNvPr id="0" name=""/>
        <dsp:cNvSpPr/>
      </dsp:nvSpPr>
      <dsp:spPr>
        <a:xfrm>
          <a:off x="203526" y="1881150"/>
          <a:ext cx="4247970" cy="26178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Изучить технологию изготовления (лепки) глиняной свистульки.</a:t>
          </a:r>
          <a:endParaRPr lang="ru-RU" sz="2400" b="1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603543" y="2557437"/>
        <a:ext cx="2548782" cy="14398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4894F-8559-4F12-82F2-400A54966B78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0946B-78F6-4437-ABBE-988A2E93F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743CC-967E-4635-97C9-A3EC616BA3E4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45888-9B63-4BE2-B18C-50323620A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32AC1-B29E-4CAE-B078-AB9838F273C5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6E404-83CC-43BD-A34B-F0032C2CF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0AFDC-40B3-4D56-809B-60B7D2856826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D2863-9D4F-40E6-89F0-E99B2548E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F14D3-BA86-4ABC-9DAC-719026A5AE5D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E1FC8-8B32-4CBE-9B3C-1790BF4B3F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6CE32-AEA0-4606-AEB9-E0E51F653056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A96AC-3F1E-4C48-BA45-FA4D9E0C1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7F70F-7629-4D75-B416-38F8912D69EB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0A9C5-32C6-4CA3-918E-993C5CFDD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7F7C8-CA21-41C1-8ADE-8287225DE9B8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AC194-ABC6-49FF-A07B-5265850B3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75A11-CA3D-446D-9F96-DA540DEAE2DA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3DA22-DC9C-422E-92DE-A03D4D36F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AC466-1BD9-4C3B-888C-0D737839E817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8C305-6FDA-49A4-A2E4-2578D142AA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9EF47-200D-4FE1-8BE6-7C39A47F752A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36DB2-B2CD-45EC-94E0-3C2F3BCC8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26F08D-4358-4F0F-995C-A574C3118D12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9F5A3D-B7E6-4CED-8D1A-34862A72BE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art.ioso.ru/wiki/index.php/%D0%98%D0%B7%D0%BE%D0%B1%D1%80%D0%B0%D0%B6%D0%B5%D0%BD%D0%B8%D0%B5:%D0%94%D1%8B%D0%BC%D0%BA%D0%B0_%D0%BA%D0%BE%D0%B7%D0%B5%D0%BB_%D0%B8_%D0%B1%D0%B0%D1%80%D0%B0%D0%B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hyperlink" Target="http://art.ioso.ru/wiki/index.php/%D0%98%D0%B7%D0%BE%D0%B1%D1%80%D0%B0%D0%B6%D0%B5%D0%BD%D0%B8%D0%B5:Abashevo-02.jpg" TargetMode="Externa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rt.ioso.ru/wiki/index.php/%D0%98%D0%B7%D0%BE%D0%B1%D1%80%D0%B0%D0%B6%D0%B5%D0%BD%D0%B8%D0%B5:22895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hyperlink" Target="http://art.ioso.ru/wiki/index.php/%D0%98%D0%B7%D0%BE%D0%B1%D1%80%D0%B0%D0%B6%D0%B5%D0%BD%D0%B8%D0%B5:3RIA-421730-Preview.jpg" TargetMode="Externa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art.ioso.ru/wiki/index.php/%D0%98%D0%B7%D0%BE%D0%B1%D1%80%D0%B0%D0%B6%D0%B5%D0%BD%D0%B8%D0%B5:%D0%9E%D0%BB%D1%8C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hyperlink" Target="http://art.ioso.ru/wiki/index.php/%D0%98%D0%B7%D0%BE%D0%B1%D1%80%D0%B0%D0%B6%D0%B5%D0%BD%D0%B8%D0%B5:5%D0%BF%D1%80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art.ioso.ru/wiki/index.php/%D0%98%D0%B7%D0%BE%D0%B1%D1%80%D0%B0%D0%B6%D0%B5%D0%BD%D0%B8%D0%B5:13%D0%BF%D1%80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art.ioso.ru/wiki/index.php/%D0%98%D0%B7%D0%BE%D0%B1%D1%80%D0%B0%D0%B6%D0%B5%D0%BD%D0%B8%D0%B5:12%D0%BF%D1%80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1.xml"/><Relationship Id="rId2" Type="http://schemas.openxmlformats.org/officeDocument/2006/relationships/hyperlink" Target="http://art.ioso.ru/wiki/index.php/%D0%98%D0%B7%D0%BE%D0%B1%D1%80%D0%B0%D0%B6%D0%B5%D0%BD%D0%B8%D0%B5:50-14-0281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C:\Users\user\Desktop\для садика\фото\SDC118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1484784"/>
            <a:ext cx="3341226" cy="3802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331640" y="548680"/>
            <a:ext cx="511256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Глиняная свистулька</a:t>
            </a:r>
          </a:p>
        </p:txBody>
      </p:sp>
      <p:grpSp>
        <p:nvGrpSpPr>
          <p:cNvPr id="2052" name="Группа 8"/>
          <p:cNvGrpSpPr>
            <a:grpSpLocks/>
          </p:cNvGrpSpPr>
          <p:nvPr/>
        </p:nvGrpSpPr>
        <p:grpSpPr bwMode="auto">
          <a:xfrm>
            <a:off x="6227763" y="4365625"/>
            <a:ext cx="985837" cy="1662113"/>
            <a:chOff x="6228184" y="4365104"/>
            <a:chExt cx="984684" cy="1662220"/>
          </a:xfrm>
        </p:grpSpPr>
        <p:sp>
          <p:nvSpPr>
            <p:cNvPr id="5" name="Овал 4"/>
            <p:cNvSpPr/>
            <p:nvPr/>
          </p:nvSpPr>
          <p:spPr>
            <a:xfrm>
              <a:off x="6228184" y="4365104"/>
              <a:ext cx="431295" cy="43182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6844999" y="5290677"/>
              <a:ext cx="367869" cy="3683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6508842" y="5843162"/>
              <a:ext cx="183935" cy="18416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419475" y="5657850"/>
            <a:ext cx="4752975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Автор: </a:t>
            </a:r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Асташкина Полина</a:t>
            </a:r>
          </a:p>
          <a:p>
            <a:pPr>
              <a:defRPr/>
            </a:pPr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7 группа МБДОУ «Детский сад №16 комбинированного вида»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Руководитель: </a:t>
            </a:r>
            <a:r>
              <a:rPr lang="ru-RU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Жирнова</a:t>
            </a:r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Надежда Ивановна</a:t>
            </a:r>
          </a:p>
          <a:p>
            <a:pPr>
              <a:defRPr/>
            </a:pP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827088" y="0"/>
            <a:ext cx="7705725" cy="769938"/>
          </a:xfrm>
        </p:spPr>
        <p:txBody>
          <a:bodyPr rtlCol="0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Символика фигурок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http://art.ioso.ru/wiki/images/thumb/%D0%94%D1%8B%D0%BC%D0%BA%D0%B0_%D0%BA%D0%BE%D0%B7%D0%B5%D0%BB_%D0%B8_%D0%B1%D0%B0%D1%80%D0%B0%D0%BD.jpg/300px-%D0%94%D1%8B%D0%BC%D0%BA%D0%B0_%D0%BA%D0%BE%D0%B7%D0%B5%D0%BB_%D0%B8_%D0%B1%D0%B0%D1%80%D0%B0%D0%BD.jpg">
            <a:hlinkClick r:id="rId2" tooltip="&quot;Дымка козел и баран.jpg&quot;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419872" y="1916832"/>
            <a:ext cx="2160240" cy="3024336"/>
          </a:xfrm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971550" y="981075"/>
            <a:ext cx="5400675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Баран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- богатство, жизненный успех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19700" y="4149725"/>
            <a:ext cx="3497263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Козел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 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- знак плодородия</a:t>
            </a:r>
          </a:p>
        </p:txBody>
      </p:sp>
      <p:pic>
        <p:nvPicPr>
          <p:cNvPr id="8" name="Содержимое 4" descr="http://art.ioso.ru/wiki/images/thumb/%D0%94%D1%8B%D0%BC%D0%BA%D0%B0_%D0%BA%D0%BE%D0%B7%D0%B5%D0%BB_%D0%B8_%D0%B1%D0%B0%D1%80%D0%B0%D0%BD.jpg/300px-%D0%94%D1%8B%D0%BC%D0%BA%D0%B0_%D0%BA%D0%BE%D0%B7%D0%B5%D0%BB_%D0%B8_%D0%B1%D0%B0%D1%80%D0%B0%D0%BD.jpg">
            <a:hlinkClick r:id="rId2" tooltip="&quot;Дымка козел и баран.jpg&quot;"/>
          </p:cNvPr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8184" y="692696"/>
            <a:ext cx="223224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://art.ioso.ru/wiki/images/thumb/Abashevo-02.jpg/300px-Abashevo-02.jpg">
            <a:hlinkClick r:id="rId5" tooltip="&quot;Abashevo-02.jpg&quot;"/>
          </p:cNvPr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59632" y="3645024"/>
            <a:ext cx="2160240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635375" y="5805488"/>
            <a:ext cx="388620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Олень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- знак неба и солнца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93fe35356c71a86f096a325666a63d5.jpg"/>
          <p:cNvPicPr>
            <a:picLocks noChangeAspect="1"/>
          </p:cNvPicPr>
          <p:nvPr/>
        </p:nvPicPr>
        <p:blipFill>
          <a:blip r:embed="rId2" cstate="email"/>
          <a:srcRect t="-2696"/>
          <a:stretch>
            <a:fillRect/>
          </a:stretch>
        </p:blipFill>
        <p:spPr>
          <a:xfrm>
            <a:off x="6300192" y="3789040"/>
            <a:ext cx="1992221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827088" y="0"/>
            <a:ext cx="7705725" cy="76993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Символика</a:t>
            </a:r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фигурок</a:t>
            </a:r>
          </a:p>
        </p:txBody>
      </p:sp>
      <p:pic>
        <p:nvPicPr>
          <p:cNvPr id="5" name="Рисунок 4" descr="http://art.ioso.ru/wiki/images/thumb/22895.jpg/400px-22895.jpg">
            <a:hlinkClick r:id="rId3" tooltip="&quot;22895.jpg&quot;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764704"/>
            <a:ext cx="252028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art.ioso.ru/wiki/images/3RIA-421730-Preview.jpg">
            <a:hlinkClick r:id="rId5" tooltip="&quot;3RIA-421730-Preview.jpg&quot;"/>
          </p:cNvPr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47864" y="2780928"/>
            <a:ext cx="2232248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403350" y="5516563"/>
            <a:ext cx="46085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Медведь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- добрый «хозяин леса»</a:t>
            </a:r>
            <a:endParaRPr lang="ru-RU" sz="24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8625" y="2636838"/>
            <a:ext cx="2951163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Конь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- 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слуга солнца,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богатырская сила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08400" y="981075"/>
            <a:ext cx="4427538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Птица -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оберег.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Знак весны, тепла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:\DCIM\106SSCAM\SDC117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550" y="476250"/>
            <a:ext cx="7392988" cy="55451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188913"/>
            <a:ext cx="3455988" cy="4365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1. Подготовка глины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Рисунок 4" descr="Изображение:оль.jpg">
            <a:hlinkClick r:id="rId2" tooltip="&quot;Изображение:оль.jpg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6100" y="188913"/>
            <a:ext cx="3963988" cy="2735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572000" y="3068638"/>
            <a:ext cx="30956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2. Лепка туловища</a:t>
            </a:r>
          </a:p>
        </p:txBody>
      </p:sp>
      <p:pic>
        <p:nvPicPr>
          <p:cNvPr id="7" name="Рисунок 6" descr="Изображение:5пр.jpg">
            <a:hlinkClick r:id="rId4" tooltip="&quot;Изображение:5пр.jpg&quot;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76375" y="3573463"/>
            <a:ext cx="3816350" cy="30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0"/>
            <a:ext cx="6985000" cy="5762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 Формирование отверстия «свистульки»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Рисунок 4" descr="Изображение:13пр.jpg">
            <a:hlinkClick r:id="rId2" tooltip="&quot;Изображение:13пр.jpg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620713"/>
            <a:ext cx="3733800" cy="2647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Изображение:12пр.jpg">
            <a:hlinkClick r:id="rId4" tooltip="&quot;Изображение:12пр.jpg&quot;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350" y="3860800"/>
            <a:ext cx="3844925" cy="2840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427538" y="3357563"/>
            <a:ext cx="3973512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4. Оформление деталей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0"/>
            <a:ext cx="2530475" cy="922338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Сушка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Обжиг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350" y="3357563"/>
            <a:ext cx="4224338" cy="3167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867400" y="3429000"/>
            <a:ext cx="2755900" cy="9540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7. Роспись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8. Глазурование 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 cstate="email"/>
          <a:srcRect r="5921" b="8297"/>
          <a:stretch>
            <a:fillRect/>
          </a:stretch>
        </p:blipFill>
        <p:spPr bwMode="auto">
          <a:xfrm>
            <a:off x="4284663" y="188913"/>
            <a:ext cx="4032250" cy="2952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908050"/>
            <a:ext cx="7704137" cy="1143000"/>
          </a:xfrm>
        </p:spPr>
        <p:txBody>
          <a:bodyPr/>
          <a:lstStyle/>
          <a:p>
            <a:pPr>
              <a:defRPr/>
            </a:pPr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Вывод :</a:t>
            </a:r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изготовление глиняной свистульки любого мастера похожи и не имеет больших отличий.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7106" name="Picture 2" descr="C:\Users\user\Desktop\для садика\i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4075" y="3213100"/>
            <a:ext cx="5076825" cy="33702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'Дымковска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2275" y="188913"/>
            <a:ext cx="5938838" cy="5040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3" name="Прямоугольник 2"/>
          <p:cNvSpPr/>
          <p:nvPr/>
        </p:nvSpPr>
        <p:spPr>
          <a:xfrm>
            <a:off x="2098675" y="5732463"/>
            <a:ext cx="499110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Дымковская игрушка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5084763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Филимоновская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игрушка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6375" y="188913"/>
            <a:ext cx="6432550" cy="48244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5373688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Абашевская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игрушка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250" y="188913"/>
            <a:ext cx="6084888" cy="52562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3068960"/>
            <a:ext cx="5565433" cy="3292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1916113"/>
            <a:ext cx="7705725" cy="1143000"/>
          </a:xfrm>
        </p:spPr>
        <p:txBody>
          <a:bodyPr/>
          <a:lstStyle/>
          <a:p>
            <a:pPr>
              <a:defRPr/>
            </a:pPr>
            <a:r>
              <a:rPr lang="ru-RU" sz="3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изучить особенности формы и росписи глиняных свистулек различных регионов России, их символическое значение и технологию изготовления.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088" y="692150"/>
            <a:ext cx="7705725" cy="4525963"/>
          </a:xfrm>
        </p:spPr>
        <p:txBody>
          <a:bodyPr/>
          <a:lstStyle/>
          <a:p>
            <a:pPr algn="just">
              <a:defRPr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Дымковская, </a:t>
            </a:r>
            <a:r>
              <a:rPr lang="ru-RU" sz="24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Филимоновская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Абашевская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свистульки по форме заметно отличаются друг от друга;</a:t>
            </a:r>
          </a:p>
          <a:p>
            <a:pPr algn="just">
              <a:defRPr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росписи можно безошибочно отличить Дымковскую, </a:t>
            </a:r>
            <a:r>
              <a:rPr lang="ru-RU" sz="24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Филимоновскую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Абашевскую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свистульки.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750" y="65088"/>
            <a:ext cx="8229600" cy="646112"/>
          </a:xfr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Вывод : </a:t>
            </a:r>
            <a:endParaRPr lang="ru-RU" sz="3600" dirty="0">
              <a:latin typeface="+mn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7400" y="2852738"/>
            <a:ext cx="2327275" cy="3454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1" descr="http://img13.nnm.ru/1/f/b/8/b/2d62fdc74c2b0f4d8aaf94ecf92.jp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/>
        </p:blipFill>
        <p:spPr bwMode="auto">
          <a:xfrm>
            <a:off x="1403350" y="2852738"/>
            <a:ext cx="2952750" cy="34575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8" name="Рисунок 7" descr="Пособия 0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500563" y="2852738"/>
            <a:ext cx="1228725" cy="34559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Теперь мы знаем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0113" y="1600200"/>
            <a:ext cx="7559675" cy="4525963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Свистульки мастеров различных областей России – это образы животных, схожие в своем значении. 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Символика цвета и орнамента тоже похожи, что объясняется общими традициями русского народа.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62" name="Picture 2" descr="C:\Users\user\Desktop\для садика\фото\SDC117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447167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Users\user\Desktop\для садика\фото\SDC1179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88024" y="1484784"/>
            <a:ext cx="3166245" cy="4525963"/>
          </a:xfrm>
          <a:prstGeom prst="ellipse">
            <a:avLst/>
          </a:prstGeo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3010" name="Picture 2" descr="C:\Users\user\Desktop\для садика\фото\SDC118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384428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011" name="Picture 3" descr="C:\Users\user\Desktop\для садика\фото\SDC118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0"/>
            <a:ext cx="4788024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 descr="C:\Users\user\Desktop\для садика\SDC11832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 l="-1799" b="-761"/>
          <a:stretch>
            <a:fillRect/>
          </a:stretch>
        </p:blipFill>
        <p:spPr bwMode="auto">
          <a:xfrm>
            <a:off x="4029314" y="2780928"/>
            <a:ext cx="4450927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986" name="Picture 2" descr="C:\Users\user\Desktop\для садика\SDC11828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827584" y="0"/>
            <a:ext cx="3960440" cy="3811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Вот такие свистульки мы изготовили </a:t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 Надеждой Ивановной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9938" name="Picture 2" descr="C:\Users\user\Desktop\для садика\фото\SDC11807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755576" y="1124744"/>
            <a:ext cx="5091336" cy="2405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user\Desktop\для садика\SDC118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3501008"/>
            <a:ext cx="4104456" cy="3212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art.ioso.ru/wiki/images/thumb/50-14-0281.jpg/200px-50-14-0281.jpg">
            <a:hlinkClick r:id="rId2" tooltip="&quot;50-14-0281.jpg&quot;"/>
          </p:cNvPr>
          <p:cNvPicPr/>
          <p:nvPr/>
        </p:nvPicPr>
        <p:blipFill>
          <a:blip r:embed="rId3" cstate="email"/>
          <a:srcRect t="-6894" r="-14706"/>
          <a:stretch>
            <a:fillRect/>
          </a:stretch>
        </p:blipFill>
        <p:spPr bwMode="auto">
          <a:xfrm>
            <a:off x="755576" y="0"/>
            <a:ext cx="2664296" cy="29249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Схема 3"/>
          <p:cNvGraphicFramePr/>
          <p:nvPr/>
        </p:nvGraphicFramePr>
        <p:xfrm>
          <a:off x="611560" y="1412776"/>
          <a:ext cx="8229600" cy="544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68613" y="476250"/>
            <a:ext cx="6275387" cy="7651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Задачи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user\Desktop\для садика\SDC11771.JPG"/>
          <p:cNvPicPr>
            <a:picLocks noChangeAspect="1" noChangeArrowheads="1"/>
          </p:cNvPicPr>
          <p:nvPr/>
        </p:nvPicPr>
        <p:blipFill>
          <a:blip r:embed="rId2" cstate="email"/>
          <a:srcRect t="-2566"/>
          <a:stretch>
            <a:fillRect/>
          </a:stretch>
        </p:blipFill>
        <p:spPr bwMode="auto">
          <a:xfrm>
            <a:off x="2339752" y="1961456"/>
            <a:ext cx="5080164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188913"/>
            <a:ext cx="7559675" cy="2952750"/>
          </a:xfrm>
        </p:spPr>
        <p:txBody>
          <a:bodyPr/>
          <a:lstStyle/>
          <a:p>
            <a:pPr algn="just">
              <a:defRPr/>
            </a:pPr>
            <a:r>
              <a:rPr lang="ru-RU" sz="3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Гипотеза:</a:t>
            </a:r>
            <a:r>
              <a:rPr lang="ru-RU" sz="2400" dirty="0" smtClean="0">
                <a:solidFill>
                  <a:srgbClr val="002060"/>
                </a:solidFill>
              </a:rPr>
              <a:t> глиняные игрушки-свистульки несут свое символическое значение и имеют свои характерные особенности формы и росписи в каждом регионе.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2992388"/>
            <a:ext cx="3730316" cy="38656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827088" y="631825"/>
            <a:ext cx="7705725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tabLst>
                <a:tab pos="457200" algn="l"/>
              </a:tabLst>
              <a:defRPr/>
            </a:pPr>
            <a:r>
              <a:rPr lang="ru-RU" sz="3600" b="1" i="1" u="sng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Методы исследования:</a:t>
            </a:r>
          </a:p>
          <a:p>
            <a:pPr algn="ctr" eaLnBrk="0" hangingPunct="0">
              <a:tabLst>
                <a:tab pos="457200" algn="l"/>
              </a:tabLst>
              <a:defRPr/>
            </a:pPr>
            <a:endParaRPr lang="ru-RU" sz="2400">
              <a:latin typeface="Calibri" pitchFamily="34" charset="0"/>
            </a:endParaRPr>
          </a:p>
          <a:p>
            <a:pPr algn="just" eaLnBrk="0" hangingPunct="0">
              <a:buFontTx/>
              <a:buChar char="•"/>
              <a:tabLst>
                <a:tab pos="457200" algn="l"/>
              </a:tabLst>
              <a:defRPr/>
            </a:pPr>
            <a:r>
              <a:rPr lang="ru-RU" sz="24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Сравнение данных различных информационных источников (подбор и изучение литературы).</a:t>
            </a:r>
          </a:p>
          <a:p>
            <a:pPr algn="just" eaLnBrk="0" hangingPunct="0">
              <a:buFontTx/>
              <a:buChar char="•"/>
              <a:tabLst>
                <a:tab pos="457200" algn="l"/>
              </a:tabLst>
              <a:defRPr/>
            </a:pPr>
            <a:r>
              <a:rPr lang="ru-RU" sz="24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Сравнение результатов наблюдения (сравнительный анализ).</a:t>
            </a:r>
            <a:endParaRPr lang="ru-RU" sz="2400" b="1" u="sng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eaLnBrk="0" hangingPunct="0">
              <a:tabLst>
                <a:tab pos="457200" algn="l"/>
              </a:tabLst>
              <a:defRPr/>
            </a:pPr>
            <a:endParaRPr lang="ru-RU" sz="2400" b="1" u="sng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r" eaLnBrk="0" hangingPunct="0">
              <a:tabLst>
                <a:tab pos="457200" algn="l"/>
              </a:tabLst>
              <a:defRPr/>
            </a:pPr>
            <a:r>
              <a:rPr lang="ru-RU" sz="3600" b="1" i="1" u="sng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Объект исследования</a:t>
            </a:r>
            <a:r>
              <a:rPr lang="ru-RU" sz="2400" u="sng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/>
            </a:r>
            <a:br>
              <a:rPr lang="ru-RU" sz="2400" u="sng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endParaRPr lang="ru-RU" sz="240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r" eaLnBrk="0" hangingPunct="0">
              <a:tabLst>
                <a:tab pos="457200" algn="l"/>
              </a:tabLst>
              <a:defRPr/>
            </a:pPr>
            <a:r>
              <a:rPr lang="ru-RU" sz="240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 Глиняная игрушка-свистулька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Arial" pitchFamily="34" charset="0"/>
              </a:rPr>
              <a:t>Предмет исследования:</a:t>
            </a:r>
            <a:r>
              <a:rPr lang="ru-RU" sz="3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/>
            </a:r>
            <a:br>
              <a:rPr lang="ru-RU" sz="3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endParaRPr lang="ru-RU" sz="36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088" y="692150"/>
            <a:ext cx="7705725" cy="4525963"/>
          </a:xfrm>
        </p:spPr>
        <p:txBody>
          <a:bodyPr/>
          <a:lstStyle/>
          <a:p>
            <a:pPr algn="just">
              <a:buFont typeface="Wingdings" pitchFamily="2" charset="2"/>
              <a:buChar char="v"/>
              <a:defRPr/>
            </a:pPr>
            <a:r>
              <a:rPr lang="ru-RU" sz="240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Arial" charset="0"/>
              </a:rPr>
              <a:t>История развития глиняной свистульки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sz="240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Arial" charset="0"/>
              </a:rPr>
              <a:t>Символика, цвет, элементы росписи и формы глиняной свистульки.</a:t>
            </a:r>
            <a:endParaRPr lang="ru-RU" sz="240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just">
              <a:buFont typeface="Wingdings" pitchFamily="2" charset="2"/>
              <a:buChar char="v"/>
              <a:defRPr/>
            </a:pPr>
            <a:r>
              <a:rPr lang="ru-RU" sz="240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Calibri" pitchFamily="34" charset="0"/>
              </a:rPr>
              <a:t>Технология изготовления глиняной свистульки. Выделение этапов изготовления глиняной свистульки.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sz="240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Calibri" pitchFamily="34" charset="0"/>
              </a:rPr>
              <a:t>Исследование отличительных особенностей глиняных свистулек различных областей России.</a:t>
            </a:r>
            <a:endParaRPr lang="ru-RU" sz="240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endParaRPr lang="ru-RU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ea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ru-RU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endParaRPr lang="ru-RU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smtClean="0"/>
          </a:p>
        </p:txBody>
      </p:sp>
      <p:pic>
        <p:nvPicPr>
          <p:cNvPr id="48131" name="Picture 3" descr="C:\Users\user\Desktop\для садика\125-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413" y="3644900"/>
            <a:ext cx="4054475" cy="304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для садика\SDC117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067175" y="3429000"/>
            <a:ext cx="4360863" cy="3259138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C:\Users\user\Desktop\для садика\SDC117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00113" y="115888"/>
            <a:ext cx="4497387" cy="38179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user\Desktop\для садика\SDC117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450" y="188913"/>
            <a:ext cx="6985000" cy="6492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2805992"/>
            <a:ext cx="2876153" cy="3813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331913" y="260350"/>
            <a:ext cx="619283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Символика цвета</a:t>
            </a:r>
          </a:p>
        </p:txBody>
      </p:sp>
      <p:grpSp>
        <p:nvGrpSpPr>
          <p:cNvPr id="12292" name="Группа 5"/>
          <p:cNvGrpSpPr>
            <a:grpSpLocks/>
          </p:cNvGrpSpPr>
          <p:nvPr/>
        </p:nvGrpSpPr>
        <p:grpSpPr bwMode="auto">
          <a:xfrm rot="4737650">
            <a:off x="7535863" y="109537"/>
            <a:ext cx="1062038" cy="1795463"/>
            <a:chOff x="6228184" y="4365104"/>
            <a:chExt cx="984684" cy="1662220"/>
          </a:xfrm>
        </p:grpSpPr>
        <p:sp>
          <p:nvSpPr>
            <p:cNvPr id="7" name="Овал 6"/>
            <p:cNvSpPr/>
            <p:nvPr/>
          </p:nvSpPr>
          <p:spPr>
            <a:xfrm>
              <a:off x="6220906" y="4353735"/>
              <a:ext cx="432731" cy="432089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6844416" y="5290348"/>
              <a:ext cx="367968" cy="367423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6496392" y="5849777"/>
              <a:ext cx="183984" cy="18371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31913" y="1352550"/>
            <a:ext cx="705643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Красный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– жизнь, кровное родство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Желтый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– солнце, свет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Синий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– вода, небеса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Белый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– чистота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Зеленый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– молодость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Черный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– земля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Голубой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–  спокойствие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Золотой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– цвет солнца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313</Words>
  <Application>Microsoft Office PowerPoint</Application>
  <PresentationFormat>Экран (4:3)</PresentationFormat>
  <Paragraphs>54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Цель: изучить особенности формы и росписи глиняных свистулек различных регионов России, их символическое значение и технологию изготовления. </vt:lpstr>
      <vt:lpstr>Задачи</vt:lpstr>
      <vt:lpstr>Гипотеза: глиняные игрушки-свистульки несут свое символическое значение и имеют свои характерные особенности формы и росписи в каждом регионе. </vt:lpstr>
      <vt:lpstr>Слайд 5</vt:lpstr>
      <vt:lpstr>Предмет исследования: </vt:lpstr>
      <vt:lpstr>Слайд 7</vt:lpstr>
      <vt:lpstr>Слайд 8</vt:lpstr>
      <vt:lpstr>Слайд 9</vt:lpstr>
      <vt:lpstr>Символика фигурок</vt:lpstr>
      <vt:lpstr>Слайд 11</vt:lpstr>
      <vt:lpstr>Слайд 12</vt:lpstr>
      <vt:lpstr>1. Подготовка глины</vt:lpstr>
      <vt:lpstr>3. Формирование отверстия «свистульки»</vt:lpstr>
      <vt:lpstr>5. Сушка 6. Обжиг</vt:lpstr>
      <vt:lpstr>Вывод : изготовление глиняной свистульки любого мастера похожи и не имеет больших отличий.</vt:lpstr>
      <vt:lpstr>Слайд 17</vt:lpstr>
      <vt:lpstr>Филимоновская игрушка</vt:lpstr>
      <vt:lpstr>Абашевская игрушка</vt:lpstr>
      <vt:lpstr>Вывод : </vt:lpstr>
      <vt:lpstr>Теперь мы знаем  </vt:lpstr>
      <vt:lpstr>Слайд 22</vt:lpstr>
      <vt:lpstr>Слайд 23</vt:lpstr>
      <vt:lpstr>Слайд 24</vt:lpstr>
      <vt:lpstr>Вот такие свистульки мы изготовили  с Надеждой Ивановной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1</cp:lastModifiedBy>
  <cp:revision>52</cp:revision>
  <dcterms:created xsi:type="dcterms:W3CDTF">2012-08-02T12:17:38Z</dcterms:created>
  <dcterms:modified xsi:type="dcterms:W3CDTF">2017-09-29T21:02:36Z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237482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