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8" r:id="rId13"/>
    <p:sldId id="269" r:id="rId14"/>
    <p:sldId id="272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EC9C"/>
    <a:srgbClr val="18821D"/>
    <a:srgbClr val="59E15F"/>
    <a:srgbClr val="21B528"/>
    <a:srgbClr val="DFF9E0"/>
    <a:srgbClr val="005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295" autoAdjust="0"/>
  </p:normalViewPr>
  <p:slideViewPr>
    <p:cSldViewPr>
      <p:cViewPr>
        <p:scale>
          <a:sx n="69" d="100"/>
          <a:sy n="69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706DA-5BDA-47E6-BB18-31641A09A6BD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17BE90-81E6-4828-B87E-0C800B7D98F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9454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17BE90-81E6-4828-B87E-0C800B7D98F2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EAB5-8EB3-4119-8085-8C80744CEC6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E617-CCB0-4BBA-A0FA-05F5B5B196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EAB5-8EB3-4119-8085-8C80744CEC6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E617-CCB0-4BBA-A0FA-05F5B5B196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EAB5-8EB3-4119-8085-8C80744CEC6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E617-CCB0-4BBA-A0FA-05F5B5B196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EAB5-8EB3-4119-8085-8C80744CEC6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E617-CCB0-4BBA-A0FA-05F5B5B196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EAB5-8EB3-4119-8085-8C80744CEC6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E617-CCB0-4BBA-A0FA-05F5B5B196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EAB5-8EB3-4119-8085-8C80744CEC6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E617-CCB0-4BBA-A0FA-05F5B5B196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EAB5-8EB3-4119-8085-8C80744CEC6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E617-CCB0-4BBA-A0FA-05F5B5B196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EAB5-8EB3-4119-8085-8C80744CEC6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E617-CCB0-4BBA-A0FA-05F5B5B196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EAB5-8EB3-4119-8085-8C80744CEC6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E617-CCB0-4BBA-A0FA-05F5B5B196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EAB5-8EB3-4119-8085-8C80744CEC6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E617-CCB0-4BBA-A0FA-05F5B5B196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EAB5-8EB3-4119-8085-8C80744CEC6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4E617-CCB0-4BBA-A0FA-05F5B5B196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AEAB5-8EB3-4119-8085-8C80744CEC6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4E617-CCB0-4BBA-A0FA-05F5B5B196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9944" y="4130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" name="Содержимое 7" descr="iMIWWMLW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424936" cy="6336704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4355976" y="1412776"/>
            <a:ext cx="4099992" cy="1512168"/>
          </a:xfrm>
          <a:prstGeom prst="rect">
            <a:avLst/>
          </a:prstGeom>
          <a:blipFill>
            <a:blip r:embed="rId3" cstate="print">
              <a:lum bright="70000" contrast="-70000"/>
            </a:blip>
            <a:tile tx="0" ty="0" sx="100000" sy="100000" flip="none" algn="tl"/>
          </a:blip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Тема: Сюжетно-ролевая игра как средство коммуникативных способностей и умений у детей дошкольного возраста</a:t>
            </a: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9144000" y="4797152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772344" y="5654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5940152" y="5661248"/>
            <a:ext cx="259228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4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Барабанщикова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rgbClr val="0054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В.А.</a:t>
            </a:r>
            <a:endParaRPr kumimoji="0" lang="ru-RU" b="1" i="0" u="none" strike="noStrike" kern="1200" cap="none" spc="0" normalizeH="0" baseline="0" noProof="0" dirty="0" smtClean="0">
              <a:ln>
                <a:noFill/>
              </a:ln>
              <a:solidFill>
                <a:srgbClr val="0054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IWWMLW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496944" cy="6264696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468544" y="260648"/>
            <a:ext cx="15841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396536" y="2636912"/>
            <a:ext cx="597666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144000" y="1700808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9828584" y="4077072"/>
            <a:ext cx="4608512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971600" y="47667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1988824" y="1700808"/>
            <a:ext cx="500404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755576" y="404664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Сюжетно-ролевая игра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9540552" y="1916832"/>
            <a:ext cx="7848872" cy="576064"/>
          </a:xfrm>
          <a:prstGeom prst="flowChartPunchedTape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1547664" y="1556792"/>
            <a:ext cx="2367136" cy="1033272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0070C0"/>
                </a:solidFill>
              </a:rPr>
              <a:t>Учатся языку общения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1475656" y="3717032"/>
            <a:ext cx="2367136" cy="1033272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7030A0"/>
                </a:solidFill>
              </a:rPr>
              <a:t>Взаимопониманию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1" name="Горизонтальный свиток 20"/>
          <p:cNvSpPr/>
          <p:nvPr/>
        </p:nvSpPr>
        <p:spPr>
          <a:xfrm>
            <a:off x="5436096" y="1844824"/>
            <a:ext cx="2367136" cy="1033272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00B050"/>
                </a:solidFill>
              </a:rPr>
              <a:t>Взаимопомощи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23" name="Горизонтальный свиток 22"/>
          <p:cNvSpPr/>
          <p:nvPr/>
        </p:nvSpPr>
        <p:spPr>
          <a:xfrm>
            <a:off x="4860032" y="4437112"/>
            <a:ext cx="3024336" cy="1033272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Учатся понимать свои действия, действия других игроков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IWWMLW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640960" cy="6264696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468544" y="260648"/>
            <a:ext cx="15841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396536" y="2636912"/>
            <a:ext cx="597666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144000" y="1700808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9828584" y="4077072"/>
            <a:ext cx="4608512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971600" y="47667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9540552" y="191683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827584" y="404664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Структура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сюжетно-ролевой игры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Овальная выноска 18"/>
          <p:cNvSpPr/>
          <p:nvPr/>
        </p:nvSpPr>
        <p:spPr>
          <a:xfrm rot="11311930">
            <a:off x="404209" y="2833023"/>
            <a:ext cx="2812821" cy="2268107"/>
          </a:xfrm>
          <a:prstGeom prst="wedgeEllipseCallout">
            <a:avLst>
              <a:gd name="adj1" fmla="val -40660"/>
              <a:gd name="adj2" fmla="val 6313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C:\Users\User\Pictures\i4IQ2RW7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908720"/>
            <a:ext cx="3384376" cy="2232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Овальная выноска 21"/>
          <p:cNvSpPr/>
          <p:nvPr/>
        </p:nvSpPr>
        <p:spPr>
          <a:xfrm rot="11311930">
            <a:off x="3508621" y="3914120"/>
            <a:ext cx="2834224" cy="2378468"/>
          </a:xfrm>
          <a:prstGeom prst="wedgeEllipseCallout">
            <a:avLst>
              <a:gd name="adj1" fmla="val 20160"/>
              <a:gd name="adj2" fmla="val 7120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Овальная выноска 22"/>
          <p:cNvSpPr/>
          <p:nvPr/>
        </p:nvSpPr>
        <p:spPr>
          <a:xfrm rot="11311930">
            <a:off x="5943661" y="2012937"/>
            <a:ext cx="2638384" cy="2485276"/>
          </a:xfrm>
          <a:prstGeom prst="wedgeEllipseCallout">
            <a:avLst>
              <a:gd name="adj1" fmla="val 69874"/>
              <a:gd name="adj2" fmla="val 1558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043608" y="3717032"/>
            <a:ext cx="1415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Содержание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359179" y="4797152"/>
            <a:ext cx="10049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Сюжет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732240" y="3012705"/>
            <a:ext cx="11521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Роль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IWWMLW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496944" cy="6264696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468544" y="260648"/>
            <a:ext cx="15841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396536" y="2636912"/>
            <a:ext cx="597666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144000" y="1700808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9828584" y="4077072"/>
            <a:ext cx="4608512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971600" y="47667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9540552" y="191683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27584" y="404664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Этапы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сюжетно- ролевой игры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683568" y="1556792"/>
            <a:ext cx="2520280" cy="3384376"/>
          </a:xfrm>
          <a:prstGeom prst="verticalScroll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Усвоение условных действий с игрушками и предметами заместителями</a:t>
            </a:r>
            <a:r>
              <a:rPr lang="ru-RU" sz="2400" dirty="0" smtClean="0">
                <a:solidFill>
                  <a:srgbClr val="002060"/>
                </a:solidFill>
              </a:rPr>
              <a:t>1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3" name="Вертикальный свиток 12"/>
          <p:cNvSpPr/>
          <p:nvPr/>
        </p:nvSpPr>
        <p:spPr>
          <a:xfrm>
            <a:off x="3203848" y="1844824"/>
            <a:ext cx="2664296" cy="3240360"/>
          </a:xfrm>
          <a:prstGeom prst="verticalScrol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Усвоение ролевого поведения                           ( ролевых отношений и взаимодействий)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Вертикальный свиток 14"/>
          <p:cNvSpPr/>
          <p:nvPr/>
        </p:nvSpPr>
        <p:spPr>
          <a:xfrm>
            <a:off x="6012160" y="1772816"/>
            <a:ext cx="2304256" cy="3312368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Усвоение способов построения сюжета  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IWWMLW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640960" cy="6264696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468544" y="260648"/>
            <a:ext cx="15841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396536" y="2636912"/>
            <a:ext cx="597666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144000" y="1700808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9828584" y="4077072"/>
            <a:ext cx="4608512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899592" y="1268760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9540552" y="191683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827584" y="404664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67544" y="188640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Развитие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сюжетной игры на разных возрастных этапах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098" name="AutoShape 2" descr="Страница 14 из 24"/>
          <p:cNvSpPr>
            <a:spLocks noChangeAspect="1" noChangeArrowheads="1"/>
          </p:cNvSpPr>
          <p:nvPr/>
        </p:nvSpPr>
        <p:spPr bwMode="auto">
          <a:xfrm>
            <a:off x="63500" y="-2743200"/>
            <a:ext cx="7620000" cy="571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100" name="AutoShape 4" descr="Страница 14 из 24"/>
          <p:cNvSpPr>
            <a:spLocks noChangeAspect="1" noChangeArrowheads="1"/>
          </p:cNvSpPr>
          <p:nvPr/>
        </p:nvSpPr>
        <p:spPr bwMode="auto">
          <a:xfrm>
            <a:off x="63500" y="-2743200"/>
            <a:ext cx="7620000" cy="571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51519" y="764705"/>
          <a:ext cx="8640961" cy="583960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033962"/>
                <a:gridCol w="2363340"/>
                <a:gridCol w="2363340"/>
                <a:gridCol w="2880319"/>
              </a:tblGrid>
              <a:tr h="6526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  Возраст 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Характер игровых действий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Выполнение роли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Развитие сюжета в воображаемой ситуации.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043958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rgbClr val="7030A0"/>
                          </a:solidFill>
                        </a:rPr>
                        <a:t>3-4</a:t>
                      </a:r>
                      <a:r>
                        <a:rPr lang="ru-RU" sz="1600" b="1" baseline="0" dirty="0" smtClean="0">
                          <a:solidFill>
                            <a:srgbClr val="7030A0"/>
                          </a:solidFill>
                        </a:rPr>
                        <a:t> года</a:t>
                      </a:r>
                      <a:endParaRPr lang="ru-RU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7030A0"/>
                          </a:solidFill>
                        </a:rPr>
                        <a:t>Отдельные игровые действия носят условный характер</a:t>
                      </a:r>
                      <a:endParaRPr lang="ru-RU" sz="16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7030A0"/>
                          </a:solidFill>
                        </a:rPr>
                        <a:t>Роль осуществляется фактически, но не навязывается</a:t>
                      </a:r>
                      <a:endParaRPr lang="ru-RU" sz="16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7030A0"/>
                          </a:solidFill>
                        </a:rPr>
                        <a:t>Сюжет – цепочка из 2-х действий, воображаемую</a:t>
                      </a:r>
                      <a:r>
                        <a:rPr lang="ru-RU" sz="1600" baseline="0" dirty="0" smtClean="0">
                          <a:solidFill>
                            <a:srgbClr val="7030A0"/>
                          </a:solidFill>
                        </a:rPr>
                        <a:t> ситуацию удерживает взрослый</a:t>
                      </a:r>
                      <a:endParaRPr lang="ru-RU" sz="16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1282577">
                <a:tc>
                  <a:txBody>
                    <a:bodyPr/>
                    <a:lstStyle/>
                    <a:p>
                      <a:endParaRPr lang="ru-RU" sz="1600" b="1" dirty="0" smtClean="0">
                        <a:solidFill>
                          <a:srgbClr val="7030A0"/>
                        </a:solidFill>
                      </a:endParaRPr>
                    </a:p>
                    <a:p>
                      <a:r>
                        <a:rPr lang="ru-RU" sz="1600" b="1" dirty="0" smtClean="0">
                          <a:solidFill>
                            <a:srgbClr val="0070C0"/>
                          </a:solidFill>
                        </a:rPr>
                        <a:t>4-5лет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70C0"/>
                          </a:solidFill>
                        </a:rPr>
                        <a:t>Взаимосвязанные игровые действия</a:t>
                      </a:r>
                      <a:r>
                        <a:rPr lang="ru-RU" sz="1600" b="1" baseline="0" dirty="0" smtClean="0">
                          <a:solidFill>
                            <a:srgbClr val="0070C0"/>
                          </a:solidFill>
                        </a:rPr>
                        <a:t> имеют чёткий характер.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70C0"/>
                          </a:solidFill>
                        </a:rPr>
                        <a:t>Называется роль, дети могут по ходу менять роль.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70C0"/>
                          </a:solidFill>
                        </a:rPr>
                        <a:t>Цепочка из 3-х взаимосвязанных действий, дети самостоятельно удерживают воображаемую ситуацию.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282577">
                <a:tc>
                  <a:txBody>
                    <a:bodyPr/>
                    <a:lstStyle/>
                    <a:p>
                      <a:endParaRPr lang="ru-RU" sz="1600" b="1" dirty="0" smtClean="0">
                        <a:solidFill>
                          <a:srgbClr val="7030A0"/>
                        </a:solidFill>
                      </a:endParaRPr>
                    </a:p>
                    <a:p>
                      <a:r>
                        <a:rPr lang="ru-RU" sz="1600" b="1" dirty="0" smtClean="0">
                          <a:solidFill>
                            <a:srgbClr val="7030A0"/>
                          </a:solidFill>
                        </a:rPr>
                        <a:t>5-6лет</a:t>
                      </a:r>
                      <a:endParaRPr lang="ru-RU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7030A0"/>
                          </a:solidFill>
                        </a:rPr>
                        <a:t>Переход к ролевым действиям, с отображением социальных функций людей</a:t>
                      </a:r>
                      <a:endParaRPr lang="ru-RU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7030A0"/>
                          </a:solidFill>
                        </a:rPr>
                        <a:t>Роли распределяются до начала игры, дети придерживаются своей роли на протяжении всей игры</a:t>
                      </a:r>
                      <a:endParaRPr lang="ru-RU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7030A0"/>
                          </a:solidFill>
                        </a:rPr>
                        <a:t>Цепочка игровых действий, объединена одним сюжетом соответствует</a:t>
                      </a:r>
                      <a:r>
                        <a:rPr lang="ru-RU" sz="1600" b="1" baseline="0" dirty="0" smtClean="0">
                          <a:solidFill>
                            <a:srgbClr val="7030A0"/>
                          </a:solidFill>
                        </a:rPr>
                        <a:t> реальной логике действий взрослых.</a:t>
                      </a:r>
                      <a:endParaRPr lang="ru-RU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1498908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70C0"/>
                          </a:solidFill>
                        </a:rPr>
                        <a:t>6-7лет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70C0"/>
                          </a:solidFill>
                        </a:rPr>
                        <a:t>Отображение в игровых действиях отношений между людьми. Техника игровых действий условно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70C0"/>
                          </a:solidFill>
                        </a:rPr>
                        <a:t>Не только роли, но и замыслы</a:t>
                      </a:r>
                      <a:r>
                        <a:rPr lang="ru-RU" sz="1600" b="1" baseline="0" dirty="0" smtClean="0">
                          <a:solidFill>
                            <a:srgbClr val="0070C0"/>
                          </a:solidFill>
                        </a:rPr>
                        <a:t> игры проговариваются  детьми до её начала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70C0"/>
                          </a:solidFill>
                        </a:rPr>
                        <a:t>Сюжет держится на воображаемой ситуации, действия</a:t>
                      </a:r>
                      <a:r>
                        <a:rPr lang="ru-RU" sz="1600" b="1" baseline="0" dirty="0" smtClean="0">
                          <a:solidFill>
                            <a:srgbClr val="0070C0"/>
                          </a:solidFill>
                        </a:rPr>
                        <a:t> разнообразны и соответствуют реальным отношениям между людьми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IWWMLW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496944" cy="6264696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468544" y="260648"/>
            <a:ext cx="15841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396536" y="2636912"/>
            <a:ext cx="597666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144000" y="1700808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9828584" y="4077072"/>
            <a:ext cx="4608512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971600" y="47667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9540552" y="191683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Волна 15"/>
          <p:cNvSpPr/>
          <p:nvPr/>
        </p:nvSpPr>
        <p:spPr>
          <a:xfrm>
            <a:off x="611560" y="404664"/>
            <a:ext cx="7488832" cy="914400"/>
          </a:xfrm>
          <a:prstGeom prst="wave">
            <a:avLst>
              <a:gd name="adj1" fmla="val 12500"/>
              <a:gd name="adj2" fmla="val -851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Предварительная работа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17" name="Выноска-облако 16"/>
          <p:cNvSpPr/>
          <p:nvPr/>
        </p:nvSpPr>
        <p:spPr>
          <a:xfrm>
            <a:off x="899592" y="1412776"/>
            <a:ext cx="2448272" cy="1440160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Чтение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9" name="Выноска-облако 18"/>
          <p:cNvSpPr/>
          <p:nvPr/>
        </p:nvSpPr>
        <p:spPr>
          <a:xfrm>
            <a:off x="827584" y="4509120"/>
            <a:ext cx="2520280" cy="1368152"/>
          </a:xfrm>
          <a:prstGeom prst="cloud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Изготовление атрибутов</a:t>
            </a:r>
            <a:endParaRPr lang="ru-RU" b="1" dirty="0"/>
          </a:p>
        </p:txBody>
      </p:sp>
      <p:sp>
        <p:nvSpPr>
          <p:cNvPr id="21" name="Выноска-облако 20"/>
          <p:cNvSpPr/>
          <p:nvPr/>
        </p:nvSpPr>
        <p:spPr>
          <a:xfrm>
            <a:off x="2843808" y="2924944"/>
            <a:ext cx="3384376" cy="1548752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Показ   наглядного материала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Выноска-облако 21"/>
          <p:cNvSpPr/>
          <p:nvPr/>
        </p:nvSpPr>
        <p:spPr>
          <a:xfrm>
            <a:off x="5508104" y="4509120"/>
            <a:ext cx="2592288" cy="1404736"/>
          </a:xfrm>
          <a:prstGeom prst="cloud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Экскурсии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7" name="Выноска-облако 26"/>
          <p:cNvSpPr/>
          <p:nvPr/>
        </p:nvSpPr>
        <p:spPr>
          <a:xfrm>
            <a:off x="5796136" y="1340768"/>
            <a:ext cx="2448272" cy="1584176"/>
          </a:xfrm>
          <a:prstGeom prst="cloud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Беседы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9468544" y="260648"/>
            <a:ext cx="15841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396536" y="2636912"/>
            <a:ext cx="597666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144000" y="1700808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9828584" y="4077072"/>
            <a:ext cx="4608512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971600" y="47667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9540552" y="191683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Круглая лента лицом вниз 9"/>
          <p:cNvSpPr/>
          <p:nvPr/>
        </p:nvSpPr>
        <p:spPr>
          <a:xfrm>
            <a:off x="1835696" y="2708920"/>
            <a:ext cx="5328592" cy="758952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Содержимое 11" descr="831697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424936" cy="6336704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3" name="Круглая лента лицом вниз 12"/>
          <p:cNvSpPr/>
          <p:nvPr/>
        </p:nvSpPr>
        <p:spPr>
          <a:xfrm>
            <a:off x="1619672" y="2852936"/>
            <a:ext cx="5616624" cy="758952"/>
          </a:xfrm>
          <a:prstGeom prst="ellipse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Спасибо за внимание!!!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IWWMLW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568952" cy="6120680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468544" y="260648"/>
            <a:ext cx="15841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95536" y="260648"/>
            <a:ext cx="822960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Формирование коммуникативности - важное условие нормального психологического развития ребенка</a:t>
            </a:r>
          </a:p>
        </p:txBody>
      </p:sp>
      <p:pic>
        <p:nvPicPr>
          <p:cNvPr id="5" name="Содержимое 3" descr="20151116_1558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33849">
            <a:off x="428665" y="2895671"/>
            <a:ext cx="3394472" cy="3157811"/>
          </a:xfrm>
          <a:prstGeom prst="rect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Picture 4" descr="D:\Фото\мама\мамина работа2\работа фото\20151116_1602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124744"/>
            <a:ext cx="2952328" cy="3168352"/>
          </a:xfrm>
          <a:prstGeom prst="rect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softEdge rad="112500"/>
          </a:effectLst>
        </p:spPr>
      </p:pic>
      <p:pic>
        <p:nvPicPr>
          <p:cNvPr id="7" name="Picture 5" descr="D:\Фото\мама\мамина работа2\работа фото\20151116_1559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77688">
            <a:off x="5609402" y="3119832"/>
            <a:ext cx="2935347" cy="28258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20000"/>
                <a:lumOff val="8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IWWMLW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568952" cy="6120680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468544" y="260648"/>
            <a:ext cx="15841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76672"/>
            <a:ext cx="5400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Коммуникативные способности  - это  способность к общению, которую необходимо развивать с  раннего возраста.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2051" name="Picture 3" descr="D:\Фото\мама\мамина работа2\мамина работа2\20150417_1021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5710">
            <a:off x="4218125" y="2107617"/>
            <a:ext cx="4100179" cy="34746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20000"/>
                <a:lumOff val="8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IWWMLW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496944" cy="6264696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468544" y="260648"/>
            <a:ext cx="15841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396536" y="2636912"/>
            <a:ext cx="597666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203848" y="1628800"/>
            <a:ext cx="396044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prstTxWarp prst="textWave1">
              <a:avLst/>
            </a:prstTxWarp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Желание  вступать в контакт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067944" y="2780928"/>
            <a:ext cx="453650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prstTxWarp prst="textWave2">
              <a:avLst/>
            </a:prstTxWarp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Умение организовать общение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144000" y="1700808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9828584" y="4077072"/>
            <a:ext cx="4608512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971600" y="47667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Коммуникативные способности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9540552" y="191683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987824" y="4293096"/>
            <a:ext cx="5400600" cy="830997"/>
          </a:xfrm>
          <a:prstGeom prst="rect">
            <a:avLst/>
          </a:prstGeom>
        </p:spPr>
        <p:txBody>
          <a:bodyPr wrap="square">
            <a:prstTxWarp prst="textWave2">
              <a:avLst/>
            </a:prstTxWarp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Знание норм и правил в общении со сверстниками и взрослыми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IWWMLW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496944" cy="6264696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468544" y="260648"/>
            <a:ext cx="15841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396536" y="2636912"/>
            <a:ext cx="597666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144000" y="1700808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9828584" y="4077072"/>
            <a:ext cx="4608512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971600" y="47667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Игра – ведущий вид деятельности детей в дошкольном возрасте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9540552" y="191683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124000" y="62907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3" descr="D:\Фото\мама\мамина работа2\работа фото\20151116_1601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71846">
            <a:off x="389065" y="1216437"/>
            <a:ext cx="3141311" cy="2590083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softEdge rad="112500"/>
          </a:effectLst>
        </p:spPr>
      </p:pic>
      <p:pic>
        <p:nvPicPr>
          <p:cNvPr id="16" name="Picture 2" descr="D:\Фото\мама\мамина работа2\работа фото\20151116_1602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3573016"/>
            <a:ext cx="2872838" cy="2747879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Содержимое 3" descr="20151116_16014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409228">
            <a:off x="5295279" y="1173448"/>
            <a:ext cx="3394472" cy="2985195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IWWMLW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640960" cy="6264696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468544" y="260648"/>
            <a:ext cx="15841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396536" y="2636912"/>
            <a:ext cx="597666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144000" y="1700808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9828584" y="4077072"/>
            <a:ext cx="4608512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971600" y="47667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9540552" y="191683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67544" y="908720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Игра – путь детей к познанию мира, в котором они живут и который призваны изменить. 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D:\Фото\мама\мамина работа2\работа фото\20151116_1602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818763">
            <a:off x="461053" y="1974373"/>
            <a:ext cx="3595402" cy="28147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D:\Фото\мама\мамина работа2\работа фото\20151116_1559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56480">
            <a:off x="4571195" y="2670571"/>
            <a:ext cx="3751958" cy="36656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6084168" y="1700808"/>
            <a:ext cx="2448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dirty="0" smtClean="0">
                <a:solidFill>
                  <a:srgbClr val="7030A0"/>
                </a:solidFill>
              </a:rPr>
              <a:t>М.Горький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IWWMLW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496944" cy="6264696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468544" y="260648"/>
            <a:ext cx="15841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396536" y="2636912"/>
            <a:ext cx="597666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144000" y="1700808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9828584" y="4077072"/>
            <a:ext cx="4608512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971600" y="47667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9540552" y="191683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 descr="D:\Фото\мама\мамина работа2\работа фото\20151120_1105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26756">
            <a:off x="4691217" y="1771782"/>
            <a:ext cx="3744359" cy="2951609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softEdge rad="112500"/>
          </a:effectLst>
        </p:spPr>
      </p:pic>
      <p:pic>
        <p:nvPicPr>
          <p:cNvPr id="6149" name="Picture 5" descr="D:\Фото\мама\мамина работа2\20150304_1103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83154">
            <a:off x="381135" y="923280"/>
            <a:ext cx="3475530" cy="29005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 rot="21062931">
            <a:off x="1115616" y="764704"/>
            <a:ext cx="510823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dirty="0" smtClean="0">
                <a:solidFill>
                  <a:srgbClr val="7030A0"/>
                </a:solidFill>
              </a:rPr>
              <a:t>Классификация игр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051720" y="4653136"/>
            <a:ext cx="4104456" cy="15841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.Подвижные,                         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сюжетно-ролевые,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.дидактические, 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.театрализованные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IWWMLW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496944" cy="6264696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468544" y="260648"/>
            <a:ext cx="15841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396536" y="2636912"/>
            <a:ext cx="597666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144000" y="1700808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9828584" y="4077072"/>
            <a:ext cx="4608512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971600" y="47667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9540552" y="191683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43608" y="404664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dirty="0" smtClean="0">
                <a:solidFill>
                  <a:srgbClr val="7030A0"/>
                </a:solidFill>
              </a:rPr>
              <a:t>Сюжетно – ролевая игра есть деятельность, в которой дети сами моделируют общественную жизнь взрослых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7170" name="Picture 2" descr="D:\Фото\мама\мамина работа2\мамина работа2\20150318_1105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57987">
            <a:off x="4805242" y="2027079"/>
            <a:ext cx="3489146" cy="341639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2" name="Picture 4" descr="C:\Users\User\Desktop\новый год\DSCN70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462085">
            <a:off x="945428" y="2696274"/>
            <a:ext cx="2922160" cy="30741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IWWMLW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496944" cy="6264696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468544" y="260648"/>
            <a:ext cx="15841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396536" y="2636912"/>
            <a:ext cx="597666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9828584" y="4077072"/>
            <a:ext cx="4608512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971600" y="47667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9540552" y="1916832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404664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030A0"/>
                </a:solidFill>
              </a:rPr>
              <a:t>Влияние игры на развитие ребенка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683568" y="836712"/>
            <a:ext cx="4104456" cy="1562472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sz="2000" dirty="0" smtClean="0">
                <a:solidFill>
                  <a:srgbClr val="0070C0"/>
                </a:solidFill>
              </a:rPr>
              <a:t>Стимулирует  развитие познавательной сферы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17" name="Облако 16"/>
          <p:cNvSpPr/>
          <p:nvPr/>
        </p:nvSpPr>
        <p:spPr>
          <a:xfrm>
            <a:off x="323528" y="2924944"/>
            <a:ext cx="4536504" cy="2016224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sz="2000" dirty="0" smtClean="0">
                <a:solidFill>
                  <a:srgbClr val="00B050"/>
                </a:solidFill>
              </a:rPr>
              <a:t>Способствует становлению произвольной памяти, вниманию и мышлению ребенка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5004048" y="1412776"/>
            <a:ext cx="3672408" cy="1634480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sz="2000" dirty="0" smtClean="0">
                <a:solidFill>
                  <a:srgbClr val="7030A0"/>
                </a:solidFill>
              </a:rPr>
              <a:t>Познает смысл человеческой деятельности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21" name="Облако 20"/>
          <p:cNvSpPr/>
          <p:nvPr/>
        </p:nvSpPr>
        <p:spPr>
          <a:xfrm>
            <a:off x="4499992" y="4077072"/>
            <a:ext cx="4320480" cy="2138536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sz="2000" dirty="0" smtClean="0">
                <a:solidFill>
                  <a:srgbClr val="C00000"/>
                </a:solidFill>
              </a:rPr>
              <a:t>Учатся общению друг с другом, умению подчинять свои интересы интересам других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1191</TotalTime>
  <Words>364</Words>
  <Application>Microsoft Office PowerPoint</Application>
  <PresentationFormat>Экран (4:3)</PresentationFormat>
  <Paragraphs>66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Сюжетно-ролевая игра как средство коммуникативных умений у детей дошкольного возраста</dc:title>
  <dc:creator>Пользователь</dc:creator>
  <cp:lastModifiedBy>Валерия Барабанщикова</cp:lastModifiedBy>
  <cp:revision>63</cp:revision>
  <dcterms:created xsi:type="dcterms:W3CDTF">2015-11-15T13:19:40Z</dcterms:created>
  <dcterms:modified xsi:type="dcterms:W3CDTF">2017-09-30T08:25:21Z</dcterms:modified>
</cp:coreProperties>
</file>