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2"/>
  </p:notesMasterIdLst>
  <p:sldIdLst>
    <p:sldId id="256" r:id="rId2"/>
    <p:sldId id="264" r:id="rId3"/>
    <p:sldId id="262" r:id="rId4"/>
    <p:sldId id="260" r:id="rId5"/>
    <p:sldId id="263" r:id="rId6"/>
    <p:sldId id="258" r:id="rId7"/>
    <p:sldId id="261" r:id="rId8"/>
    <p:sldId id="257" r:id="rId9"/>
    <p:sldId id="259"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0" d="100"/>
          <a:sy n="50" d="100"/>
        </p:scale>
        <p:origin x="67"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FCC002-EF9B-4199-8D06-5E33C8E896B7}" type="datetimeFigureOut">
              <a:rPr lang="ru-RU" smtClean="0"/>
              <a:t>30.09.2017</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FA5848-4FFB-482E-80AE-2A64CC1DC2A9}" type="slidenum">
              <a:rPr lang="ru-RU" smtClean="0"/>
              <a:t>‹#›</a:t>
            </a:fld>
            <a:endParaRPr lang="ru-RU"/>
          </a:p>
        </p:txBody>
      </p:sp>
    </p:spTree>
    <p:extLst>
      <p:ext uri="{BB962C8B-B14F-4D97-AF65-F5344CB8AC3E}">
        <p14:creationId xmlns:p14="http://schemas.microsoft.com/office/powerpoint/2010/main" val="567222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CFA5848-4FFB-482E-80AE-2A64CC1DC2A9}" type="slidenum">
              <a:rPr lang="ru-RU" smtClean="0"/>
              <a:t>8</a:t>
            </a:fld>
            <a:endParaRPr lang="ru-RU"/>
          </a:p>
        </p:txBody>
      </p:sp>
    </p:spTree>
    <p:extLst>
      <p:ext uri="{BB962C8B-B14F-4D97-AF65-F5344CB8AC3E}">
        <p14:creationId xmlns:p14="http://schemas.microsoft.com/office/powerpoint/2010/main" val="1366176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3337413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4606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990624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546546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60029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1997546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3546284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1278521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834436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ED1385-9967-4F31-A399-1C24CECA3F1F}" type="datetimeFigureOut">
              <a:rPr lang="ru-RU" smtClean="0"/>
              <a:t>30.09.2017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3991345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9ED1385-9967-4F31-A399-1C24CECA3F1F}" type="datetimeFigureOut">
              <a:rPr lang="ru-RU" smtClean="0"/>
              <a:t>30.09.2017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324836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9ED1385-9967-4F31-A399-1C24CECA3F1F}" type="datetimeFigureOut">
              <a:rPr lang="ru-RU" smtClean="0"/>
              <a:t>30.09.2017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1618546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9ED1385-9967-4F31-A399-1C24CECA3F1F}" type="datetimeFigureOut">
              <a:rPr lang="ru-RU" smtClean="0"/>
              <a:t>30.09.2017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1814486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ED1385-9967-4F31-A399-1C24CECA3F1F}" type="datetimeFigureOut">
              <a:rPr lang="ru-RU" smtClean="0"/>
              <a:t>30.09.2017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797677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9ED1385-9967-4F31-A399-1C24CECA3F1F}" type="datetimeFigureOut">
              <a:rPr lang="ru-RU" smtClean="0"/>
              <a:t>30.09.2017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3279741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9ED1385-9967-4F31-A399-1C24CECA3F1F}" type="datetimeFigureOut">
              <a:rPr lang="ru-RU" smtClean="0"/>
              <a:t>30.09.2017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3418396-9222-45D1-B5C5-3507F5F19207}" type="slidenum">
              <a:rPr lang="ru-RU" smtClean="0"/>
              <a:t>‹#›</a:t>
            </a:fld>
            <a:endParaRPr lang="ru-RU"/>
          </a:p>
        </p:txBody>
      </p:sp>
    </p:spTree>
    <p:extLst>
      <p:ext uri="{BB962C8B-B14F-4D97-AF65-F5344CB8AC3E}">
        <p14:creationId xmlns:p14="http://schemas.microsoft.com/office/powerpoint/2010/main" val="3531158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ED1385-9967-4F31-A399-1C24CECA3F1F}" type="datetimeFigureOut">
              <a:rPr lang="ru-RU" smtClean="0"/>
              <a:t>30.09.2017</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3418396-9222-45D1-B5C5-3507F5F19207}" type="slidenum">
              <a:rPr lang="ru-RU" smtClean="0"/>
              <a:t>‹#›</a:t>
            </a:fld>
            <a:endParaRPr lang="ru-RU"/>
          </a:p>
        </p:txBody>
      </p:sp>
    </p:spTree>
    <p:extLst>
      <p:ext uri="{BB962C8B-B14F-4D97-AF65-F5344CB8AC3E}">
        <p14:creationId xmlns:p14="http://schemas.microsoft.com/office/powerpoint/2010/main" val="403569360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4895" y="567240"/>
            <a:ext cx="9829800" cy="1320800"/>
          </a:xfrm>
        </p:spPr>
        <p:txBody>
          <a:bodyPr>
            <a:noAutofit/>
          </a:bodyPr>
          <a:lstStyle/>
          <a:p>
            <a:r>
              <a:rPr lang="ru-RU" dirty="0" smtClean="0"/>
              <a:t>Универсальные учебные действия учащихся, развиваемые в ходе подвижных игр</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0924" y="2617920"/>
            <a:ext cx="4661751" cy="3600000"/>
          </a:xfrm>
        </p:spPr>
      </p:pic>
      <p:sp>
        <p:nvSpPr>
          <p:cNvPr id="3" name="TextBox 2"/>
          <p:cNvSpPr txBox="1"/>
          <p:nvPr/>
        </p:nvSpPr>
        <p:spPr>
          <a:xfrm>
            <a:off x="7954435" y="5486400"/>
            <a:ext cx="4160520" cy="1015663"/>
          </a:xfrm>
          <a:prstGeom prst="rect">
            <a:avLst/>
          </a:prstGeom>
          <a:noFill/>
        </p:spPr>
        <p:txBody>
          <a:bodyPr wrap="square" rtlCol="0">
            <a:spAutoFit/>
          </a:bodyPr>
          <a:lstStyle/>
          <a:p>
            <a:r>
              <a:rPr lang="ru-RU" sz="2000" dirty="0" smtClean="0">
                <a:solidFill>
                  <a:schemeClr val="accent2">
                    <a:lumMod val="75000"/>
                  </a:schemeClr>
                </a:solidFill>
              </a:rPr>
              <a:t>Подготовил: </a:t>
            </a:r>
            <a:r>
              <a:rPr lang="ru-RU" sz="2000" dirty="0" err="1" smtClean="0">
                <a:solidFill>
                  <a:schemeClr val="accent2">
                    <a:lumMod val="75000"/>
                  </a:schemeClr>
                </a:solidFill>
              </a:rPr>
              <a:t>Файзулаев</a:t>
            </a:r>
            <a:r>
              <a:rPr lang="ru-RU" sz="2000" dirty="0" smtClean="0">
                <a:solidFill>
                  <a:schemeClr val="accent2">
                    <a:lumMod val="75000"/>
                  </a:schemeClr>
                </a:solidFill>
              </a:rPr>
              <a:t> А.Л.</a:t>
            </a:r>
          </a:p>
          <a:p>
            <a:r>
              <a:rPr lang="ru-RU" sz="2000" dirty="0" smtClean="0">
                <a:solidFill>
                  <a:schemeClr val="accent2">
                    <a:lumMod val="75000"/>
                  </a:schemeClr>
                </a:solidFill>
              </a:rPr>
              <a:t>Учитель физической культуры</a:t>
            </a:r>
          </a:p>
          <a:p>
            <a:r>
              <a:rPr lang="ru-RU" sz="2000" dirty="0" smtClean="0">
                <a:solidFill>
                  <a:schemeClr val="accent2">
                    <a:lumMod val="75000"/>
                  </a:schemeClr>
                </a:solidFill>
              </a:rPr>
              <a:t>СОШ №39</a:t>
            </a:r>
            <a:endParaRPr lang="ru-RU" sz="2000" dirty="0">
              <a:solidFill>
                <a:schemeClr val="accent2">
                  <a:lumMod val="75000"/>
                </a:schemeClr>
              </a:solidFill>
            </a:endParaRPr>
          </a:p>
        </p:txBody>
      </p:sp>
    </p:spTree>
    <p:extLst>
      <p:ext uri="{BB962C8B-B14F-4D97-AF65-F5344CB8AC3E}">
        <p14:creationId xmlns:p14="http://schemas.microsoft.com/office/powerpoint/2010/main" val="16898915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0734" y="2438400"/>
            <a:ext cx="8596668" cy="1320800"/>
          </a:xfrm>
        </p:spPr>
        <p:txBody>
          <a:bodyPr/>
          <a:lstStyle/>
          <a:p>
            <a:pPr algn="ctr"/>
            <a:r>
              <a:rPr lang="ru-RU" dirty="0" smtClean="0"/>
              <a:t>Спасибо за внимание!</a:t>
            </a:r>
            <a:endParaRPr lang="ru-RU" dirty="0"/>
          </a:p>
        </p:txBody>
      </p:sp>
    </p:spTree>
    <p:extLst>
      <p:ext uri="{BB962C8B-B14F-4D97-AF65-F5344CB8AC3E}">
        <p14:creationId xmlns:p14="http://schemas.microsoft.com/office/powerpoint/2010/main" val="120360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2880" y="274320"/>
            <a:ext cx="11826240" cy="6583679"/>
          </a:xfrm>
        </p:spPr>
        <p:txBody>
          <a:bodyPr>
            <a:normAutofit lnSpcReduction="10000"/>
          </a:bodyPr>
          <a:lstStyle/>
          <a:p>
            <a:r>
              <a:rPr lang="ru-RU" dirty="0"/>
              <a:t>Подвижная игра – это осмысленная, осознанная деятельность, обеспечивающая достижение конкретных двигательных умений в быстро изменяющихся условиях, с одной стороны, и средство приобретения конструктивных умений игроком, с другой стороны (принимать правила игры, оценивать ситуацию, проявлять мгновенную реакцию, взаимодействовать, сопереживать и проживать быстро изменяющиеся события, проявлять волю, терпение, умение проигрывать и побеждать).</a:t>
            </a:r>
          </a:p>
          <a:p>
            <a:r>
              <a:rPr lang="ru-RU" dirty="0"/>
              <a:t>Подвижная игра всегда групповая, с элементами соревнования, с потенцией на проявление творчества ее участниками. Неожиданность и быстрая смена ситуаций в игре вынуждает к концентрации внимания и целесообразности использования и тренинга уже освоенных навыков движений, включая развитие комплекса физических качеств (слуха, зрения, координации движения, скорости реакции, выбора оптимального действия). Увлечение сюжетом игры исключает ощущение монотонности, доставляет удовольствие, рождает приятные эмоции, развивает чувство </a:t>
            </a:r>
            <a:r>
              <a:rPr lang="ru-RU" dirty="0" err="1"/>
              <a:t>эмпатии</a:t>
            </a:r>
            <a:r>
              <a:rPr lang="ru-RU" dirty="0"/>
              <a:t>, активизирует интерес к результату, несмотря на повторы движений, фактически исключает усталость, а мышцы приобретают упругость, крепость, выносливость. Правила в игре – бесспорный закон для всех участников, это без всякой поддержки мотивации поддерживает готовность игроков действовать сколь угодно долго в соответствии с ними. Именно они развивают </a:t>
            </a:r>
            <a:r>
              <a:rPr lang="ru-RU" dirty="0" err="1"/>
              <a:t>саморегуляцию</a:t>
            </a:r>
            <a:r>
              <a:rPr lang="ru-RU" dirty="0"/>
              <a:t> и выбор кода поведения в ходе игр. Развивают чувство плеча в команде и способность к взаимопомощи, разделению ответственности за результат, чести и честности в оценке действий. Правила и необходимость подчинении им укрепляют волю, учат преодолению препятствий, неизбежных в игре, содействуют проявлению выдержки, в экстремальных ситуациях - смелости и решительности, сохранению баланса эмоционального равновесия. Как ни в одном из видов реализуемой деятельности, так ярко проявляется самостоятельность в принятии решения и выбора действия, которое становится естественным актом. Концентрация внимания на достижение цели – высший предел переживания чувства победы и эмоционального подъема, обеспечивающего надолго перспективу хорошего настроения.</a:t>
            </a:r>
          </a:p>
          <a:p>
            <a:pPr marL="0" indent="0">
              <a:buNone/>
            </a:pPr>
            <a:r>
              <a:rPr lang="ru-RU" dirty="0"/>
              <a:t>В игре создаются условия для развития речи, точной и краткой формулировки мысли, многократные упражнения.</a:t>
            </a:r>
          </a:p>
          <a:p>
            <a:endParaRPr lang="ru-RU" dirty="0"/>
          </a:p>
        </p:txBody>
      </p:sp>
    </p:spTree>
    <p:extLst>
      <p:ext uri="{BB962C8B-B14F-4D97-AF65-F5344CB8AC3E}">
        <p14:creationId xmlns:p14="http://schemas.microsoft.com/office/powerpoint/2010/main" val="2652995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208" y="4148025"/>
            <a:ext cx="11454517" cy="2323475"/>
          </a:xfrm>
        </p:spPr>
        <p:txBody>
          <a:bodyPr>
            <a:noAutofit/>
          </a:bodyPr>
          <a:lstStyle/>
          <a:p>
            <a:r>
              <a:rPr lang="ru-RU" sz="2800" dirty="0" smtClean="0">
                <a:solidFill>
                  <a:schemeClr val="tx1"/>
                </a:solidFill>
              </a:rPr>
              <a:t>     Например </a:t>
            </a:r>
            <a:r>
              <a:rPr lang="ru-RU" sz="2800" dirty="0">
                <a:solidFill>
                  <a:schemeClr val="tx1"/>
                </a:solidFill>
              </a:rPr>
              <a:t>игры с применением сигналов, воздействующие на сенсорные системы (зрительные, звуковые, тактильные), обеспечивают развитие скорости реакций: «Догоняй-убегай», «Шишки, желуди, орехи», «День и ночь», «Эстафета на полосе препятствий», а также игры с бегом на скорость в изменяющихся условиях.</a:t>
            </a:r>
            <a:br>
              <a:rPr lang="ru-RU" sz="2800" dirty="0">
                <a:solidFill>
                  <a:schemeClr val="tx1"/>
                </a:solidFill>
              </a:rPr>
            </a:br>
            <a:r>
              <a:rPr lang="ru-RU" sz="2800" dirty="0" smtClean="0">
                <a:solidFill>
                  <a:schemeClr val="tx1"/>
                </a:solidFill>
              </a:rPr>
              <a:t/>
            </a:r>
            <a:br>
              <a:rPr lang="ru-RU" sz="2800" dirty="0" smtClean="0">
                <a:solidFill>
                  <a:schemeClr val="tx1"/>
                </a:solidFill>
              </a:rPr>
            </a:br>
            <a:r>
              <a:rPr lang="ru-RU" sz="2800" dirty="0">
                <a:solidFill>
                  <a:schemeClr val="tx1"/>
                </a:solidFill>
              </a:rPr>
              <a:t/>
            </a:r>
            <a:br>
              <a:rPr lang="ru-RU" sz="2800" dirty="0">
                <a:solidFill>
                  <a:schemeClr val="tx1"/>
                </a:solidFill>
              </a:rPr>
            </a:br>
            <a:endParaRPr lang="ru-RU" sz="2800" dirty="0">
              <a:solidFill>
                <a:schemeClr val="tx1"/>
              </a:solidFill>
            </a:endParaRPr>
          </a:p>
        </p:txBody>
      </p:sp>
      <p:pic>
        <p:nvPicPr>
          <p:cNvPr id="5126" name="Picture 6" descr="Игра в день и ноч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0345" y="437555"/>
            <a:ext cx="4762500" cy="32289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03334" y="3666530"/>
            <a:ext cx="2464230" cy="369332"/>
          </a:xfrm>
          <a:prstGeom prst="rect">
            <a:avLst/>
          </a:prstGeom>
          <a:noFill/>
        </p:spPr>
        <p:txBody>
          <a:bodyPr wrap="square" rtlCol="0">
            <a:spAutoFit/>
          </a:bodyPr>
          <a:lstStyle/>
          <a:p>
            <a:r>
              <a:rPr lang="ru-RU" dirty="0" smtClean="0"/>
              <a:t>«День и ночь»</a:t>
            </a:r>
            <a:endParaRPr lang="ru-RU" dirty="0"/>
          </a:p>
        </p:txBody>
      </p:sp>
      <p:pic>
        <p:nvPicPr>
          <p:cNvPr id="5128" name="Picture 8" descr="Картинки по запросу подвижная игра ловля парам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7194" y="273952"/>
            <a:ext cx="3928282" cy="357724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617058" y="3851196"/>
            <a:ext cx="2479728" cy="369332"/>
          </a:xfrm>
          <a:prstGeom prst="rect">
            <a:avLst/>
          </a:prstGeom>
          <a:noFill/>
        </p:spPr>
        <p:txBody>
          <a:bodyPr wrap="square" rtlCol="0">
            <a:spAutoFit/>
          </a:bodyPr>
          <a:lstStyle/>
          <a:p>
            <a:r>
              <a:rPr lang="ru-RU" dirty="0" smtClean="0"/>
              <a:t>«Вышибалы»</a:t>
            </a:r>
            <a:endParaRPr lang="ru-RU" dirty="0"/>
          </a:p>
        </p:txBody>
      </p:sp>
    </p:spTree>
    <p:extLst>
      <p:ext uri="{BB962C8B-B14F-4D97-AF65-F5344CB8AC3E}">
        <p14:creationId xmlns:p14="http://schemas.microsoft.com/office/powerpoint/2010/main" val="1694423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813" y="179881"/>
            <a:ext cx="11677337" cy="3057993"/>
          </a:xfrm>
        </p:spPr>
        <p:txBody>
          <a:bodyPr>
            <a:noAutofit/>
          </a:bodyPr>
          <a:lstStyle/>
          <a:p>
            <a:r>
              <a:rPr lang="ru-RU" sz="2800" dirty="0" smtClean="0">
                <a:solidFill>
                  <a:schemeClr val="tx1"/>
                </a:solidFill>
              </a:rPr>
              <a:t>       К </a:t>
            </a:r>
            <a:r>
              <a:rPr lang="ru-RU" sz="2800" dirty="0">
                <a:solidFill>
                  <a:schemeClr val="tx1"/>
                </a:solidFill>
              </a:rPr>
              <a:t>играм как средству развития физической силы происходит в непосредственном соприкосновении игроков (перетягивание, сталкивание, удержание, выталкивание), с доступными усложнениями (бег, прыжки, метания, перемещение, передачи</a:t>
            </a:r>
            <a:r>
              <a:rPr lang="ru-RU" sz="2800" dirty="0" smtClean="0">
                <a:solidFill>
                  <a:schemeClr val="tx1"/>
                </a:solidFill>
              </a:rPr>
              <a:t>).</a:t>
            </a:r>
            <a:br>
              <a:rPr lang="ru-RU" sz="2800" dirty="0" smtClean="0">
                <a:solidFill>
                  <a:schemeClr val="tx1"/>
                </a:solidFill>
              </a:rPr>
            </a:br>
            <a:r>
              <a:rPr lang="ru-RU" sz="2800" dirty="0" smtClean="0">
                <a:solidFill>
                  <a:schemeClr val="tx1"/>
                </a:solidFill>
              </a:rPr>
              <a:t>Например</a:t>
            </a:r>
            <a:r>
              <a:rPr lang="ru-RU" sz="2800" dirty="0">
                <a:solidFill>
                  <a:schemeClr val="tx1"/>
                </a:solidFill>
              </a:rPr>
              <a:t>: «Сильный бросок», «Бой петухов», «Перетягивание </a:t>
            </a:r>
            <a:r>
              <a:rPr lang="ru-RU" sz="2800" dirty="0" smtClean="0">
                <a:solidFill>
                  <a:schemeClr val="tx1"/>
                </a:solidFill>
              </a:rPr>
              <a:t>каната».</a:t>
            </a:r>
            <a:r>
              <a:rPr lang="ru-RU" sz="2800" dirty="0">
                <a:solidFill>
                  <a:schemeClr val="tx1"/>
                </a:solidFill>
              </a:rPr>
              <a:t/>
            </a:r>
            <a:br>
              <a:rPr lang="ru-RU" sz="2800" dirty="0">
                <a:solidFill>
                  <a:schemeClr val="tx1"/>
                </a:solidFill>
              </a:rPr>
            </a:br>
            <a:endParaRPr lang="ru-RU" sz="2800" dirty="0">
              <a:solidFill>
                <a:schemeClr val="tx1"/>
              </a:solidFill>
            </a:endParaRPr>
          </a:p>
        </p:txBody>
      </p:sp>
      <p:pic>
        <p:nvPicPr>
          <p:cNvPr id="2050" name="Picture 2" descr="Картинки по запросу Подвижные игры"/>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71240" y="2645021"/>
            <a:ext cx="6971696" cy="4062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248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4728" y="129915"/>
            <a:ext cx="9830167" cy="1320800"/>
          </a:xfrm>
        </p:spPr>
        <p:txBody>
          <a:bodyPr>
            <a:noAutofit/>
          </a:bodyPr>
          <a:lstStyle/>
          <a:p>
            <a:r>
              <a:rPr lang="ru-RU" sz="2800" dirty="0">
                <a:solidFill>
                  <a:schemeClr val="tx1"/>
                </a:solidFill>
              </a:rPr>
              <a:t>В командных играх (точная координация движений и быстрое согласование своих действий с партнерами, ловкость, физическая сноровка и тактическая изворотливость, концентрация внимания одновременно на нескольких действиях – бег, </a:t>
            </a:r>
            <a:r>
              <a:rPr lang="ru-RU" sz="2800" dirty="0" smtClean="0">
                <a:solidFill>
                  <a:schemeClr val="tx1"/>
                </a:solidFill>
              </a:rPr>
              <a:t>прыжки, </a:t>
            </a:r>
            <a:r>
              <a:rPr lang="ru-RU" sz="2800" dirty="0" err="1" smtClean="0">
                <a:solidFill>
                  <a:schemeClr val="tx1"/>
                </a:solidFill>
              </a:rPr>
              <a:t>увертывания</a:t>
            </a:r>
            <a:r>
              <a:rPr lang="ru-RU" sz="2800" dirty="0" smtClean="0">
                <a:solidFill>
                  <a:schemeClr val="tx1"/>
                </a:solidFill>
              </a:rPr>
              <a:t>).</a:t>
            </a:r>
            <a:br>
              <a:rPr lang="ru-RU" sz="2800" dirty="0" smtClean="0">
                <a:solidFill>
                  <a:schemeClr val="tx1"/>
                </a:solidFill>
              </a:rPr>
            </a:br>
            <a:r>
              <a:rPr lang="ru-RU" sz="2800" dirty="0" smtClean="0">
                <a:solidFill>
                  <a:schemeClr val="tx1"/>
                </a:solidFill>
              </a:rPr>
              <a:t>     Например</a:t>
            </a:r>
            <a:r>
              <a:rPr lang="ru-RU" sz="2800" dirty="0">
                <a:solidFill>
                  <a:schemeClr val="tx1"/>
                </a:solidFill>
              </a:rPr>
              <a:t>: «Салки», «Ловкая подача», «Ловкие и меткие».</a:t>
            </a:r>
            <a:br>
              <a:rPr lang="ru-RU" sz="2800" dirty="0">
                <a:solidFill>
                  <a:schemeClr val="tx1"/>
                </a:solidFill>
              </a:rPr>
            </a:br>
            <a:endParaRPr lang="ru-RU" sz="2800" dirty="0">
              <a:solidFill>
                <a:schemeClr val="tx1"/>
              </a:solidFill>
            </a:endParaRPr>
          </a:p>
        </p:txBody>
      </p:sp>
      <p:pic>
        <p:nvPicPr>
          <p:cNvPr id="4098" name="Picture 2" descr="Картинки по запросу Подвижные игры"/>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64106" y="3456123"/>
            <a:ext cx="5339042" cy="246014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Картинки по запросу Подвижные игр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995" y="2981932"/>
            <a:ext cx="5237388" cy="3213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9691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Подвижные игры"/>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3649" y="68426"/>
            <a:ext cx="4424064" cy="30747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94282" y="3327816"/>
            <a:ext cx="3642610" cy="369332"/>
          </a:xfrm>
          <a:prstGeom prst="rect">
            <a:avLst/>
          </a:prstGeom>
          <a:noFill/>
        </p:spPr>
        <p:txBody>
          <a:bodyPr wrap="square" rtlCol="0">
            <a:spAutoFit/>
          </a:bodyPr>
          <a:lstStyle/>
          <a:p>
            <a:r>
              <a:rPr lang="ru-RU" dirty="0" smtClean="0"/>
              <a:t>«Гонка мячей»</a:t>
            </a:r>
            <a:endParaRPr lang="ru-RU" dirty="0"/>
          </a:p>
        </p:txBody>
      </p:sp>
      <p:pic>
        <p:nvPicPr>
          <p:cNvPr id="1028" name="Picture 4" descr="Похожее изображени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7051" y="130652"/>
            <a:ext cx="4376069" cy="35664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964384" y="3287117"/>
            <a:ext cx="3492709" cy="369332"/>
          </a:xfrm>
          <a:prstGeom prst="rect">
            <a:avLst/>
          </a:prstGeom>
          <a:noFill/>
        </p:spPr>
        <p:txBody>
          <a:bodyPr wrap="square" rtlCol="0">
            <a:spAutoFit/>
          </a:bodyPr>
          <a:lstStyle/>
          <a:p>
            <a:r>
              <a:rPr lang="ru-RU" dirty="0" smtClean="0"/>
              <a:t>«Пустое место»</a:t>
            </a:r>
            <a:endParaRPr lang="ru-RU" dirty="0"/>
          </a:p>
        </p:txBody>
      </p:sp>
      <p:pic>
        <p:nvPicPr>
          <p:cNvPr id="1030" name="Picture 6" descr="Похожее изображение"/>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1324" y="2887554"/>
            <a:ext cx="5169087" cy="35149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06360" y="6135508"/>
            <a:ext cx="2397893" cy="369332"/>
          </a:xfrm>
          <a:prstGeom prst="rect">
            <a:avLst/>
          </a:prstGeom>
          <a:noFill/>
        </p:spPr>
        <p:txBody>
          <a:bodyPr wrap="square" rtlCol="0">
            <a:spAutoFit/>
          </a:bodyPr>
          <a:lstStyle/>
          <a:p>
            <a:r>
              <a:rPr lang="ru-RU" dirty="0" smtClean="0"/>
              <a:t>«Корзинка»</a:t>
            </a:r>
            <a:endParaRPr lang="ru-RU" dirty="0"/>
          </a:p>
        </p:txBody>
      </p:sp>
    </p:spTree>
    <p:extLst>
      <p:ext uri="{BB962C8B-B14F-4D97-AF65-F5344CB8AC3E}">
        <p14:creationId xmlns:p14="http://schemas.microsoft.com/office/powerpoint/2010/main" val="2940619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9895"/>
            <a:ext cx="11832236" cy="1320800"/>
          </a:xfrm>
        </p:spPr>
        <p:txBody>
          <a:bodyPr>
            <a:normAutofit fontScale="90000"/>
          </a:bodyPr>
          <a:lstStyle/>
          <a:p>
            <a:r>
              <a:rPr lang="ru-RU" dirty="0"/>
              <a:t>Выносливость: «Бег командами», «Не давай мяча водящему», «Перетягивание каната</a:t>
            </a:r>
            <a:r>
              <a:rPr lang="ru-RU" dirty="0" smtClean="0"/>
              <a:t>», «Тяни в круг» и др.</a:t>
            </a:r>
            <a:r>
              <a:rPr lang="ru-RU" dirty="0"/>
              <a:t/>
            </a:r>
            <a:br>
              <a:rPr lang="ru-RU" dirty="0"/>
            </a:br>
            <a:endParaRPr lang="ru-RU" dirty="0"/>
          </a:p>
        </p:txBody>
      </p:sp>
      <p:pic>
        <p:nvPicPr>
          <p:cNvPr id="3076" name="Picture 4" descr="Картинки по запросу Подвижные игр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0447" y="1238185"/>
            <a:ext cx="47625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Картинки по запросу Подвижные игры не давай мяча водящему"/>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11" y="1432135"/>
            <a:ext cx="6545028" cy="3269700"/>
          </a:xfrm>
          <a:prstGeom prst="rect">
            <a:avLst/>
          </a:prstGeom>
          <a:noFill/>
          <a:extLst>
            <a:ext uri="{909E8E84-426E-40DD-AFC4-6F175D3DCCD1}">
              <a14:hiddenFill xmlns:a14="http://schemas.microsoft.com/office/drawing/2010/main">
                <a:solidFill>
                  <a:srgbClr val="FFFFFF"/>
                </a:solidFill>
              </a14:hiddenFill>
            </a:ext>
          </a:extLst>
        </p:spPr>
      </p:pic>
      <p:sp>
        <p:nvSpPr>
          <p:cNvPr id="9" name="Заголовок 1"/>
          <p:cNvSpPr txBox="1">
            <a:spLocks/>
          </p:cNvSpPr>
          <p:nvPr/>
        </p:nvSpPr>
        <p:spPr>
          <a:xfrm>
            <a:off x="330711" y="4971985"/>
            <a:ext cx="11316546" cy="132080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ru-RU" sz="2800" smtClean="0">
                <a:solidFill>
                  <a:schemeClr val="tx1"/>
                </a:solidFill>
              </a:rPr>
              <a:t>Важным результатом пребывания в игровом процессе является осознание учащимися практической значимости УУД (универсальных учебных действий), которыми они овладевают.</a:t>
            </a:r>
            <a:br>
              <a:rPr lang="ru-RU" sz="2800" smtClean="0">
                <a:solidFill>
                  <a:schemeClr val="tx1"/>
                </a:solidFill>
              </a:rPr>
            </a:br>
            <a:endParaRPr lang="ru-RU" sz="2800" dirty="0">
              <a:solidFill>
                <a:schemeClr val="tx1"/>
              </a:solidFill>
            </a:endParaRPr>
          </a:p>
        </p:txBody>
      </p:sp>
    </p:spTree>
    <p:extLst>
      <p:ext uri="{BB962C8B-B14F-4D97-AF65-F5344CB8AC3E}">
        <p14:creationId xmlns:p14="http://schemas.microsoft.com/office/powerpoint/2010/main" val="1752504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72918025"/>
              </p:ext>
            </p:extLst>
          </p:nvPr>
        </p:nvGraphicFramePr>
        <p:xfrm>
          <a:off x="0" y="0"/>
          <a:ext cx="12192000" cy="6988343"/>
        </p:xfrm>
        <a:graphic>
          <a:graphicData uri="http://schemas.openxmlformats.org/drawingml/2006/table">
            <a:tbl>
              <a:tblPr firstRow="1" bandRow="1">
                <a:tableStyleId>{5C22544A-7EE6-4342-B048-85BDC9FD1C3A}</a:tableStyleId>
              </a:tblPr>
              <a:tblGrid>
                <a:gridCol w="2139175"/>
                <a:gridCol w="10052825"/>
              </a:tblGrid>
              <a:tr h="0">
                <a:tc>
                  <a:txBody>
                    <a:bodyPr/>
                    <a:lstStyle/>
                    <a:p>
                      <a:pPr algn="ctr">
                        <a:lnSpc>
                          <a:spcPct val="107000"/>
                        </a:lnSpc>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Планируемые результаты обучения</a:t>
                      </a:r>
                    </a:p>
                  </a:txBody>
                  <a:tcPr marL="68580" marR="68580" marT="0" marB="0"/>
                </a:tc>
                <a:tc>
                  <a:txBody>
                    <a:bodyPr/>
                    <a:lstStyle/>
                    <a:p>
                      <a:pPr indent="449580"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УУД учащихся, развиваемые в ходе подвижных игр</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4813">
                <a:tc rowSpan="10">
                  <a:txBody>
                    <a:bodyPr/>
                    <a:lstStyle/>
                    <a:p>
                      <a:pPr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Личностные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Адаптивность к взаимодействию в разных системах социальных контактов</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Овладение устойчивым проявлением саморегуляции в ситуациях выбора;</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Развитость психических свойств внимания (концентрация, переключение, устойчивость, произвольность;</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Развитие координации в ситуациях сложных физических нагрузок;</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Устойчивость процессов нервной системы: скорость реакции на внешние сигналы, эмоциональное равновесие в непредвиденных ситуациях, волевые решения и способность к действию в случае необходимости;</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Способность к критической оценки ситуации и к выбору нужного действия, включение органов чувств в случаях, требующих параллельных действий;</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Умение воспользоваться циклом действий в разрешении нестандартной жизненной ситуации;</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Жизнестойкость и ее проявление на основе физической готовности к длительным перегрузкам в экстремальных условиях (например, попал в завал, упал в яму и т.п.); способность сопереживанию, соучастию взаимопомощи, эмпатии и проявлению терпимости к слабости другого человека;</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Проявление воли в преодолении трудностей и достижения поставленной цели;</a:t>
                      </a:r>
                    </a:p>
                  </a:txBody>
                  <a:tcPr marL="68580" marR="68580" marT="0" marB="0" anchor="ctr"/>
                </a:tc>
              </a:tr>
              <a:tr h="454813">
                <a:tc vMerge="1">
                  <a:txBody>
                    <a:bodyPr/>
                    <a:lstStyle/>
                    <a:p>
                      <a:pPr algn="ctr">
                        <a:lnSpc>
                          <a:spcPct val="107000"/>
                        </a:lnSpc>
                        <a:spcAft>
                          <a:spcPts val="0"/>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1900" dirty="0">
                          <a:effectLst/>
                          <a:latin typeface="Calibri" panose="020F0502020204030204" pitchFamily="34" charset="0"/>
                          <a:ea typeface="Calibri" panose="020F0502020204030204" pitchFamily="34" charset="0"/>
                          <a:cs typeface="Times New Roman" panose="02020603050405020304" pitchFamily="18" charset="0"/>
                        </a:rPr>
                        <a:t>Умение слышать и слушать, реагировать и действовать, отвечать за результат, даже если он отрицательный.</a:t>
                      </a:r>
                    </a:p>
                  </a:txBody>
                  <a:tcPr marL="68580" marR="68580" marT="0" marB="0" anchor="ctr"/>
                </a:tc>
              </a:tr>
            </a:tbl>
          </a:graphicData>
        </a:graphic>
      </p:graphicFrame>
    </p:spTree>
    <p:extLst>
      <p:ext uri="{BB962C8B-B14F-4D97-AF65-F5344CB8AC3E}">
        <p14:creationId xmlns:p14="http://schemas.microsoft.com/office/powerpoint/2010/main" val="793742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105675714"/>
              </p:ext>
            </p:extLst>
          </p:nvPr>
        </p:nvGraphicFramePr>
        <p:xfrm>
          <a:off x="0" y="0"/>
          <a:ext cx="12192000" cy="6666168"/>
        </p:xfrm>
        <a:graphic>
          <a:graphicData uri="http://schemas.openxmlformats.org/drawingml/2006/table">
            <a:tbl>
              <a:tblPr firstRow="1" bandRow="1">
                <a:tableStyleId>{5C22544A-7EE6-4342-B048-85BDC9FD1C3A}</a:tableStyleId>
              </a:tblPr>
              <a:tblGrid>
                <a:gridCol w="2203554"/>
                <a:gridCol w="9988446"/>
              </a:tblGrid>
              <a:tr h="0">
                <a:tc>
                  <a:txBody>
                    <a:bodyPr/>
                    <a:lstStyle/>
                    <a:p>
                      <a:pPr algn="ctr">
                        <a:lnSpc>
                          <a:spcPct val="107000"/>
                        </a:lnSpc>
                        <a:spcAft>
                          <a:spcPts val="0"/>
                        </a:spcAft>
                      </a:pPr>
                      <a:r>
                        <a:rPr lang="ru-RU" sz="1600" dirty="0">
                          <a:effectLst/>
                          <a:latin typeface="Calibri" panose="020F0502020204030204" pitchFamily="34" charset="0"/>
                          <a:ea typeface="Calibri" panose="020F0502020204030204" pitchFamily="34" charset="0"/>
                          <a:cs typeface="Times New Roman" panose="02020603050405020304" pitchFamily="18" charset="0"/>
                        </a:rPr>
                        <a:t>Планируемые результаты обучения</a:t>
                      </a:r>
                    </a:p>
                  </a:txBody>
                  <a:tcPr marL="68580" marR="68580" marT="0" marB="0"/>
                </a:tc>
                <a:tc>
                  <a:txBody>
                    <a:bodyPr/>
                    <a:lstStyle/>
                    <a:p>
                      <a:pPr indent="449580"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УУД учащихся, развиваемые в ходе подвижных игр</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22537">
                <a:tc>
                  <a:txBody>
                    <a:bodyPr/>
                    <a:lstStyle/>
                    <a:p>
                      <a:pPr algn="ctr">
                        <a:lnSpc>
                          <a:spcPct val="107000"/>
                        </a:lnSpc>
                        <a:spcAft>
                          <a:spcPts val="0"/>
                        </a:spcAft>
                      </a:pPr>
                      <a:r>
                        <a:rPr lang="ru-RU" sz="2000" b="1" dirty="0" err="1">
                          <a:effectLst/>
                          <a:latin typeface="Calibri" panose="020F0502020204030204" pitchFamily="34" charset="0"/>
                          <a:ea typeface="Calibri" panose="020F0502020204030204" pitchFamily="34" charset="0"/>
                          <a:cs typeface="Times New Roman" panose="02020603050405020304" pitchFamily="18" charset="0"/>
                        </a:rPr>
                        <a:t>Метапредметные</a:t>
                      </a:r>
                      <a:r>
                        <a:rPr lang="ru-RU" sz="2000" b="1" dirty="0">
                          <a:effectLst/>
                          <a:latin typeface="Calibri" panose="020F0502020204030204" pitchFamily="34" charset="0"/>
                          <a:ea typeface="Calibri" panose="020F0502020204030204" pitchFamily="34" charset="0"/>
                          <a:cs typeface="Times New Roman" panose="02020603050405020304" pitchFamily="18" charset="0"/>
                        </a:rPr>
                        <a:t>:</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191770" algn="just">
                        <a:lnSpc>
                          <a:spcPct val="107000"/>
                        </a:lnSpc>
                        <a:spcAft>
                          <a:spcPts val="0"/>
                        </a:spcAft>
                      </a:pPr>
                      <a:r>
                        <a:rPr lang="ru-RU" sz="1400">
                          <a:effectLst/>
                          <a:latin typeface="Calibri" panose="020F0502020204030204" pitchFamily="34" charset="0"/>
                          <a:ea typeface="Calibri" panose="020F0502020204030204" pitchFamily="34" charset="0"/>
                          <a:cs typeface="Times New Roman" panose="02020603050405020304" pitchFamily="18" charset="0"/>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4813">
                <a:tc>
                  <a:txBody>
                    <a:bodyPr/>
                    <a:lstStyle/>
                    <a:p>
                      <a:pPr algn="ctr">
                        <a:lnSpc>
                          <a:spcPct val="107000"/>
                        </a:lnSpc>
                        <a:spcAft>
                          <a:spcPts val="0"/>
                        </a:spcAft>
                      </a:pPr>
                      <a:r>
                        <a:rPr lang="ru-RU" sz="1900" dirty="0">
                          <a:effectLst/>
                          <a:latin typeface="Calibri" panose="020F0502020204030204" pitchFamily="34" charset="0"/>
                          <a:ea typeface="Calibri" panose="020F0502020204030204" pitchFamily="34" charset="0"/>
                          <a:cs typeface="Times New Roman" panose="02020603050405020304" pitchFamily="18" charset="0"/>
                        </a:rPr>
                        <a:t>коммуникативные</a:t>
                      </a:r>
                    </a:p>
                  </a:txBody>
                  <a:tcPr marL="68580" marR="68580" marT="0" marB="0"/>
                </a:tc>
                <a:tc>
                  <a:txBody>
                    <a:bodyPr/>
                    <a:lstStyle/>
                    <a:p>
                      <a:pPr marL="191770" algn="just">
                        <a:lnSpc>
                          <a:spcPct val="107000"/>
                        </a:lnSpc>
                        <a:spcAft>
                          <a:spcPts val="0"/>
                        </a:spcAft>
                      </a:pPr>
                      <a:r>
                        <a:rPr lang="ru-RU" sz="2200" dirty="0">
                          <a:effectLst/>
                          <a:latin typeface="Calibri" panose="020F0502020204030204" pitchFamily="34" charset="0"/>
                          <a:ea typeface="Calibri" panose="020F0502020204030204" pitchFamily="34" charset="0"/>
                          <a:cs typeface="Times New Roman" panose="02020603050405020304" pitchFamily="18" charset="0"/>
                        </a:rPr>
                        <a:t>Обеспечение успешной социализации в разных системах взаимодействия. Выполнения функций и ролей в совместной деятельности. Согласование и координация действий; понимание разных точек зрения, не совпадающих с собственной, в общении учитывать факт</a:t>
                      </a:r>
                    </a:p>
                  </a:txBody>
                  <a:tcPr marL="68580" marR="68580" marT="0" marB="0" anchor="ctr"/>
                </a:tc>
              </a:tr>
              <a:tr h="605473">
                <a:tc>
                  <a:txBody>
                    <a:bodyPr/>
                    <a:lstStyle/>
                    <a:p>
                      <a:pPr algn="ctr">
                        <a:lnSpc>
                          <a:spcPct val="107000"/>
                        </a:lnSpc>
                        <a:spcAft>
                          <a:spcPts val="0"/>
                        </a:spcAft>
                      </a:pPr>
                      <a:r>
                        <a:rPr lang="ru-RU" sz="1900">
                          <a:effectLst/>
                          <a:latin typeface="Calibri" panose="020F0502020204030204" pitchFamily="34" charset="0"/>
                          <a:ea typeface="Calibri" panose="020F0502020204030204" pitchFamily="34" charset="0"/>
                          <a:cs typeface="Times New Roman" panose="02020603050405020304" pitchFamily="18" charset="0"/>
                        </a:rPr>
                        <a:t>деятельные</a:t>
                      </a:r>
                    </a:p>
                  </a:txBody>
                  <a:tcPr marL="68580" marR="68580" marT="0" marB="0"/>
                </a:tc>
                <a:tc>
                  <a:txBody>
                    <a:bodyPr/>
                    <a:lstStyle/>
                    <a:p>
                      <a:pPr marL="191770" algn="just">
                        <a:lnSpc>
                          <a:spcPct val="107000"/>
                        </a:lnSpc>
                        <a:spcAft>
                          <a:spcPts val="0"/>
                        </a:spcAft>
                      </a:pPr>
                      <a:r>
                        <a:rPr lang="ru-RU" sz="2200" dirty="0">
                          <a:effectLst/>
                          <a:latin typeface="Calibri" panose="020F0502020204030204" pitchFamily="34" charset="0"/>
                          <a:ea typeface="Calibri" panose="020F0502020204030204" pitchFamily="34" charset="0"/>
                          <a:cs typeface="Times New Roman" panose="02020603050405020304" pitchFamily="18" charset="0"/>
                        </a:rPr>
                        <a:t>Умение идентифицировать ситуации с выбором нужного кода поведения в сочетании с реакцией реагирования, принятия решения, разделения ответственности за свой выбор.</a:t>
                      </a:r>
                    </a:p>
                  </a:txBody>
                  <a:tcPr marL="68580" marR="68580" marT="0" marB="0" anchor="ctr"/>
                </a:tc>
              </a:tr>
              <a:tr h="833152">
                <a:tc>
                  <a:txBody>
                    <a:bodyPr/>
                    <a:lstStyle/>
                    <a:p>
                      <a:pPr algn="ctr">
                        <a:lnSpc>
                          <a:spcPct val="107000"/>
                        </a:lnSpc>
                        <a:spcAft>
                          <a:spcPts val="0"/>
                        </a:spcAft>
                      </a:pPr>
                      <a:r>
                        <a:rPr lang="ru-RU" sz="1900">
                          <a:effectLst/>
                          <a:latin typeface="Calibri" panose="020F0502020204030204" pitchFamily="34" charset="0"/>
                          <a:ea typeface="Calibri" panose="020F0502020204030204" pitchFamily="34" charset="0"/>
                          <a:cs typeface="Times New Roman" panose="02020603050405020304" pitchFamily="18" charset="0"/>
                        </a:rPr>
                        <a:t>регулятивные</a:t>
                      </a:r>
                    </a:p>
                  </a:txBody>
                  <a:tcPr marL="68580" marR="68580" marT="0" marB="0"/>
                </a:tc>
                <a:tc>
                  <a:txBody>
                    <a:bodyPr/>
                    <a:lstStyle/>
                    <a:p>
                      <a:pPr marL="191770" algn="just">
                        <a:lnSpc>
                          <a:spcPct val="107000"/>
                        </a:lnSpc>
                        <a:spcAft>
                          <a:spcPts val="0"/>
                        </a:spcAft>
                      </a:pPr>
                      <a:r>
                        <a:rPr lang="ru-RU" sz="2200" dirty="0">
                          <a:effectLst/>
                          <a:latin typeface="Calibri" panose="020F0502020204030204" pitchFamily="34" charset="0"/>
                          <a:ea typeface="Calibri" panose="020F0502020204030204" pitchFamily="34" charset="0"/>
                          <a:cs typeface="Times New Roman" panose="02020603050405020304" pitchFamily="18" charset="0"/>
                        </a:rPr>
                        <a:t>Достижение результата в познании новой жизненной ситуации; осуществление взаимного контроля; различение способа и результата действия</a:t>
                      </a:r>
                    </a:p>
                  </a:txBody>
                  <a:tcPr marL="68580" marR="68580" marT="0" marB="0" anchor="ctr"/>
                </a:tc>
              </a:tr>
              <a:tr h="454813">
                <a:tc rowSpan="5">
                  <a:txBody>
                    <a:bodyPr/>
                    <a:lstStyle/>
                    <a:p>
                      <a:pPr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Предметные</a:t>
                      </a:r>
                    </a:p>
                    <a:p>
                      <a:pPr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0"/>
                        </a:spcAft>
                      </a:pPr>
                      <a:r>
                        <a:rPr lang="ru-RU" sz="2000" b="1"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chor="ctr"/>
                </a:tc>
                <a:tc>
                  <a:txBody>
                    <a:bodyPr/>
                    <a:lstStyle/>
                    <a:p>
                      <a:pPr marL="342900" lvl="0" indent="-342900" algn="just">
                        <a:lnSpc>
                          <a:spcPct val="107000"/>
                        </a:lnSpc>
                        <a:spcAft>
                          <a:spcPts val="0"/>
                        </a:spcAft>
                        <a:buFont typeface="Wingdings" panose="05000000000000000000" pitchFamily="2" charset="2"/>
                        <a:buChar char=""/>
                      </a:pPr>
                      <a:r>
                        <a:rPr lang="ru-RU" sz="2200" dirty="0">
                          <a:effectLst/>
                          <a:latin typeface="Calibri" panose="020F0502020204030204" pitchFamily="34" charset="0"/>
                          <a:ea typeface="Calibri" panose="020F0502020204030204" pitchFamily="34" charset="0"/>
                          <a:cs typeface="Times New Roman" panose="02020603050405020304" pitchFamily="18" charset="0"/>
                        </a:rPr>
                        <a:t>Организаторские умения в их реализации;</a:t>
                      </a:r>
                    </a:p>
                  </a:txBody>
                  <a:tcPr marL="68580" marR="68580" marT="0" marB="0" anchor="ctr"/>
                </a:tc>
              </a:tr>
              <a:tr h="518097">
                <a:tc vMerge="1">
                  <a:txBody>
                    <a:bodyPr/>
                    <a:lstStyle/>
                    <a:p>
                      <a:pPr algn="ctr">
                        <a:lnSpc>
                          <a:spcPct val="107000"/>
                        </a:lnSpc>
                        <a:spcAft>
                          <a:spcPts val="0"/>
                        </a:spcAft>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2200" dirty="0">
                          <a:effectLst/>
                          <a:latin typeface="Calibri" panose="020F0502020204030204" pitchFamily="34" charset="0"/>
                          <a:ea typeface="Calibri" panose="020F0502020204030204" pitchFamily="34" charset="0"/>
                          <a:cs typeface="Times New Roman" panose="02020603050405020304" pitchFamily="18" charset="0"/>
                        </a:rPr>
                        <a:t>Развитие опорно-двигательной системы в детализации действий;</a:t>
                      </a:r>
                    </a:p>
                  </a:txBody>
                  <a:tcPr marL="68580" marR="68580" marT="0" marB="0" anchor="ctr"/>
                </a:tc>
              </a:tr>
              <a:tr h="494675">
                <a:tc vMerge="1">
                  <a:txBody>
                    <a:bodyPr/>
                    <a:lstStyle/>
                    <a:p>
                      <a:pPr algn="ctr">
                        <a:lnSpc>
                          <a:spcPct val="107000"/>
                        </a:lnSpc>
                        <a:spcAft>
                          <a:spcPts val="0"/>
                        </a:spcAft>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2200" dirty="0">
                          <a:effectLst/>
                          <a:latin typeface="Calibri" panose="020F0502020204030204" pitchFamily="34" charset="0"/>
                          <a:ea typeface="Calibri" panose="020F0502020204030204" pitchFamily="34" charset="0"/>
                          <a:cs typeface="Times New Roman" panose="02020603050405020304" pitchFamily="18" charset="0"/>
                        </a:rPr>
                        <a:t>Быстрота и ловкость, гибкость и выносливость и т.д.</a:t>
                      </a:r>
                    </a:p>
                  </a:txBody>
                  <a:tcPr marL="68580" marR="68580" marT="0" marB="0" anchor="ctr"/>
                </a:tc>
              </a:tr>
              <a:tr h="454813">
                <a:tc vMerge="1">
                  <a:txBody>
                    <a:bodyPr/>
                    <a:lstStyle/>
                    <a:p>
                      <a:pPr algn="ctr">
                        <a:lnSpc>
                          <a:spcPct val="107000"/>
                        </a:lnSpc>
                        <a:spcAft>
                          <a:spcPts val="0"/>
                        </a:spcAft>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2200" dirty="0">
                          <a:effectLst/>
                          <a:latin typeface="Calibri" panose="020F0502020204030204" pitchFamily="34" charset="0"/>
                          <a:ea typeface="Calibri" panose="020F0502020204030204" pitchFamily="34" charset="0"/>
                          <a:cs typeface="Times New Roman" panose="02020603050405020304" pitchFamily="18" charset="0"/>
                        </a:rPr>
                        <a:t>Моделирование технических действий в игровой деятельности;</a:t>
                      </a:r>
                    </a:p>
                  </a:txBody>
                  <a:tcPr marL="68580" marR="68580" marT="0" marB="0" anchor="ctr"/>
                </a:tc>
              </a:tr>
              <a:tr h="454813">
                <a:tc vMerge="1">
                  <a:txBody>
                    <a:bodyPr/>
                    <a:lstStyle/>
                    <a:p>
                      <a:pPr algn="ctr">
                        <a:lnSpc>
                          <a:spcPct val="107000"/>
                        </a:lnSpc>
                        <a:spcAft>
                          <a:spcPts val="0"/>
                        </a:spcAft>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lnSpc>
                          <a:spcPct val="107000"/>
                        </a:lnSpc>
                        <a:spcAft>
                          <a:spcPts val="0"/>
                        </a:spcAft>
                        <a:buFont typeface="Wingdings" panose="05000000000000000000" pitchFamily="2" charset="2"/>
                        <a:buChar char=""/>
                      </a:pPr>
                      <a:r>
                        <a:rPr lang="ru-RU" sz="2200" dirty="0">
                          <a:effectLst/>
                          <a:latin typeface="Calibri" panose="020F0502020204030204" pitchFamily="34" charset="0"/>
                          <a:ea typeface="Calibri" panose="020F0502020204030204" pitchFamily="34" charset="0"/>
                          <a:cs typeface="Times New Roman" panose="02020603050405020304" pitchFamily="18" charset="0"/>
                        </a:rPr>
                        <a:t>Выполнение сложных физических упражнений</a:t>
                      </a:r>
                    </a:p>
                  </a:txBody>
                  <a:tcPr marL="68580" marR="68580" marT="0" marB="0" anchor="ctr"/>
                </a:tc>
              </a:tr>
            </a:tbl>
          </a:graphicData>
        </a:graphic>
      </p:graphicFrame>
    </p:spTree>
    <p:extLst>
      <p:ext uri="{BB962C8B-B14F-4D97-AF65-F5344CB8AC3E}">
        <p14:creationId xmlns:p14="http://schemas.microsoft.com/office/powerpoint/2010/main" val="2426507507"/>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68</TotalTime>
  <Words>840</Words>
  <Application>Microsoft Office PowerPoint</Application>
  <PresentationFormat>Широкоэкранный</PresentationFormat>
  <Paragraphs>52</Paragraphs>
  <Slides>10</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10</vt:i4>
      </vt:variant>
    </vt:vector>
  </HeadingPairs>
  <TitlesOfParts>
    <vt:vector size="17" baseType="lpstr">
      <vt:lpstr>Arial</vt:lpstr>
      <vt:lpstr>Calibri</vt:lpstr>
      <vt:lpstr>Times New Roman</vt:lpstr>
      <vt:lpstr>Trebuchet MS</vt:lpstr>
      <vt:lpstr>Wingdings</vt:lpstr>
      <vt:lpstr>Wingdings 3</vt:lpstr>
      <vt:lpstr>Грань</vt:lpstr>
      <vt:lpstr>Универсальные учебные действия учащихся, развиваемые в ходе подвижных игр</vt:lpstr>
      <vt:lpstr>Презентация PowerPoint</vt:lpstr>
      <vt:lpstr>     Например игры с применением сигналов, воздействующие на сенсорные системы (зрительные, звуковые, тактильные), обеспечивают развитие скорости реакций: «Догоняй-убегай», «Шишки, желуди, орехи», «День и ночь», «Эстафета на полосе препятствий», а также игры с бегом на скорость в изменяющихся условиях.   </vt:lpstr>
      <vt:lpstr>       К играм как средству развития физической силы происходит в непосредственном соприкосновении игроков (перетягивание, сталкивание, удержание, выталкивание), с доступными усложнениями (бег, прыжки, метания, перемещение, передачи). Например: «Сильный бросок», «Бой петухов», «Перетягивание каната». </vt:lpstr>
      <vt:lpstr>В командных играх (точная координация движений и быстрое согласование своих действий с партнерами, ловкость, физическая сноровка и тактическая изворотливость, концентрация внимания одновременно на нескольких действиях – бег, прыжки, увертывания).      Например: «Салки», «Ловкая подача», «Ловкие и меткие». </vt:lpstr>
      <vt:lpstr>Презентация PowerPoint</vt:lpstr>
      <vt:lpstr>Выносливость: «Бег командами», «Не давай мяча водящему», «Перетягивание каната», «Тяни в круг» и др. </vt:lpstr>
      <vt:lpstr>Презентация PowerPoint</vt:lpstr>
      <vt:lpstr>Презентация PowerPoint</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Универсальные учебные действия учащихся, развиваемые в ходе подвижных игр</dc:title>
  <dc:creator>Файзулаев А.Л.</dc:creator>
  <cp:lastModifiedBy>Лилия</cp:lastModifiedBy>
  <cp:revision>9</cp:revision>
  <dcterms:created xsi:type="dcterms:W3CDTF">2016-08-20T06:25:46Z</dcterms:created>
  <dcterms:modified xsi:type="dcterms:W3CDTF">2017-09-30T07:03:55Z</dcterms:modified>
</cp:coreProperties>
</file>