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D7B2A-9773-46D7-B5DD-3708A48F1381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A9DD4-30E9-48D8-BAFA-5828445C5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c3709bd42e05ff5bfe5e99dd3cfce4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87551" y="2420888"/>
            <a:ext cx="52774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Внимание младших 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школьников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5085184"/>
            <a:ext cx="25678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Выполнил: </a:t>
            </a:r>
          </a:p>
          <a:p>
            <a:r>
              <a:rPr lang="ru-RU" dirty="0" smtClean="0"/>
              <a:t>учитель-логопед </a:t>
            </a:r>
          </a:p>
          <a:p>
            <a:r>
              <a:rPr lang="ru-RU" dirty="0" smtClean="0"/>
              <a:t>МБОУ «СОШ с.Чапаево»</a:t>
            </a:r>
          </a:p>
          <a:p>
            <a:r>
              <a:rPr lang="ru-RU" dirty="0" smtClean="0"/>
              <a:t>Гуляева Я.А.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lue-presentation-frame-backgrounds-for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908720"/>
            <a:ext cx="792088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Упражнение на развитие произвольного внимания</a:t>
            </a:r>
          </a:p>
          <a:p>
            <a:endParaRPr lang="ru-RU" dirty="0" smtClean="0"/>
          </a:p>
          <a:p>
            <a:r>
              <a:rPr lang="ru-RU" dirty="0" smtClean="0"/>
              <a:t>Ребенку дают лист бумаги, цветные карандаши и просят его нарисовать в ряд 10 треугольников. Когда эта работа будет завершена, его предупреждают о необходимости быть внимательным, так как инструкция произносится только один раз:</a:t>
            </a:r>
          </a:p>
          <a:p>
            <a:r>
              <a:rPr lang="ru-RU" dirty="0" smtClean="0"/>
              <a:t> «Будь внимательным, заштрихуй красным карандашом третий, седьмой и девятый треугольники». </a:t>
            </a:r>
          </a:p>
          <a:p>
            <a:endParaRPr lang="ru-RU" dirty="0" smtClean="0"/>
          </a:p>
          <a:p>
            <a:r>
              <a:rPr lang="ru-RU" dirty="0" smtClean="0"/>
              <a:t>Если ребенок спрашивает, что делать дальше, – ответить, что пусть он делает так, как понял.</a:t>
            </a:r>
          </a:p>
          <a:p>
            <a:endParaRPr lang="ru-RU" dirty="0" smtClean="0"/>
          </a:p>
          <a:p>
            <a:r>
              <a:rPr lang="ru-RU" dirty="0" smtClean="0"/>
              <a:t>Если малыш справился с первым заданием, можно продолжить выполнение заданий, придумывая и постепенно усложняя условия.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27-027-ZHelaju-uspekh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7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323528" y="548680"/>
            <a:ext cx="7344816" cy="2088232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Внимание –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это концентрация сознания на одном объекте при одновременном его отвлечении от других объектов.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13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56" t="26999" r="10464"/>
          <a:stretch>
            <a:fillRect/>
          </a:stretch>
        </p:blipFill>
        <p:spPr>
          <a:xfrm>
            <a:off x="323528" y="3429000"/>
            <a:ext cx="5328592" cy="29205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N9Khil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5301208"/>
            <a:ext cx="85401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Внимание включено во все психические процессы,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его невозможно выделить из них и изучать отдельно,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«в чистом виде»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0" name="Рисунок 9" descr="depositphotos_59606039-cartoon-big-head-scientist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908720"/>
            <a:ext cx="4437112" cy="44371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373196">
            <a:off x="3812226" y="1519016"/>
            <a:ext cx="10719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Внимание</a:t>
            </a:r>
          </a:p>
          <a:p>
            <a:r>
              <a:rPr lang="ru-RU" sz="1000" b="1" dirty="0" smtClean="0"/>
              <a:t>Мышление</a:t>
            </a:r>
          </a:p>
          <a:p>
            <a:r>
              <a:rPr lang="ru-RU" sz="1000" b="1" dirty="0" smtClean="0"/>
              <a:t>Воображение</a:t>
            </a:r>
          </a:p>
          <a:p>
            <a:r>
              <a:rPr lang="ru-RU" sz="1000" b="1" dirty="0" smtClean="0"/>
              <a:t>Память и др. психические процессы</a:t>
            </a:r>
            <a:endParaRPr lang="ru-RU" sz="1000" b="1" dirty="0"/>
          </a:p>
        </p:txBody>
      </p:sp>
      <p:pic>
        <p:nvPicPr>
          <p:cNvPr id="12" name="Рисунок 11" descr="782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864984">
            <a:off x="191961" y="305049"/>
            <a:ext cx="3105278" cy="2142642"/>
          </a:xfrm>
          <a:prstGeom prst="rect">
            <a:avLst/>
          </a:prstGeom>
        </p:spPr>
      </p:pic>
      <p:pic>
        <p:nvPicPr>
          <p:cNvPr id="13" name="Рисунок 12" descr="aTq65kqp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116632"/>
            <a:ext cx="2699792" cy="14983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29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051720" y="620688"/>
            <a:ext cx="4752528" cy="144016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СВОЙСТВА ВНИМАНИЯ: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539552" y="2708920"/>
            <a:ext cx="1872208" cy="1296144"/>
          </a:xfrm>
          <a:prstGeom prst="wedgeRoundRectCallout">
            <a:avLst>
              <a:gd name="adj1" fmla="val 59478"/>
              <a:gd name="adj2" fmla="val -118392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Объем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979712" y="4437112"/>
            <a:ext cx="2160240" cy="1440160"/>
          </a:xfrm>
          <a:prstGeom prst="wedgeRoundRectCallout">
            <a:avLst>
              <a:gd name="adj1" fmla="val -534"/>
              <a:gd name="adj2" fmla="val -219980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Устойчивость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211960" y="3717032"/>
            <a:ext cx="2160240" cy="1224136"/>
          </a:xfrm>
          <a:prstGeom prst="wedgeRoundRectCallout">
            <a:avLst>
              <a:gd name="adj1" fmla="val -32913"/>
              <a:gd name="adj2" fmla="val -184345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Переключаемость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372200" y="4725144"/>
            <a:ext cx="2304256" cy="1368152"/>
          </a:xfrm>
          <a:prstGeom prst="wedgeRoundRectCallout">
            <a:avLst>
              <a:gd name="adj1" fmla="val -69114"/>
              <a:gd name="adj2" fmla="val -254588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2">
                    <a:lumMod val="50000"/>
                  </a:schemeClr>
                </a:solidFill>
              </a:rPr>
              <a:t>Р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аспределяемость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876256" y="2636912"/>
            <a:ext cx="1800200" cy="1008112"/>
          </a:xfrm>
          <a:prstGeom prst="wedgeRoundRectCallout">
            <a:avLst>
              <a:gd name="adj1" fmla="val -71820"/>
              <a:gd name="adj2" fmla="val -145620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Концентрация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-powerpoint-template-to-educate-your-children-1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484784"/>
            <a:ext cx="68741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Признаки невнимательности</a:t>
            </a:r>
            <a:endParaRPr lang="ru-RU" sz="36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899592" y="2492896"/>
            <a:ext cx="6480720" cy="432048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Н</a:t>
            </a:r>
            <a:r>
              <a:rPr lang="ru-RU" sz="1600" dirty="0" smtClean="0">
                <a:solidFill>
                  <a:schemeClr val="tx1"/>
                </a:solidFill>
              </a:rPr>
              <a:t>еумение сосредоточиться на деталях, ошибки по невнимательности;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899592" y="3068960"/>
            <a:ext cx="6480720" cy="576064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Н</a:t>
            </a:r>
            <a:r>
              <a:rPr lang="ru-RU" sz="1600" dirty="0" smtClean="0">
                <a:solidFill>
                  <a:schemeClr val="tx1"/>
                </a:solidFill>
              </a:rPr>
              <a:t>еспособность </a:t>
            </a:r>
            <a:r>
              <a:rPr lang="ru-RU" sz="1600" dirty="0">
                <a:solidFill>
                  <a:schemeClr val="tx1"/>
                </a:solidFill>
              </a:rPr>
              <a:t>удерживать внимание и вслушиваться в обращенную к нему речь;</a:t>
            </a:r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899592" y="3933056"/>
            <a:ext cx="6480720" cy="432048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Частое отвлечение на посторонние раздражители;</a:t>
            </a:r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899592" y="4581128"/>
            <a:ext cx="6480720" cy="432048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Беспомощность в доведении задания до конца;</a:t>
            </a:r>
          </a:p>
        </p:txBody>
      </p:sp>
      <p:sp>
        <p:nvSpPr>
          <p:cNvPr id="9" name="Прямоугольник с одним вырезанным углом 8"/>
          <p:cNvSpPr/>
          <p:nvPr/>
        </p:nvSpPr>
        <p:spPr>
          <a:xfrm>
            <a:off x="899592" y="5229200"/>
            <a:ext cx="6480720" cy="576064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</a:t>
            </a:r>
            <a:r>
              <a:rPr lang="ru-RU" sz="1600" dirty="0" smtClean="0">
                <a:solidFill>
                  <a:schemeClr val="tx1"/>
                </a:solidFill>
              </a:rPr>
              <a:t>трицательное </a:t>
            </a:r>
            <a:r>
              <a:rPr lang="ru-RU" sz="1600" dirty="0">
                <a:solidFill>
                  <a:schemeClr val="tx1"/>
                </a:solidFill>
              </a:rPr>
              <a:t>отношение к заданиям, требующим напряжения, забывчивость</a:t>
            </a:r>
          </a:p>
        </p:txBody>
      </p:sp>
      <p:sp>
        <p:nvSpPr>
          <p:cNvPr id="10" name="Прямоугольник с одним вырезанным углом 9"/>
          <p:cNvSpPr/>
          <p:nvPr/>
        </p:nvSpPr>
        <p:spPr>
          <a:xfrm>
            <a:off x="899592" y="6093296"/>
            <a:ext cx="6480720" cy="504056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Потеря </a:t>
            </a:r>
            <a:r>
              <a:rPr lang="ru-RU" sz="1600" dirty="0">
                <a:solidFill>
                  <a:schemeClr val="tx1"/>
                </a:solidFill>
              </a:rPr>
              <a:t>предметов, необходимых для выполнения задания.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7-066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49"/>
            <a:ext cx="9144000" cy="68473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1068" y="476672"/>
            <a:ext cx="76090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</a:rPr>
              <a:t>ПРИЧИНЫ НЕВНИМАТЕЛЬНОСТИ:</a:t>
            </a:r>
            <a:endParaRPr lang="ru-RU" sz="4000" b="1" cap="none" spc="0" dirty="0">
              <a:ln w="11430"/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971600" y="1556792"/>
            <a:ext cx="4680520" cy="576064"/>
          </a:xfrm>
          <a:prstGeom prst="homePlate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Отвлекаемость</a:t>
            </a:r>
            <a:endParaRPr lang="ru-RU" sz="2400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971600" y="2420888"/>
            <a:ext cx="4680520" cy="576064"/>
          </a:xfrm>
          <a:prstGeom prst="homePlate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/>
              <a:t>Р</a:t>
            </a:r>
            <a:r>
              <a:rPr lang="ru-RU" sz="2400" i="1" dirty="0" smtClean="0"/>
              <a:t>ассеянность</a:t>
            </a:r>
            <a:endParaRPr lang="ru-RU" sz="2400" i="1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971600" y="3284984"/>
            <a:ext cx="4680520" cy="576064"/>
          </a:xfrm>
          <a:prstGeom prst="homePlate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Чрезмерную </a:t>
            </a:r>
            <a:r>
              <a:rPr lang="ru-RU" sz="2400" i="1" dirty="0"/>
              <a:t>подвижность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971600" y="4149080"/>
            <a:ext cx="4680520" cy="576064"/>
          </a:xfrm>
          <a:prstGeom prst="homePlate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Инертность</a:t>
            </a:r>
            <a:endParaRPr lang="ru-RU" sz="2400" i="1" dirty="0"/>
          </a:p>
        </p:txBody>
      </p:sp>
      <p:pic>
        <p:nvPicPr>
          <p:cNvPr id="9" name="Рисунок 8" descr="iStock_7514943_SMALL-landscap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4581128"/>
            <a:ext cx="2984770" cy="2088232"/>
          </a:xfrm>
          <a:prstGeom prst="rect">
            <a:avLst/>
          </a:prstGeom>
        </p:spPr>
      </p:pic>
      <p:pic>
        <p:nvPicPr>
          <p:cNvPr id="11" name="Рисунок 10" descr="photo-584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796136" y="2348880"/>
            <a:ext cx="2983046" cy="19001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lue-presentation-frame-backgrounds-for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УПРАЖНЕНИЯ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ДЛЯ КОРРЕКЦИИ И РАЗВИТИЯ ВНИМАНИЯ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(начальная школа)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340768"/>
            <a:ext cx="7560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Упражнение на развитие способности к переключению внимания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i="1" u="sng" dirty="0" smtClean="0"/>
          </a:p>
          <a:p>
            <a:r>
              <a:rPr lang="ru-RU" i="1" u="sng" dirty="0" smtClean="0"/>
              <a:t>Называйте </a:t>
            </a:r>
            <a:r>
              <a:rPr lang="ru-RU" i="1" u="sng" dirty="0"/>
              <a:t>ребенку различные слова:</a:t>
            </a:r>
            <a:r>
              <a:rPr lang="ru-RU" dirty="0"/>
              <a:t> стол, кровать, чашка, карандаш, тетрадь, книга, воробей, вилка и т.д. Он должен, по договоренности, отреагировать на определенные слова. Ребенок внимательно слушает и хлопает в ладоши, когда встретится слово, обозначающее6, например, животное. Если ребенок сбивается, повторите задание снова.</a:t>
            </a:r>
          </a:p>
          <a:p>
            <a:endParaRPr lang="ru-RU" i="1" u="sng" dirty="0" smtClean="0"/>
          </a:p>
          <a:p>
            <a:r>
              <a:rPr lang="ru-RU" i="1" u="sng" dirty="0" smtClean="0"/>
              <a:t>Во </a:t>
            </a:r>
            <a:r>
              <a:rPr lang="ru-RU" i="1" u="sng" dirty="0"/>
              <a:t>второй серии</a:t>
            </a:r>
            <a:r>
              <a:rPr lang="ru-RU" dirty="0"/>
              <a:t> можно предложить, чтобы ребенок вставал каждый раз, когда, как условлено, услышит слово, обозначающее, например, растение.</a:t>
            </a:r>
          </a:p>
          <a:p>
            <a:endParaRPr lang="ru-RU" i="1" u="sng" dirty="0" smtClean="0"/>
          </a:p>
          <a:p>
            <a:r>
              <a:rPr lang="ru-RU" i="1" u="sng" dirty="0" smtClean="0"/>
              <a:t>В </a:t>
            </a:r>
            <a:r>
              <a:rPr lang="ru-RU" i="1" u="sng" dirty="0"/>
              <a:t>третьей серии</a:t>
            </a:r>
            <a:r>
              <a:rPr lang="ru-RU" dirty="0"/>
              <a:t> можно объединить первое и второе задания, т.е. ребенок хлопает в ладоши при произнесении слова, обозначающего животное, и встает при произнесении слова, обозначающего какое-либо растение.</a:t>
            </a:r>
          </a:p>
          <a:p>
            <a:r>
              <a:rPr lang="ru-RU" dirty="0"/>
              <a:t>Такие и подобные им упражнения развивают внимательность, быстроту распределения и переключения внимания, а кроме того, расширяют кругозор и познавательную активность ребенка.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lue-presentation-frame-backgrounds-for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792088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Упражнение на развитие концентрации внимания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проведения занятий необходимо подготовить две пары картинок, содержащих по 10 – 15 различий; несколько неоконченных рисунков с нелепым содержанием; несколько наполовину раскрашенных картинок.</a:t>
            </a:r>
          </a:p>
          <a:p>
            <a:endParaRPr lang="ru-RU" i="1" u="sng" dirty="0" smtClean="0"/>
          </a:p>
          <a:p>
            <a:r>
              <a:rPr lang="ru-RU" i="1" u="sng" dirty="0" smtClean="0"/>
              <a:t>В </a:t>
            </a:r>
            <a:r>
              <a:rPr lang="ru-RU" i="1" u="sng" dirty="0"/>
              <a:t>первом задании</a:t>
            </a:r>
            <a:r>
              <a:rPr lang="ru-RU" dirty="0"/>
              <a:t> ребенка просят сравнить картинки в предложенной паре и назвать все их различия.</a:t>
            </a:r>
          </a:p>
          <a:p>
            <a:endParaRPr lang="ru-RU" i="1" u="sng" dirty="0" smtClean="0"/>
          </a:p>
          <a:p>
            <a:r>
              <a:rPr lang="ru-RU" i="1" u="sng" dirty="0" smtClean="0"/>
              <a:t>Во </a:t>
            </a:r>
            <a:r>
              <a:rPr lang="ru-RU" i="1" u="sng" dirty="0"/>
              <a:t>втором задании</a:t>
            </a:r>
            <a:r>
              <a:rPr lang="ru-RU" dirty="0"/>
              <a:t> ребенку показывают последовательно неоконченные картинки и просят назвать, что не дорисовано, или же подбирают картинки нелепого содержания и просят назвать несоответствия.</a:t>
            </a:r>
          </a:p>
          <a:p>
            <a:endParaRPr lang="ru-RU" i="1" u="sng" dirty="0" smtClean="0"/>
          </a:p>
          <a:p>
            <a:r>
              <a:rPr lang="ru-RU" i="1" u="sng" dirty="0" smtClean="0"/>
              <a:t>В </a:t>
            </a:r>
            <a:r>
              <a:rPr lang="ru-RU" i="1" u="sng" dirty="0"/>
              <a:t>третьем задании</a:t>
            </a:r>
            <a:r>
              <a:rPr lang="ru-RU" dirty="0"/>
              <a:t> нужно раскрасить вторую половину картинки точно так же, как раскрашена первая половина (подберите рисунки).</a:t>
            </a:r>
          </a:p>
          <a:p>
            <a:r>
              <a:rPr lang="ru-RU" dirty="0"/>
              <a:t>По всем трем заданиям оценивается результативность – число правильно названных недостающих деталей и нелепостей, а также число деталей, правильно раскрашенных.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lue-presentation-frame-backgrounds-for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335846"/>
            <a:ext cx="79208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Упражнение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на развитие устойчивости внимания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развития устойчивости внимания дайте ребенку небольшой текст (газетный, журнальный) и предложите, просматривая каждую строчку, зачеркивать какую-либо букву (например «а»).</a:t>
            </a:r>
          </a:p>
          <a:p>
            <a:endParaRPr lang="ru-RU" dirty="0" smtClean="0"/>
          </a:p>
          <a:p>
            <a:r>
              <a:rPr lang="ru-RU" dirty="0" smtClean="0"/>
              <a:t>Фиксируйте </a:t>
            </a:r>
            <a:r>
              <a:rPr lang="ru-RU" dirty="0"/>
              <a:t>время и количество ошибок. Ежедневно отмечайте результаты на графике, проанализируйте, как изменится результативность.</a:t>
            </a:r>
          </a:p>
          <a:p>
            <a:r>
              <a:rPr lang="ru-RU" dirty="0"/>
              <a:t>Если вы делали все правильно, то должно быть улучшение результатов – ознакомьте ребенка с ними, порадуйтесь вместе с ним.</a:t>
            </a:r>
          </a:p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тренировки распределения и переключения внимания измените инструкцию. </a:t>
            </a:r>
            <a:endParaRPr lang="ru-RU" dirty="0" smtClean="0"/>
          </a:p>
          <a:p>
            <a:r>
              <a:rPr lang="ru-RU" dirty="0" smtClean="0"/>
              <a:t>Например</a:t>
            </a:r>
            <a:r>
              <a:rPr lang="ru-RU" dirty="0"/>
              <a:t>, так: «В каждой стоке зачеркни букву «а», </a:t>
            </a:r>
            <a:r>
              <a:rPr lang="ru-RU" dirty="0" err="1"/>
              <a:t>а</a:t>
            </a:r>
            <a:r>
              <a:rPr lang="ru-RU" dirty="0"/>
              <a:t> букву «б» подчеркни».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Или </a:t>
            </a:r>
            <a:r>
              <a:rPr lang="ru-RU" dirty="0"/>
              <a:t>так: «Зачеркни букву «а», если перед ней стоит буква «</a:t>
            </a:r>
            <a:r>
              <a:rPr lang="ru-RU" dirty="0" err="1"/>
              <a:t>н</a:t>
            </a:r>
            <a:r>
              <a:rPr lang="ru-RU" dirty="0"/>
              <a:t>», и подчеркни букву «а», если перед ней стоит буква «л»». Фиксируйте время и ошибки.</a:t>
            </a:r>
          </a:p>
        </p:txBody>
      </p:sp>
    </p:spTree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420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2017-09-30T07:33:56Z</dcterms:created>
  <dcterms:modified xsi:type="dcterms:W3CDTF">2017-09-30T10:10:28Z</dcterms:modified>
</cp:coreProperties>
</file>