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7" r:id="rId3"/>
    <p:sldId id="298" r:id="rId4"/>
    <p:sldId id="299" r:id="rId5"/>
    <p:sldId id="300" r:id="rId6"/>
    <p:sldId id="301" r:id="rId7"/>
    <p:sldId id="302" r:id="rId8"/>
    <p:sldId id="331" r:id="rId9"/>
    <p:sldId id="303" r:id="rId10"/>
    <p:sldId id="305" r:id="rId11"/>
    <p:sldId id="306" r:id="rId12"/>
    <p:sldId id="278" r:id="rId13"/>
    <p:sldId id="266" r:id="rId14"/>
    <p:sldId id="275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335" r:id="rId24"/>
    <p:sldId id="337" r:id="rId25"/>
    <p:sldId id="338" r:id="rId26"/>
    <p:sldId id="339" r:id="rId27"/>
    <p:sldId id="340" r:id="rId28"/>
    <p:sldId id="341" r:id="rId29"/>
    <p:sldId id="343" r:id="rId30"/>
    <p:sldId id="344" r:id="rId31"/>
    <p:sldId id="345" r:id="rId32"/>
    <p:sldId id="346" r:id="rId33"/>
    <p:sldId id="347" r:id="rId34"/>
    <p:sldId id="348" r:id="rId35"/>
    <p:sldId id="350" r:id="rId36"/>
    <p:sldId id="284" r:id="rId37"/>
    <p:sldId id="286" r:id="rId38"/>
    <p:sldId id="287" r:id="rId39"/>
    <p:sldId id="288" r:id="rId40"/>
    <p:sldId id="351" r:id="rId41"/>
    <p:sldId id="291" r:id="rId42"/>
    <p:sldId id="293" r:id="rId43"/>
    <p:sldId id="327" r:id="rId44"/>
    <p:sldId id="334" r:id="rId4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33FF"/>
    <a:srgbClr val="99CCFF"/>
    <a:srgbClr val="FF6600"/>
    <a:srgbClr val="FFCC99"/>
    <a:srgbClr val="FF9933"/>
    <a:srgbClr val="FFFF99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2787" autoAdjust="0"/>
    <p:restoredTop sz="99729" autoAdjust="0"/>
  </p:normalViewPr>
  <p:slideViewPr>
    <p:cSldViewPr>
      <p:cViewPr varScale="1">
        <p:scale>
          <a:sx n="71" d="100"/>
          <a:sy n="71" d="100"/>
        </p:scale>
        <p:origin x="-46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8398AF-9905-484A-A564-77A27FDDB9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4B08D-B511-49FD-A4DE-B0C74EC424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AC51EE-A452-408D-B6DD-9F626198A2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BC3193-D3C1-474A-ABF1-FB8DF65CE6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5E51D2-913B-4AEA-9AE8-A1AFE18600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AC80A-69C7-4E6B-B723-129E2C2F45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459353-1D82-41AD-BED9-6CF8985AAB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B67F4-DC86-44F5-9F63-4D6E6542DC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0925D-A698-4CA4-8C27-D2F9BA45D3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5549FA-0006-478A-8F8E-FFAAACB0E7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505A8-1D90-4B92-B981-BF06EB2972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rgbClr val="3333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 New Roman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Times New Roman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Times New Roman" charset="0"/>
              </a:defRPr>
            </a:lvl1pPr>
          </a:lstStyle>
          <a:p>
            <a:pPr>
              <a:defRPr/>
            </a:pPr>
            <a:fld id="{90B850EB-13A8-4240-982D-C45F743B13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image" Target="../media/image1.wmf"/><Relationship Id="rId7" Type="http://schemas.openxmlformats.org/officeDocument/2006/relationships/image" Target="../media/image5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wmf"/><Relationship Id="rId5" Type="http://schemas.openxmlformats.org/officeDocument/2006/relationships/image" Target="../media/image3.wmf"/><Relationship Id="rId10" Type="http://schemas.openxmlformats.org/officeDocument/2006/relationships/image" Target="../media/image8.gif"/><Relationship Id="rId4" Type="http://schemas.openxmlformats.org/officeDocument/2006/relationships/image" Target="../media/image2.wmf"/><Relationship Id="rId9" Type="http://schemas.openxmlformats.org/officeDocument/2006/relationships/image" Target="../media/image7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13" Type="http://schemas.openxmlformats.org/officeDocument/2006/relationships/slide" Target="slide22.xml"/><Relationship Id="rId3" Type="http://schemas.openxmlformats.org/officeDocument/2006/relationships/image" Target="../media/image1.wmf"/><Relationship Id="rId7" Type="http://schemas.openxmlformats.org/officeDocument/2006/relationships/slide" Target="slide16.xml"/><Relationship Id="rId12" Type="http://schemas.openxmlformats.org/officeDocument/2006/relationships/slide" Target="slide21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6.xml"/><Relationship Id="rId6" Type="http://schemas.openxmlformats.org/officeDocument/2006/relationships/slide" Target="slide15.xml"/><Relationship Id="rId11" Type="http://schemas.openxmlformats.org/officeDocument/2006/relationships/slide" Target="slide20.xml"/><Relationship Id="rId5" Type="http://schemas.openxmlformats.org/officeDocument/2006/relationships/slide" Target="slide14.xml"/><Relationship Id="rId10" Type="http://schemas.openxmlformats.org/officeDocument/2006/relationships/slide" Target="slide19.xml"/><Relationship Id="rId4" Type="http://schemas.openxmlformats.org/officeDocument/2006/relationships/image" Target="../media/image25.gif"/><Relationship Id="rId9" Type="http://schemas.openxmlformats.org/officeDocument/2006/relationships/slide" Target="slide18.xml"/><Relationship Id="rId14" Type="http://schemas.openxmlformats.org/officeDocument/2006/relationships/slide" Target="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54;&#1090;&#1082;&#1088;&#1099;&#1090;&#1086;&#1077;%20&#1079;&#1072;&#1085;&#1103;&#1090;&#1080;&#1077;%20&#1076;&#1083;&#1103;%20&#1052;&#1069;&#1054;\&#1047;&#1040;&#1053;&#1071;&#1058;&#1048;&#1045;\&#1060;&#1080;&#1079;&#1082;&#1091;&#1083;&#1100;&#1090;&#1084;&#1080;&#1085;&#1091;&#1090;&#1082;&#1072;%20&#1076;&#1088;&#1091;&#1079;&#1100;&#1103;\10%20-%20&#1044;&#1088;&#1091;&#1079;&#1100;&#1103;.mp3" TargetMode="Externa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5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gif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12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gif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2.wmf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54;&#1090;&#1082;&#1088;&#1099;&#1090;&#1086;&#1077;%20&#1079;&#1072;&#1085;&#1103;&#1090;&#1080;&#1077;%20&#1076;&#1083;&#1103;%20&#1052;&#1069;&#1054;\&#1047;&#1040;&#1053;&#1071;&#1058;&#1048;&#1045;\04_svetofor.mp3" TargetMode="External"/><Relationship Id="rId6" Type="http://schemas.openxmlformats.org/officeDocument/2006/relationships/image" Target="../media/image5.wmf"/><Relationship Id="rId5" Type="http://schemas.openxmlformats.org/officeDocument/2006/relationships/image" Target="../media/image6.wmf"/><Relationship Id="rId10" Type="http://schemas.openxmlformats.org/officeDocument/2006/relationships/image" Target="../media/image53.png"/><Relationship Id="rId4" Type="http://schemas.openxmlformats.org/officeDocument/2006/relationships/image" Target="../media/image3.wmf"/><Relationship Id="rId9" Type="http://schemas.openxmlformats.org/officeDocument/2006/relationships/image" Target="../media/image4.wmf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wmf"/><Relationship Id="rId13" Type="http://schemas.openxmlformats.org/officeDocument/2006/relationships/image" Target="../media/image63.wmf"/><Relationship Id="rId18" Type="http://schemas.openxmlformats.org/officeDocument/2006/relationships/image" Target="../media/image68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57.wmf"/><Relationship Id="rId12" Type="http://schemas.openxmlformats.org/officeDocument/2006/relationships/image" Target="../media/image62.wmf"/><Relationship Id="rId17" Type="http://schemas.openxmlformats.org/officeDocument/2006/relationships/image" Target="../media/image67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66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56.wmf"/><Relationship Id="rId11" Type="http://schemas.openxmlformats.org/officeDocument/2006/relationships/image" Target="../media/image61.wmf"/><Relationship Id="rId5" Type="http://schemas.openxmlformats.org/officeDocument/2006/relationships/image" Target="../media/image55.wmf"/><Relationship Id="rId15" Type="http://schemas.openxmlformats.org/officeDocument/2006/relationships/image" Target="../media/image65.png"/><Relationship Id="rId10" Type="http://schemas.openxmlformats.org/officeDocument/2006/relationships/image" Target="../media/image60.wmf"/><Relationship Id="rId19" Type="http://schemas.openxmlformats.org/officeDocument/2006/relationships/image" Target="../media/image69.png"/><Relationship Id="rId4" Type="http://schemas.openxmlformats.org/officeDocument/2006/relationships/image" Target="../media/image54.png"/><Relationship Id="rId9" Type="http://schemas.openxmlformats.org/officeDocument/2006/relationships/image" Target="../media/image59.wmf"/><Relationship Id="rId14" Type="http://schemas.openxmlformats.org/officeDocument/2006/relationships/image" Target="../media/image64.wmf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71.jpeg"/><Relationship Id="rId7" Type="http://schemas.openxmlformats.org/officeDocument/2006/relationships/image" Target="../media/image75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6" Type="http://schemas.openxmlformats.org/officeDocument/2006/relationships/image" Target="../media/image74.jpeg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7.jpeg"/><Relationship Id="rId4" Type="http://schemas.openxmlformats.org/officeDocument/2006/relationships/image" Target="../media/image12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openxmlformats.org/officeDocument/2006/relationships/image" Target="../media/image19.jpeg"/><Relationship Id="rId7" Type="http://schemas.openxmlformats.org/officeDocument/2006/relationships/image" Target="../media/image12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C:\Documents and Settings\Андрей\Application Data\Microsoft\Media Catalog\HDECOBOX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9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9" name="Picture 11" descr="C:\Documents and Settings\Андрей\Мои документы\Мои рисунки\Рисунки\картинки 4\NA01440_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0"/>
            <a:ext cx="2789238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12" descr="C:\Documents and Settings\Андрей\Application Data\Microsoft\Media Catalog\птица3.WM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7200" y="381000"/>
            <a:ext cx="2139950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13" descr="C:\Documents and Settings\Андрей\Мои документы\Мои рисунки\Рисунки\картинки 4\NA00896_.WM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5800" y="4419600"/>
            <a:ext cx="3903663" cy="113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3" name="Picture 15" descr="C:\Documents and Settings\Андрей\Мои документы\Мои рисунки\Рисунки\картинки 4\NA00635_.WM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0338" y="2060575"/>
            <a:ext cx="2008187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4" name="Picture 16" descr="C:\Documents and Settings\Андрей\Мои документы\Мои рисунки\Рисунки\картинки 4\NA00635_.WM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3200" y="1524000"/>
            <a:ext cx="21717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2" name="Picture 14" descr="C:\Documents and Settings\Андрей\Мои документы\Мои рисунки\Рисунки\картинки 4\NA00627_.WMF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52800"/>
            <a:ext cx="3276600" cy="247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5" name="Picture 17" descr="C:\Documents and Settings\Андрей\Мои документы\Мои рисунки\Рисунки\картинки 4\NA01586_.WMF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6800" y="1828800"/>
            <a:ext cx="1757363" cy="375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6" name="Picture 18" descr="C:\Documents and Settings\Андрей\Мои документы\ПДД\PDD\ПДД\proektdavaidrygitdoroga.files\image690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5257800"/>
            <a:ext cx="8686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IMGP231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7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40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5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noFill/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kern="1200" dirty="0" smtClean="0">
                <a:ln>
                  <a:solidFill>
                    <a:srgbClr val="6666FF"/>
                  </a:solidFill>
                </a:ln>
                <a:solidFill>
                  <a:srgbClr val="FFFF00"/>
                </a:solidFill>
                <a:cs typeface="Times New Roman" pitchFamily="18" charset="0"/>
              </a:rPr>
              <a:t>ЖЕЛТЫЙ   СИГНАЛ</a:t>
            </a:r>
            <a:br>
              <a:rPr lang="ru-RU" sz="3200" b="1" kern="1200" dirty="0" smtClean="0">
                <a:ln>
                  <a:solidFill>
                    <a:srgbClr val="6666FF"/>
                  </a:solidFill>
                </a:ln>
                <a:solidFill>
                  <a:srgbClr val="FFFF00"/>
                </a:solidFill>
                <a:cs typeface="Times New Roman" pitchFamily="18" charset="0"/>
              </a:rPr>
            </a:br>
            <a:r>
              <a:rPr lang="ru-RU" sz="3200" b="1" kern="1200" dirty="0" smtClean="0">
                <a:ln>
                  <a:solidFill>
                    <a:srgbClr val="6666FF"/>
                  </a:solidFill>
                </a:ln>
                <a:solidFill>
                  <a:srgbClr val="FFFF00"/>
                </a:solidFill>
                <a:cs typeface="Times New Roman" pitchFamily="18" charset="0"/>
              </a:rPr>
              <a:t>   СВЕТОФОРА</a:t>
            </a:r>
            <a:endParaRPr lang="ru-RU" sz="3200" b="1" kern="1200" dirty="0">
              <a:ln>
                <a:solidFill>
                  <a:srgbClr val="6666FF"/>
                </a:solidFill>
              </a:ln>
              <a:solidFill>
                <a:srgbClr val="FFFF00"/>
              </a:solidFill>
              <a:cs typeface="Times New Roman" pitchFamily="18" charset="0"/>
            </a:endParaRPr>
          </a:p>
        </p:txBody>
      </p:sp>
      <p:pic>
        <p:nvPicPr>
          <p:cNvPr id="3" name="Рисунок 2" descr="Рисунок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2000250"/>
            <a:ext cx="2071687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4000496" y="4000504"/>
            <a:ext cx="3857652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3200" b="1" dirty="0">
                <a:ln>
                  <a:solidFill>
                    <a:srgbClr val="33CC33"/>
                  </a:solidFill>
                </a:ln>
                <a:solidFill>
                  <a:srgbClr val="CCCC00"/>
                </a:solidFill>
                <a:ea typeface="Calibri" pitchFamily="34" charset="0"/>
                <a:cs typeface="Times New Roman" pitchFamily="18" charset="0"/>
              </a:rPr>
              <a:t>Желтый свет- предупрежденье:</a:t>
            </a:r>
            <a:endParaRPr lang="ru-RU" sz="3200" b="1" dirty="0">
              <a:ln>
                <a:solidFill>
                  <a:srgbClr val="33CC33"/>
                </a:solidFill>
              </a:ln>
              <a:solidFill>
                <a:srgbClr val="CCCC00"/>
              </a:solidFill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sz="3200" b="1" dirty="0">
                <a:ln>
                  <a:solidFill>
                    <a:srgbClr val="33CC33"/>
                  </a:solidFill>
                </a:ln>
                <a:solidFill>
                  <a:srgbClr val="CCCC00"/>
                </a:solidFill>
                <a:ea typeface="Calibri" pitchFamily="34" charset="0"/>
                <a:cs typeface="Times New Roman" pitchFamily="18" charset="0"/>
              </a:rPr>
              <a:t>Жди сигнала для движенья.</a:t>
            </a:r>
            <a:endParaRPr lang="ru-RU" sz="3200" b="1" dirty="0">
              <a:ln>
                <a:solidFill>
                  <a:srgbClr val="33CC33"/>
                </a:solidFill>
              </a:ln>
              <a:solidFill>
                <a:srgbClr val="CCCC00"/>
              </a:solidFill>
              <a:cs typeface="Times New Roman" pitchFamily="18" charset="0"/>
            </a:endParaRPr>
          </a:p>
        </p:txBody>
      </p:sp>
      <p:pic>
        <p:nvPicPr>
          <p:cNvPr id="78853" name="Рисунок 4" descr="37r3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85875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4" name="Рисунок 5" descr="4724b299125d23ce8ebc609554f3edeb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86750" y="214313"/>
            <a:ext cx="661988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Овал 6"/>
          <p:cNvSpPr/>
          <p:nvPr/>
        </p:nvSpPr>
        <p:spPr>
          <a:xfrm>
            <a:off x="4857750" y="1857375"/>
            <a:ext cx="1200150" cy="107156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7" presetClass="entr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546 0.02523 L -0.404 0.23519 " pathEditMode="relative" rAng="0" ptsTypes="AA">
                                      <p:cBhvr>
                                        <p:cTn id="3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00" y="10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0"/>
                            </p:stCondLst>
                            <p:childTnLst>
                              <p:par>
                                <p:cTn id="32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noFill/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kern="1200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cs typeface="Times New Roman" pitchFamily="18" charset="0"/>
              </a:rPr>
              <a:t>ЗЕЛЕНЫЙ   СИГНАЛ</a:t>
            </a:r>
            <a:br>
              <a:rPr lang="ru-RU" sz="3600" kern="1200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cs typeface="Times New Roman" pitchFamily="18" charset="0"/>
              </a:rPr>
            </a:br>
            <a:r>
              <a:rPr lang="ru-RU" sz="3600" kern="1200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cs typeface="Times New Roman" pitchFamily="18" charset="0"/>
              </a:rPr>
              <a:t>   СВЕТОФОРА</a:t>
            </a:r>
            <a:endParaRPr lang="ru-RU" sz="3600" kern="1200" dirty="0">
              <a:ln>
                <a:solidFill>
                  <a:srgbClr val="00B050"/>
                </a:solidFill>
              </a:ln>
              <a:solidFill>
                <a:srgbClr val="00B050"/>
              </a:solidFill>
              <a:cs typeface="Times New Roman" pitchFamily="18" charset="0"/>
            </a:endParaRPr>
          </a:p>
        </p:txBody>
      </p:sp>
      <p:pic>
        <p:nvPicPr>
          <p:cNvPr id="3" name="Рисунок 2" descr="Рисунок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1714500"/>
            <a:ext cx="1928813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6" name="Rectangle 1"/>
          <p:cNvSpPr>
            <a:spLocks noChangeArrowheads="1"/>
          </p:cNvSpPr>
          <p:nvPr/>
        </p:nvSpPr>
        <p:spPr bwMode="auto">
          <a:xfrm>
            <a:off x="4357688" y="2143125"/>
            <a:ext cx="42862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400">
                <a:ea typeface="Calibri" pitchFamily="34" charset="0"/>
                <a:cs typeface="Times New Roman" pitchFamily="18" charset="0"/>
              </a:rPr>
              <a:t> </a:t>
            </a:r>
            <a:endParaRPr lang="ru-RU" sz="1800">
              <a:latin typeface="Arial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3500438" y="3929063"/>
            <a:ext cx="5214937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8000"/>
                </a:solidFill>
                <a:latin typeface="Arial Unicode MS" pitchFamily="34" charset="-128"/>
              </a:rPr>
              <a:t>         </a:t>
            </a:r>
            <a:r>
              <a:rPr lang="ru-RU" sz="2800" b="1">
                <a:solidFill>
                  <a:srgbClr val="008000"/>
                </a:solidFill>
                <a:cs typeface="Times New Roman" pitchFamily="18" charset="0"/>
              </a:rPr>
              <a:t>А за ним зеленый свет</a:t>
            </a:r>
          </a:p>
          <a:p>
            <a:r>
              <a:rPr lang="ru-RU" sz="2800" b="1">
                <a:solidFill>
                  <a:srgbClr val="008000"/>
                </a:solidFill>
                <a:cs typeface="Times New Roman" pitchFamily="18" charset="0"/>
              </a:rPr>
              <a:t>	Вспыхнет впереди,</a:t>
            </a:r>
          </a:p>
          <a:p>
            <a:r>
              <a:rPr lang="ru-RU" sz="2800" b="1">
                <a:solidFill>
                  <a:srgbClr val="008000"/>
                </a:solidFill>
                <a:cs typeface="Times New Roman" pitchFamily="18" charset="0"/>
              </a:rPr>
              <a:t>	Скажет он:</a:t>
            </a:r>
          </a:p>
          <a:p>
            <a:r>
              <a:rPr lang="ru-RU" sz="2800" b="1">
                <a:solidFill>
                  <a:srgbClr val="008000"/>
                </a:solidFill>
                <a:cs typeface="Times New Roman" pitchFamily="18" charset="0"/>
              </a:rPr>
              <a:t>	«Препятствий нет,        	смело в путь иди».</a:t>
            </a:r>
            <a:r>
              <a:rPr lang="ru-RU" b="1">
                <a:solidFill>
                  <a:schemeClr val="bg2"/>
                </a:solidFill>
                <a:cs typeface="Times New Roman" pitchFamily="18" charset="0"/>
              </a:rPr>
              <a:t>    </a:t>
            </a:r>
          </a:p>
        </p:txBody>
      </p:sp>
      <p:pic>
        <p:nvPicPr>
          <p:cNvPr id="79878" name="Рисунок 5" descr="37r3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85875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79" name="Рисунок 6" descr="4724b299125d23ce8ebc609554f3edeb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86750" y="214313"/>
            <a:ext cx="661988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Овал 7"/>
          <p:cNvSpPr/>
          <p:nvPr/>
        </p:nvSpPr>
        <p:spPr>
          <a:xfrm>
            <a:off x="5214938" y="1714500"/>
            <a:ext cx="1128712" cy="1071563"/>
          </a:xfrm>
          <a:prstGeom prst="ellipse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>
              <a:solidFill>
                <a:srgbClr val="33CC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5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5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50"/>
                            </p:stCondLst>
                            <p:childTnLst>
                              <p:par>
                                <p:cTn id="22" presetID="53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550"/>
                            </p:stCondLst>
                            <p:childTnLst>
                              <p:par>
                                <p:cTn id="28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44444E-6 L -0.41945 0.37223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000" y="18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550"/>
                            </p:stCondLst>
                            <p:childTnLst>
                              <p:par>
                                <p:cTn id="31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  <p:bldP spid="8" grpId="1" animBg="1"/>
      <p:bldP spid="8" grpId="2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12" descr="raznoe150"/>
          <p:cNvPicPr>
            <a:picLocks noChangeAspect="1" noChangeArrowheads="1" noCrop="1"/>
          </p:cNvPicPr>
          <p:nvPr/>
        </p:nvPicPr>
        <p:blipFill>
          <a:blip r:embed="rId2">
            <a:lum contrast="12000"/>
          </a:blip>
          <a:srcRect/>
          <a:stretch>
            <a:fillRect/>
          </a:stretch>
        </p:blipFill>
        <p:spPr bwMode="auto">
          <a:xfrm>
            <a:off x="2700338" y="244475"/>
            <a:ext cx="3529012" cy="661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32" descr="C:\Documents and Settings\Андрей\Application Data\Microsoft\Media Catalog\HDECOBOX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8382000" cy="1143000"/>
          </a:xfrm>
        </p:spPr>
        <p:txBody>
          <a:bodyPr/>
          <a:lstStyle/>
          <a:p>
            <a:pPr eaLnBrk="1" hangingPunct="1"/>
            <a:r>
              <a:rPr lang="ru-RU" sz="5400" b="1" smtClean="0">
                <a:solidFill>
                  <a:srgbClr val="660066"/>
                </a:solidFill>
              </a:rPr>
              <a:t>ИГРА «</a:t>
            </a:r>
            <a:r>
              <a:rPr lang="ru-RU" sz="5400" b="1" smtClean="0">
                <a:solidFill>
                  <a:srgbClr val="CC0000"/>
                </a:solidFill>
              </a:rPr>
              <a:t>Всё </a:t>
            </a:r>
            <a:r>
              <a:rPr lang="ru-RU" sz="5400" b="1" smtClean="0">
                <a:solidFill>
                  <a:srgbClr val="FFFF00"/>
                </a:solidFill>
              </a:rPr>
              <a:t>о</a:t>
            </a:r>
            <a:r>
              <a:rPr lang="ru-RU" sz="5400" b="1" smtClean="0">
                <a:solidFill>
                  <a:srgbClr val="CC0000"/>
                </a:solidFill>
              </a:rPr>
              <a:t> </a:t>
            </a:r>
            <a:r>
              <a:rPr lang="ru-RU" sz="5400" b="1" smtClean="0">
                <a:solidFill>
                  <a:srgbClr val="33CC33"/>
                </a:solidFill>
              </a:rPr>
              <a:t>светофоре</a:t>
            </a:r>
            <a:r>
              <a:rPr lang="ru-RU" sz="5400" b="1" smtClean="0">
                <a:solidFill>
                  <a:srgbClr val="660066"/>
                </a:solidFill>
              </a:rPr>
              <a:t>»</a:t>
            </a:r>
          </a:p>
        </p:txBody>
      </p:sp>
      <p:pic>
        <p:nvPicPr>
          <p:cNvPr id="13316" name="Picture 12" descr="raznoe150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43827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47" name="AutoShape 35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438400" y="1600200"/>
            <a:ext cx="1219200" cy="990600"/>
          </a:xfrm>
          <a:prstGeom prst="actionButtonBlank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48" name="AutoShape 36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495800" y="1600200"/>
            <a:ext cx="1219200" cy="990600"/>
          </a:xfrm>
          <a:prstGeom prst="actionButtonBlank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49" name="AutoShape 37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553200" y="1600200"/>
            <a:ext cx="1219200" cy="990600"/>
          </a:xfrm>
          <a:prstGeom prst="actionButtonBlank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50" name="AutoShape 38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14600" y="3276600"/>
            <a:ext cx="1143000" cy="914400"/>
          </a:xfrm>
          <a:prstGeom prst="actionButtonBlank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51" name="AutoShape 39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572000" y="3276600"/>
            <a:ext cx="1143000" cy="914400"/>
          </a:xfrm>
          <a:prstGeom prst="actionButtonBlank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52" name="AutoShape 40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629400" y="3276600"/>
            <a:ext cx="1143000" cy="914400"/>
          </a:xfrm>
          <a:prstGeom prst="actionButtonBlank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53" name="AutoShape 41">
            <a:hlinkClick r:id="rId1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14600" y="4800600"/>
            <a:ext cx="1143000" cy="914400"/>
          </a:xfrm>
          <a:prstGeom prst="actionButtonBlank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54" name="AutoShape 42">
            <a:hlinkClick r:id="rId1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572000" y="4800600"/>
            <a:ext cx="1143000" cy="914400"/>
          </a:xfrm>
          <a:prstGeom prst="actionButtonBlank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55" name="AutoShape 43">
            <a:hlinkClick r:id="rId1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629400" y="4800600"/>
            <a:ext cx="1143000" cy="914400"/>
          </a:xfrm>
          <a:prstGeom prst="actionButtonBlank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26" name="WordArt 14"/>
          <p:cNvSpPr>
            <a:spLocks noChangeArrowheads="1" noChangeShapeType="1" noTextEdit="1"/>
          </p:cNvSpPr>
          <p:nvPr/>
        </p:nvSpPr>
        <p:spPr bwMode="auto">
          <a:xfrm>
            <a:off x="2895600" y="1600200"/>
            <a:ext cx="304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Times New Roman"/>
                <a:cs typeface="Times New Roman"/>
              </a:rPr>
              <a:t>1</a:t>
            </a:r>
          </a:p>
        </p:txBody>
      </p:sp>
      <p:sp>
        <p:nvSpPr>
          <p:cNvPr id="13327" name="WordArt 15"/>
          <p:cNvSpPr>
            <a:spLocks noChangeArrowheads="1" noChangeShapeType="1" noTextEdit="1"/>
          </p:cNvSpPr>
          <p:nvPr/>
        </p:nvSpPr>
        <p:spPr bwMode="auto">
          <a:xfrm>
            <a:off x="5029200" y="1600200"/>
            <a:ext cx="2286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13328" name="WordArt 16"/>
          <p:cNvSpPr>
            <a:spLocks noChangeArrowheads="1" noChangeShapeType="1" noTextEdit="1"/>
          </p:cNvSpPr>
          <p:nvPr/>
        </p:nvSpPr>
        <p:spPr bwMode="auto">
          <a:xfrm>
            <a:off x="7086600" y="1600200"/>
            <a:ext cx="2286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Times New Roman"/>
                <a:cs typeface="Times New Roman"/>
              </a:rPr>
              <a:t>3</a:t>
            </a:r>
          </a:p>
        </p:txBody>
      </p:sp>
      <p:sp>
        <p:nvSpPr>
          <p:cNvPr id="13329" name="WordArt 17"/>
          <p:cNvSpPr>
            <a:spLocks noChangeArrowheads="1" noChangeShapeType="1" noTextEdit="1"/>
          </p:cNvSpPr>
          <p:nvPr/>
        </p:nvSpPr>
        <p:spPr bwMode="auto">
          <a:xfrm>
            <a:off x="2971800" y="3276600"/>
            <a:ext cx="2286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Times New Roman"/>
                <a:cs typeface="Times New Roman"/>
              </a:rPr>
              <a:t>4</a:t>
            </a:r>
          </a:p>
        </p:txBody>
      </p:sp>
      <p:sp>
        <p:nvSpPr>
          <p:cNvPr id="13330" name="WordArt 18"/>
          <p:cNvSpPr>
            <a:spLocks noChangeArrowheads="1" noChangeShapeType="1" noTextEdit="1"/>
          </p:cNvSpPr>
          <p:nvPr/>
        </p:nvSpPr>
        <p:spPr bwMode="auto">
          <a:xfrm>
            <a:off x="5029200" y="3276600"/>
            <a:ext cx="2286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Times New Roman"/>
                <a:cs typeface="Times New Roman"/>
              </a:rPr>
              <a:t>5</a:t>
            </a:r>
          </a:p>
        </p:txBody>
      </p:sp>
      <p:sp>
        <p:nvSpPr>
          <p:cNvPr id="13331" name="WordArt 19"/>
          <p:cNvSpPr>
            <a:spLocks noChangeArrowheads="1" noChangeShapeType="1" noTextEdit="1"/>
          </p:cNvSpPr>
          <p:nvPr/>
        </p:nvSpPr>
        <p:spPr bwMode="auto">
          <a:xfrm>
            <a:off x="7162800" y="3276600"/>
            <a:ext cx="2286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Times New Roman"/>
                <a:cs typeface="Times New Roman"/>
              </a:rPr>
              <a:t>6</a:t>
            </a:r>
          </a:p>
        </p:txBody>
      </p:sp>
      <p:sp>
        <p:nvSpPr>
          <p:cNvPr id="13334" name="WordArt 22">
            <a:hlinkClick r:id="rId1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162800" y="4800600"/>
            <a:ext cx="1524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Times New Roman"/>
                <a:cs typeface="Times New Roman"/>
              </a:rPr>
              <a:t>9</a:t>
            </a:r>
          </a:p>
        </p:txBody>
      </p:sp>
      <p:sp>
        <p:nvSpPr>
          <p:cNvPr id="13333" name="WordArt 21"/>
          <p:cNvSpPr>
            <a:spLocks noChangeArrowheads="1" noChangeShapeType="1" noTextEdit="1"/>
          </p:cNvSpPr>
          <p:nvPr/>
        </p:nvSpPr>
        <p:spPr bwMode="auto">
          <a:xfrm>
            <a:off x="5029200" y="4800600"/>
            <a:ext cx="2286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Times New Roman"/>
                <a:cs typeface="Times New Roman"/>
              </a:rPr>
              <a:t>8</a:t>
            </a:r>
          </a:p>
        </p:txBody>
      </p:sp>
      <p:sp>
        <p:nvSpPr>
          <p:cNvPr id="13332" name="WordArt 20"/>
          <p:cNvSpPr>
            <a:spLocks noChangeArrowheads="1" noChangeShapeType="1" noTextEdit="1"/>
          </p:cNvSpPr>
          <p:nvPr/>
        </p:nvSpPr>
        <p:spPr bwMode="auto">
          <a:xfrm>
            <a:off x="3048000" y="4800600"/>
            <a:ext cx="1524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Times New Roman"/>
                <a:cs typeface="Times New Roman"/>
              </a:rPr>
              <a:t>7</a:t>
            </a:r>
          </a:p>
        </p:txBody>
      </p:sp>
      <p:sp>
        <p:nvSpPr>
          <p:cNvPr id="13357" name="AutoShape 45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6172200"/>
            <a:ext cx="1295400" cy="304800"/>
          </a:xfrm>
          <a:prstGeom prst="actionButtonBlank">
            <a:avLst/>
          </a:prstGeom>
          <a:solidFill>
            <a:srgbClr val="66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3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3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3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3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3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3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3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3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3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5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3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13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5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13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13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5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13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10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13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utoUpdateAnimBg="0"/>
      <p:bldP spid="13347" grpId="0" animBg="1"/>
      <p:bldP spid="13348" grpId="0" animBg="1"/>
      <p:bldP spid="13349" grpId="0" animBg="1"/>
      <p:bldP spid="13350" grpId="0" animBg="1"/>
      <p:bldP spid="13351" grpId="0" animBg="1"/>
      <p:bldP spid="13352" grpId="0" animBg="1"/>
      <p:bldP spid="13353" grpId="0" animBg="1"/>
      <p:bldP spid="13354" grpId="0" animBg="1"/>
      <p:bldP spid="13355" grpId="0" animBg="1"/>
      <p:bldP spid="13326" grpId="0" animBg="1"/>
      <p:bldP spid="13327" grpId="0" animBg="1"/>
      <p:bldP spid="13328" grpId="0" animBg="1"/>
      <p:bldP spid="13329" grpId="0" animBg="1"/>
      <p:bldP spid="13330" grpId="0" animBg="1"/>
      <p:bldP spid="13331" grpId="0" animBg="1"/>
      <p:bldP spid="13334" grpId="0" animBg="1"/>
      <p:bldP spid="13333" grpId="0" animBg="1"/>
      <p:bldP spid="13332" grpId="0" animBg="1"/>
      <p:bldP spid="1335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C:\Documents and Settings\Андрей\Application Data\Microsoft\Media Catalog\HDECOBOX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077200" cy="1143000"/>
          </a:xfrm>
        </p:spPr>
        <p:txBody>
          <a:bodyPr/>
          <a:lstStyle/>
          <a:p>
            <a:pPr eaLnBrk="1" hangingPunct="1"/>
            <a:r>
              <a:rPr lang="ru-RU" sz="5400" b="1" i="1" smtClean="0">
                <a:solidFill>
                  <a:srgbClr val="CC0000"/>
                </a:solidFill>
              </a:rPr>
              <a:t>Что такое светофор?</a:t>
            </a:r>
          </a:p>
        </p:txBody>
      </p:sp>
      <p:sp>
        <p:nvSpPr>
          <p:cNvPr id="22531" name="AutoShape 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010400" y="5867400"/>
            <a:ext cx="1600200" cy="609600"/>
          </a:xfrm>
          <a:prstGeom prst="actionButtonReturn">
            <a:avLst/>
          </a:prstGeom>
          <a:solidFill>
            <a:srgbClr val="3333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1295400" y="1905000"/>
            <a:ext cx="7162800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4000">
                <a:cs typeface="Times New Roman" pitchFamily="18" charset="0"/>
              </a:rPr>
              <a:t>Светофор представляет собой прибор, который световыми сигналами разрешает или запрещает движение транспорта и пешеходов в определенном направлении. </a:t>
            </a:r>
          </a:p>
        </p:txBody>
      </p:sp>
      <p:pic>
        <p:nvPicPr>
          <p:cNvPr id="22534" name="Picture 12" descr="raznoe150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43827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52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utoUpdateAnimBg="0"/>
      <p:bldP spid="22531" grpId="0" animBg="1"/>
      <p:bldP spid="22533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Андрей\Application Data\Microsoft\Media Catalog\HDECOBOX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AutoShape 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162800" y="5943600"/>
            <a:ext cx="1676400" cy="533400"/>
          </a:xfrm>
          <a:prstGeom prst="actionButtonReturn">
            <a:avLst/>
          </a:prstGeom>
          <a:solidFill>
            <a:srgbClr val="3333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1066800" y="762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5400" b="1" i="1">
                <a:solidFill>
                  <a:srgbClr val="CC0000"/>
                </a:solidFill>
              </a:rPr>
              <a:t>Для чего устанавливают светофор и где?</a:t>
            </a:r>
          </a:p>
        </p:txBody>
      </p:sp>
      <p:pic>
        <p:nvPicPr>
          <p:cNvPr id="14341" name="Picture 12" descr="raznoe150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43827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762000" y="2743200"/>
            <a:ext cx="79248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600">
                <a:cs typeface="Times New Roman" pitchFamily="18" charset="0"/>
              </a:rPr>
              <a:t>Светофоры служат для регулирования дорожного движения, их устанавливают на перекрестках, пешеходных переходах и других местах оживленного движения.</a:t>
            </a:r>
            <a:endParaRPr lang="ru-RU" sz="3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52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animBg="1"/>
      <p:bldP spid="14340" grpId="0" autoUpdateAnimBg="0"/>
      <p:bldP spid="14342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Андрей\Application Data\Microsoft\Media Catalog\HDECOBOX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AutoShape 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162800" y="5943600"/>
            <a:ext cx="1676400" cy="533400"/>
          </a:xfrm>
          <a:prstGeom prst="actionButtonReturn">
            <a:avLst/>
          </a:prstGeom>
          <a:solidFill>
            <a:srgbClr val="3333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914400" y="609600"/>
            <a:ext cx="8001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5400" b="1" i="1">
                <a:solidFill>
                  <a:srgbClr val="CC0000"/>
                </a:solidFill>
              </a:rPr>
              <a:t>Какие виды светофоров вам известны?</a:t>
            </a:r>
          </a:p>
        </p:txBody>
      </p:sp>
      <p:pic>
        <p:nvPicPr>
          <p:cNvPr id="15365" name="Picture 12" descr="raznoe150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43827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1295400" y="3109913"/>
            <a:ext cx="71628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600">
                <a:solidFill>
                  <a:srgbClr val="000000"/>
                </a:solidFill>
                <a:cs typeface="Times New Roman" pitchFamily="18" charset="0"/>
              </a:rPr>
              <a:t>Светофоры бывают транспортные и пешеходные. </a:t>
            </a:r>
          </a:p>
          <a:p>
            <a:pPr eaLnBrk="0" hangingPunct="0"/>
            <a:endParaRPr lang="ru-RU" sz="3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52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3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animBg="1"/>
      <p:bldP spid="15364" grpId="0" autoUpdateAnimBg="0"/>
      <p:bldP spid="15366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Documents and Settings\Андрей\Application Data\Microsoft\Media Catalog\HDECOBOX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AutoShape 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162800" y="5943600"/>
            <a:ext cx="1676400" cy="533400"/>
          </a:xfrm>
          <a:prstGeom prst="actionButtonReturn">
            <a:avLst/>
          </a:prstGeom>
          <a:solidFill>
            <a:srgbClr val="3333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838200" y="609600"/>
            <a:ext cx="7924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5400" b="1" i="1">
                <a:solidFill>
                  <a:srgbClr val="CC0000"/>
                </a:solidFill>
              </a:rPr>
              <a:t>Как располагаются сигналы светофора?</a:t>
            </a:r>
          </a:p>
        </p:txBody>
      </p:sp>
      <p:pic>
        <p:nvPicPr>
          <p:cNvPr id="16389" name="Picture 12" descr="raznoe150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43827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685800" y="3048000"/>
            <a:ext cx="78486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000000"/>
                </a:solidFill>
                <a:cs typeface="Times New Roman" pitchFamily="18" charset="0"/>
              </a:rPr>
              <a:t>Сигналы располагаются в </a:t>
            </a:r>
            <a:r>
              <a:rPr lang="ru-RU" sz="3600">
                <a:solidFill>
                  <a:srgbClr val="000000"/>
                </a:solidFill>
              </a:rPr>
              <a:t>светофоре </a:t>
            </a:r>
            <a:r>
              <a:rPr lang="ru-RU" sz="3600">
                <a:solidFill>
                  <a:srgbClr val="000000"/>
                </a:solidFill>
                <a:cs typeface="Times New Roman" pitchFamily="18" charset="0"/>
              </a:rPr>
              <a:t> в строгой последовательности: красный, жёлтый, зелёный. </a:t>
            </a:r>
            <a:endParaRPr lang="ru-RU" sz="3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52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3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animBg="1"/>
      <p:bldP spid="16388" grpId="0" autoUpdateAnimBg="0"/>
      <p:bldP spid="16390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Андрей\Application Data\Microsoft\Media Catalog\HDECOBOX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AutoShape 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086600" y="5943600"/>
            <a:ext cx="1676400" cy="533400"/>
          </a:xfrm>
          <a:prstGeom prst="actionButtonReturn">
            <a:avLst/>
          </a:prstGeom>
          <a:solidFill>
            <a:srgbClr val="3333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838200" y="1600200"/>
            <a:ext cx="8001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5400" b="1" i="1">
                <a:solidFill>
                  <a:srgbClr val="CC0000"/>
                </a:solidFill>
              </a:rPr>
              <a:t>Что нужно делать, если ты подошёл к дороге, а зелёный сигнал светофора начал моргать?</a:t>
            </a:r>
          </a:p>
        </p:txBody>
      </p:sp>
      <p:pic>
        <p:nvPicPr>
          <p:cNvPr id="17413" name="Picture 12" descr="raznoe150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43827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609600" y="4038600"/>
            <a:ext cx="82296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600">
                <a:solidFill>
                  <a:srgbClr val="000000"/>
                </a:solidFill>
                <a:cs typeface="Times New Roman" pitchFamily="18" charset="0"/>
              </a:rPr>
              <a:t>Если ты подходишь к дороге, а зелёный сигнал начал моргать, подожди, когда включится немигающий зелёный сигнал.</a:t>
            </a:r>
            <a:endParaRPr lang="ru-RU" sz="3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3" presetClass="entr" presetSubtype="52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3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animBg="1"/>
      <p:bldP spid="17412" grpId="0" autoUpdateAnimBg="0"/>
      <p:bldP spid="17414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Documents and Settings\Андрей\Application Data\Microsoft\Media Catalog\HDECOBOX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AutoShape 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086600" y="5943600"/>
            <a:ext cx="1676400" cy="533400"/>
          </a:xfrm>
          <a:prstGeom prst="actionButtonReturn">
            <a:avLst/>
          </a:prstGeom>
          <a:solidFill>
            <a:srgbClr val="3333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990600" y="838200"/>
            <a:ext cx="7848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5400" b="1" i="1">
                <a:solidFill>
                  <a:srgbClr val="CC0000"/>
                </a:solidFill>
              </a:rPr>
              <a:t>Как выглядит светофор, предназначенный только для пешеходов?</a:t>
            </a:r>
          </a:p>
        </p:txBody>
      </p:sp>
      <p:pic>
        <p:nvPicPr>
          <p:cNvPr id="18437" name="Picture 12" descr="raznoe150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43827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762000" y="2819400"/>
            <a:ext cx="8077200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200">
                <a:solidFill>
                  <a:srgbClr val="000000"/>
                </a:solidFill>
                <a:cs typeface="Times New Roman" pitchFamily="18" charset="0"/>
              </a:rPr>
              <a:t>Светофоры, предназначенные для пешеходов, имеют только две секции – красную и зелёную, с изображением красного неподвижного человечка – запрещающий сигнал, зелёного шагающего человечка – разрешающий движение.</a:t>
            </a:r>
            <a:endParaRPr lang="ru-RU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3" presetClass="entr" presetSubtype="52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3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nimBg="1"/>
      <p:bldP spid="18436" grpId="0" autoUpdateAnimBg="0"/>
      <p:bldP spid="18438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63" name="Picture 7" descr="Рисунок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28596" y="214290"/>
            <a:ext cx="8229600" cy="1143000"/>
          </a:xfrm>
          <a:noFill/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kern="1200" dirty="0" smtClean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cs typeface="Times New Roman" pitchFamily="18" charset="0"/>
              </a:rPr>
              <a:t>Правило 1</a:t>
            </a:r>
            <a:br>
              <a:rPr lang="ru-RU" sz="3200" b="1" kern="1200" dirty="0" smtClean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cs typeface="Times New Roman" pitchFamily="18" charset="0"/>
              </a:rPr>
            </a:br>
            <a:r>
              <a:rPr lang="ru-RU" sz="3200" b="1" kern="1200" dirty="0" smtClean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cs typeface="Times New Roman" pitchFamily="18" charset="0"/>
              </a:rPr>
              <a:t>Дорога только для машин</a:t>
            </a: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571736" y="5000636"/>
            <a:ext cx="435771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b="1" dirty="0">
                <a:ln>
                  <a:solidFill>
                    <a:srgbClr val="0226BE"/>
                  </a:solidFill>
                </a:ln>
                <a:solidFill>
                  <a:srgbClr val="6666FF"/>
                </a:solidFill>
                <a:ea typeface="Calibri" pitchFamily="34" charset="0"/>
                <a:cs typeface="Times New Roman" pitchFamily="18" charset="0"/>
              </a:rPr>
              <a:t>Вот на улицу выходим, </a:t>
            </a:r>
            <a:endParaRPr lang="ru-RU" b="1" dirty="0">
              <a:ln>
                <a:solidFill>
                  <a:srgbClr val="0226BE"/>
                </a:solidFill>
              </a:ln>
              <a:solidFill>
                <a:srgbClr val="6666FF"/>
              </a:solidFill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b="1" dirty="0">
                <a:ln>
                  <a:solidFill>
                    <a:srgbClr val="0226BE"/>
                  </a:solidFill>
                </a:ln>
                <a:solidFill>
                  <a:srgbClr val="6666FF"/>
                </a:solidFill>
                <a:ea typeface="Calibri" pitchFamily="34" charset="0"/>
                <a:cs typeface="Times New Roman" pitchFamily="18" charset="0"/>
              </a:rPr>
              <a:t>И к дороге мы подходим, </a:t>
            </a:r>
            <a:endParaRPr lang="ru-RU" b="1" dirty="0">
              <a:ln>
                <a:solidFill>
                  <a:srgbClr val="0226BE"/>
                </a:solidFill>
              </a:ln>
              <a:solidFill>
                <a:srgbClr val="6666FF"/>
              </a:solidFill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b="1" dirty="0">
                <a:ln>
                  <a:solidFill>
                    <a:srgbClr val="0226BE"/>
                  </a:solidFill>
                </a:ln>
                <a:solidFill>
                  <a:srgbClr val="6666FF"/>
                </a:solidFill>
                <a:ea typeface="Calibri" pitchFamily="34" charset="0"/>
                <a:cs typeface="Times New Roman" pitchFamily="18" charset="0"/>
              </a:rPr>
              <a:t>По асфальту шуршат шины, </a:t>
            </a:r>
            <a:endParaRPr lang="ru-RU" b="1" dirty="0">
              <a:ln>
                <a:solidFill>
                  <a:srgbClr val="0226BE"/>
                </a:solidFill>
              </a:ln>
              <a:solidFill>
                <a:srgbClr val="6666FF"/>
              </a:solidFill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b="1" dirty="0">
                <a:ln>
                  <a:solidFill>
                    <a:srgbClr val="0226BE"/>
                  </a:solidFill>
                </a:ln>
                <a:solidFill>
                  <a:srgbClr val="6666FF"/>
                </a:solidFill>
                <a:ea typeface="Calibri" pitchFamily="34" charset="0"/>
                <a:cs typeface="Times New Roman" pitchFamily="18" charset="0"/>
              </a:rPr>
              <a:t>Едут разные машины. </a:t>
            </a:r>
            <a:endParaRPr lang="ru-RU" b="1" dirty="0">
              <a:ln>
                <a:solidFill>
                  <a:srgbClr val="0226BE"/>
                </a:solidFill>
              </a:ln>
              <a:solidFill>
                <a:srgbClr val="6666FF"/>
              </a:solidFill>
              <a:cs typeface="Times New Roman" pitchFamily="18" charset="0"/>
            </a:endParaRPr>
          </a:p>
        </p:txBody>
      </p:sp>
      <p:pic>
        <p:nvPicPr>
          <p:cNvPr id="4" name="Рисунок 3" descr="doroga-mnogo-mashin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50" y="1428750"/>
            <a:ext cx="5500688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1" name="Рисунок 5" descr="37r3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285875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2" name="Рисунок 6" descr="4724b299125d23ce8ebc609554f3edeb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15313" y="214313"/>
            <a:ext cx="661987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Documents and Settings\Андрей\Application Data\Microsoft\Media Catalog\HDECOBOX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AutoShape 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010400" y="5943600"/>
            <a:ext cx="1752600" cy="533400"/>
          </a:xfrm>
          <a:prstGeom prst="actionButtonReturn">
            <a:avLst/>
          </a:prstGeom>
          <a:solidFill>
            <a:srgbClr val="3333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1524000" y="609600"/>
            <a:ext cx="7239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5400" b="1" i="1">
                <a:solidFill>
                  <a:srgbClr val="CC0000"/>
                </a:solidFill>
              </a:rPr>
              <a:t>Что обозначают сигналы светофора?</a:t>
            </a:r>
          </a:p>
        </p:txBody>
      </p:sp>
      <p:pic>
        <p:nvPicPr>
          <p:cNvPr id="19461" name="Picture 12" descr="raznoe150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43827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2209800" y="3048000"/>
            <a:ext cx="58674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600">
                <a:solidFill>
                  <a:srgbClr val="000000"/>
                </a:solidFill>
                <a:cs typeface="Times New Roman" pitchFamily="18" charset="0"/>
              </a:rPr>
              <a:t>Красный – стой, </a:t>
            </a:r>
            <a:endParaRPr lang="ru-RU" sz="3600">
              <a:solidFill>
                <a:srgbClr val="000000"/>
              </a:solidFill>
            </a:endParaRPr>
          </a:p>
          <a:p>
            <a:pPr algn="just"/>
            <a:r>
              <a:rPr lang="ru-RU" sz="3600">
                <a:solidFill>
                  <a:srgbClr val="000000"/>
                </a:solidFill>
                <a:cs typeface="Times New Roman" pitchFamily="18" charset="0"/>
              </a:rPr>
              <a:t>жёлтый – внимание, </a:t>
            </a:r>
            <a:endParaRPr lang="ru-RU" sz="3600">
              <a:solidFill>
                <a:srgbClr val="000000"/>
              </a:solidFill>
            </a:endParaRPr>
          </a:p>
          <a:p>
            <a:pPr algn="just"/>
            <a:r>
              <a:rPr lang="ru-RU" sz="3600">
                <a:solidFill>
                  <a:srgbClr val="000000"/>
                </a:solidFill>
                <a:cs typeface="Times New Roman" pitchFamily="18" charset="0"/>
              </a:rPr>
              <a:t>зелёный – иди.</a:t>
            </a:r>
          </a:p>
          <a:p>
            <a:pPr eaLnBrk="0" hangingPunct="0"/>
            <a:endParaRPr lang="ru-RU" sz="3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3" presetClass="entr" presetSubtype="52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3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animBg="1"/>
      <p:bldP spid="19460" grpId="0" autoUpdateAnimBg="0"/>
      <p:bldP spid="19462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Documents and Settings\Андрей\Application Data\Microsoft\Media Catalog\HDECOBOX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AutoShape 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934200" y="5943600"/>
            <a:ext cx="1828800" cy="533400"/>
          </a:xfrm>
          <a:prstGeom prst="actionButtonReturn">
            <a:avLst/>
          </a:prstGeom>
          <a:solidFill>
            <a:srgbClr val="3333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381000" y="838200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5400" b="1" i="1">
                <a:solidFill>
                  <a:srgbClr val="CC0000"/>
                </a:solidFill>
              </a:rPr>
              <a:t>Какой перекрёсток называется регулируемым?</a:t>
            </a:r>
          </a:p>
        </p:txBody>
      </p:sp>
      <p:pic>
        <p:nvPicPr>
          <p:cNvPr id="20485" name="Picture 12" descr="raznoe150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43827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914400" y="3109913"/>
            <a:ext cx="71628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600"/>
              <a:t>Перекрёсток г</a:t>
            </a:r>
            <a:r>
              <a:rPr lang="ru-RU" sz="3600">
                <a:cs typeface="Times New Roman" pitchFamily="18" charset="0"/>
              </a:rPr>
              <a:t>де стоит светофор или регулировщик</a:t>
            </a:r>
            <a:r>
              <a:rPr lang="ru-RU" sz="3600"/>
              <a:t> называют регулируемым</a:t>
            </a:r>
            <a:r>
              <a:rPr lang="ru-RU" sz="3600">
                <a:cs typeface="Times New Roman" pitchFamily="18" charset="0"/>
              </a:rPr>
              <a:t>. </a:t>
            </a:r>
          </a:p>
          <a:p>
            <a:pPr eaLnBrk="0" hangingPunct="0"/>
            <a:endParaRPr lang="ru-RU" sz="3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3" presetClass="entr" presetSubtype="52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3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  <p:bldP spid="20484" grpId="0" autoUpdateAnimBg="0"/>
      <p:bldP spid="20486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Documents and Settings\Андрей\Application Data\Microsoft\Media Catalog\HDECOBOX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AutoShape 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934200" y="5943600"/>
            <a:ext cx="1828800" cy="533400"/>
          </a:xfrm>
          <a:prstGeom prst="actionButtonReturn">
            <a:avLst/>
          </a:prstGeom>
          <a:solidFill>
            <a:srgbClr val="3333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914400" y="609600"/>
            <a:ext cx="7848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5400" b="1" i="1">
                <a:solidFill>
                  <a:srgbClr val="CC0000"/>
                </a:solidFill>
              </a:rPr>
              <a:t>Как перейти дорогу, если светофора нет?</a:t>
            </a:r>
          </a:p>
        </p:txBody>
      </p:sp>
      <p:pic>
        <p:nvPicPr>
          <p:cNvPr id="21509" name="Picture 12" descr="raznoe150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401763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1143000" y="2133600"/>
            <a:ext cx="769620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0000"/>
                </a:solidFill>
                <a:cs typeface="Times New Roman" pitchFamily="18" charset="0"/>
              </a:rPr>
              <a:t>Если на участке дороги нет светофора, то переходить на другую сторону необходимо только в определённом месте – по пешеходному переходу. Прежде чем ступить на дорогу – осмотрись. Посмотри в обе стороны и, убедившись в безопасности, переходи дорогу, постоянно контролиру</a:t>
            </a:r>
            <a:r>
              <a:rPr lang="ru-RU" sz="3200">
                <a:solidFill>
                  <a:srgbClr val="000000"/>
                </a:solidFill>
              </a:rPr>
              <a:t>я</a:t>
            </a:r>
            <a:r>
              <a:rPr lang="ru-RU" sz="3200">
                <a:solidFill>
                  <a:srgbClr val="000000"/>
                </a:solidFill>
                <a:cs typeface="Times New Roman" pitchFamily="18" charset="0"/>
              </a:rPr>
              <a:t> ситуацию.</a:t>
            </a:r>
            <a:endParaRPr lang="ru-RU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3" presetClass="entr" presetSubtype="52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3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nimBg="1"/>
      <p:bldP spid="21508" grpId="0" autoUpdateAnimBg="0"/>
      <p:bldP spid="21510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1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161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38" y="1571625"/>
            <a:ext cx="4006850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1620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6188" y="4857750"/>
            <a:ext cx="2497137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10 - Друзь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1071563" y="15716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1622" name="Рисунок 13" descr="de5f47ccb8027c7056a74d5a109564b7.gi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71938" y="2357438"/>
            <a:ext cx="2928937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1623" name="Рисунок 14" descr="de5f47ccb8027c7056a74d5a109564b7.gi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flipH="1">
            <a:off x="1476375" y="2565400"/>
            <a:ext cx="2928938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6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1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667" name="Рисунок 2" descr="4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0" y="2071688"/>
            <a:ext cx="1724025" cy="262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668" name="Рисунок 3" descr="4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75" y="2071688"/>
            <a:ext cx="1724025" cy="262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1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4691" name="Рисунок 2" descr="r67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5" y="1785938"/>
            <a:ext cx="2366963" cy="290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4692" name="Рисунок 3" descr="r67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2286000" y="1785938"/>
            <a:ext cx="2366963" cy="290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1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5715" name="Рисунок 5" descr="3cb228301016edcb616ce198aa43d4b5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5" y="1857375"/>
            <a:ext cx="2795588" cy="185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5716" name="Рисунок 6" descr="3cb228301016edcb616ce198aa43d4b5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63" y="3071813"/>
            <a:ext cx="2795587" cy="185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73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1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6739" name="Рисунок 2" descr="4rr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313" y="1371600"/>
            <a:ext cx="1785937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6740" name="Рисунок 3" descr="4rr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5857875" y="1357313"/>
            <a:ext cx="1785938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6741" name="Рисунок 5" descr="4rr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5357813" y="3357563"/>
            <a:ext cx="1798637" cy="215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6742" name="Рисунок 6" descr="4rr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813" y="3143250"/>
            <a:ext cx="1905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1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7763" name="Рисунок 2" descr="31g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5" y="1571625"/>
            <a:ext cx="2901950" cy="321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7764" name="Рисунок 3" descr="31g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25" y="1824038"/>
            <a:ext cx="3000375" cy="331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1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9811" name="Рисунок 2" descr="98п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643063"/>
            <a:ext cx="2543175" cy="238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9812" name="Рисунок 3" descr="98п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75" y="2571750"/>
            <a:ext cx="2543175" cy="238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0" name="Picture 10" descr="Рисунок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noFill/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kern="1200" dirty="0" smtClean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cs typeface="Times New Roman" pitchFamily="18" charset="0"/>
              </a:rPr>
              <a:t>Правило 2</a:t>
            </a:r>
            <a:br>
              <a:rPr lang="ru-RU" sz="3200" b="1" kern="1200" dirty="0" smtClean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cs typeface="Times New Roman" pitchFamily="18" charset="0"/>
              </a:rPr>
            </a:br>
            <a:r>
              <a:rPr lang="ru-RU" sz="3200" b="1" kern="1200" dirty="0" smtClean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cs typeface="Times New Roman" pitchFamily="18" charset="0"/>
              </a:rPr>
              <a:t>«Иди только по тротуару»</a:t>
            </a: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572000" y="3000372"/>
            <a:ext cx="414340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b="1" dirty="0">
                <a:ln>
                  <a:solidFill>
                    <a:srgbClr val="0226BE"/>
                  </a:solidFill>
                </a:ln>
                <a:solidFill>
                  <a:srgbClr val="6666FF"/>
                </a:solidFill>
                <a:ea typeface="Calibri" pitchFamily="34" charset="0"/>
                <a:cs typeface="Times New Roman" pitchFamily="18" charset="0"/>
              </a:rPr>
              <a:t>Тротуар для пешеходов,</a:t>
            </a:r>
            <a:endParaRPr lang="ru-RU" b="1" dirty="0">
              <a:ln>
                <a:solidFill>
                  <a:srgbClr val="0226BE"/>
                </a:solidFill>
              </a:ln>
              <a:solidFill>
                <a:srgbClr val="6666FF"/>
              </a:solidFill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b="1" dirty="0">
                <a:ln>
                  <a:solidFill>
                    <a:srgbClr val="0226BE"/>
                  </a:solidFill>
                </a:ln>
                <a:solidFill>
                  <a:srgbClr val="6666FF"/>
                </a:solidFill>
                <a:ea typeface="Calibri" pitchFamily="34" charset="0"/>
                <a:cs typeface="Times New Roman" pitchFamily="18" charset="0"/>
              </a:rPr>
              <a:t>Здесь машинам нету хода! </a:t>
            </a:r>
            <a:endParaRPr lang="ru-RU" b="1" dirty="0">
              <a:ln>
                <a:solidFill>
                  <a:srgbClr val="0226BE"/>
                </a:solidFill>
              </a:ln>
              <a:solidFill>
                <a:srgbClr val="6666FF"/>
              </a:solidFill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b="1" dirty="0">
                <a:ln>
                  <a:solidFill>
                    <a:srgbClr val="0226BE"/>
                  </a:solidFill>
                </a:ln>
                <a:solidFill>
                  <a:srgbClr val="6666FF"/>
                </a:solidFill>
                <a:ea typeface="Calibri" pitchFamily="34" charset="0"/>
                <a:cs typeface="Times New Roman" pitchFamily="18" charset="0"/>
              </a:rPr>
              <a:t>Чуть повыше чем дорога,</a:t>
            </a:r>
            <a:endParaRPr lang="ru-RU" b="1" dirty="0">
              <a:ln>
                <a:solidFill>
                  <a:srgbClr val="0226BE"/>
                </a:solidFill>
              </a:ln>
              <a:solidFill>
                <a:srgbClr val="6666FF"/>
              </a:solidFill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b="1" dirty="0">
                <a:ln>
                  <a:solidFill>
                    <a:srgbClr val="0226BE"/>
                  </a:solidFill>
                </a:ln>
                <a:solidFill>
                  <a:srgbClr val="6666FF"/>
                </a:solidFill>
                <a:ea typeface="Calibri" pitchFamily="34" charset="0"/>
                <a:cs typeface="Times New Roman" pitchFamily="18" charset="0"/>
              </a:rPr>
              <a:t>Пешеходные пути, </a:t>
            </a:r>
            <a:endParaRPr lang="ru-RU" b="1" dirty="0">
              <a:ln>
                <a:solidFill>
                  <a:srgbClr val="0226BE"/>
                </a:solidFill>
              </a:ln>
              <a:solidFill>
                <a:srgbClr val="6666FF"/>
              </a:solidFill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b="1" dirty="0">
                <a:ln>
                  <a:solidFill>
                    <a:srgbClr val="0226BE"/>
                  </a:solidFill>
                </a:ln>
                <a:solidFill>
                  <a:srgbClr val="6666FF"/>
                </a:solidFill>
                <a:ea typeface="Calibri" pitchFamily="34" charset="0"/>
                <a:cs typeface="Times New Roman" pitchFamily="18" charset="0"/>
              </a:rPr>
              <a:t>Чтобы все по тротуару </a:t>
            </a:r>
            <a:endParaRPr lang="ru-RU" b="1" dirty="0">
              <a:ln>
                <a:solidFill>
                  <a:srgbClr val="0226BE"/>
                </a:solidFill>
              </a:ln>
              <a:solidFill>
                <a:srgbClr val="6666FF"/>
              </a:solidFill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b="1" dirty="0">
                <a:ln>
                  <a:solidFill>
                    <a:srgbClr val="0226BE"/>
                  </a:solidFill>
                </a:ln>
                <a:solidFill>
                  <a:srgbClr val="6666FF"/>
                </a:solidFill>
                <a:ea typeface="Calibri" pitchFamily="34" charset="0"/>
                <a:cs typeface="Times New Roman" pitchFamily="18" charset="0"/>
              </a:rPr>
              <a:t>Без забот могли идти!	 </a:t>
            </a:r>
            <a:endParaRPr lang="ru-RU" b="1" dirty="0">
              <a:ln>
                <a:solidFill>
                  <a:srgbClr val="0226BE"/>
                </a:solidFill>
              </a:ln>
              <a:solidFill>
                <a:srgbClr val="6666FF"/>
              </a:solidFill>
              <a:cs typeface="Times New Roman" pitchFamily="18" charset="0"/>
            </a:endParaRPr>
          </a:p>
        </p:txBody>
      </p:sp>
      <p:pic>
        <p:nvPicPr>
          <p:cNvPr id="4" name="Рисунок 3" descr="669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8" y="1643063"/>
            <a:ext cx="4143375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5" name="Рисунок 5" descr="37r3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285875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6" name="Рисунок 6" descr="4724b299125d23ce8ebc609554f3edeb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15313" y="214313"/>
            <a:ext cx="661987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62f637e1157c3e87a7ebe9845678ae65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88" y="3857625"/>
            <a:ext cx="81915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286b0d5f5e758e93263a7ba4ed4a926a.gi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143000" y="4500563"/>
            <a:ext cx="9810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1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0835" name="Рисунок 2" descr="чае4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75" y="1714500"/>
            <a:ext cx="184785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0836" name="Рисунок 3" descr="чае4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63" y="2286000"/>
            <a:ext cx="184785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0837" name="Рисунок 5" descr="чае4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5" y="3500438"/>
            <a:ext cx="184785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5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1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1859" name="Рисунок 2" descr="Alice14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88" y="1928813"/>
            <a:ext cx="22542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1860" name="Рисунок 3" descr="Alice14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2643188"/>
            <a:ext cx="22542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1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883" name="Рисунок 2" descr="4r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500188"/>
            <a:ext cx="2563812" cy="159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884" name="Рисунок 3" descr="4r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8" y="3500438"/>
            <a:ext cx="2563812" cy="159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885" name="Рисунок 5" descr="4r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75" y="2214563"/>
            <a:ext cx="2563813" cy="159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1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907" name="Рисунок 6" descr="vache_007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38" y="2500313"/>
            <a:ext cx="285115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908" name="Рисунок 7" descr="vache_007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313" y="2500313"/>
            <a:ext cx="285115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909" name="Рисунок 8" descr="vache_007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8" y="3857625"/>
            <a:ext cx="285115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910" name="Рисунок 9" descr="vache_007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3857625"/>
            <a:ext cx="2849563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1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4931" name="Рисунок 7" descr="80f1be34d513ebd6d6d1770b1117f355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5357813" y="2428875"/>
            <a:ext cx="1166812" cy="116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4932" name="Рисунок 8" descr="80f1be34d513ebd6d6d1770b1117f355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00" y="2428875"/>
            <a:ext cx="1166813" cy="116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4933" name="Рисунок 9" descr="80f1be34d513ebd6d6d1770b1117f355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2571750" y="1857375"/>
            <a:ext cx="1166813" cy="116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4934" name="Рисунок 10" descr="80f1be34d513ebd6d6d1770b1117f355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8" y="1857375"/>
            <a:ext cx="1166812" cy="116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4935" name="Рисунок 11" descr="80f1be34d513ebd6d6d1770b1117f355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1428750" y="3429000"/>
            <a:ext cx="1166813" cy="116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4936" name="Рисунок 12" descr="80f1be34d513ebd6d6d1770b1117f355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38" y="3429000"/>
            <a:ext cx="1166812" cy="116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4937" name="Рисунок 13" descr="80f1be34d513ebd6d6d1770b1117f355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3857625" y="4000500"/>
            <a:ext cx="1166813" cy="116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4938" name="Рисунок 14" descr="80f1be34d513ebd6d6d1770b1117f355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3" y="4000500"/>
            <a:ext cx="1166812" cy="116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1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6979" name="Рисунок 2" descr="1acbfac431d009018b53ff8218c2b9a3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25" y="3143250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6980" name="Рисунок 3" descr="1acbfac431d009018b53ff8218c2b9a3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63" y="3357563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6981" name="Рисунок 5" descr="1acbfac431d009018b53ff8218c2b9a3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75" y="3143250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698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4563" y="2286000"/>
            <a:ext cx="5329237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100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noFill/>
          <a:ln/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9600" b="1" kern="1200" dirty="0" smtClean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>Угадай-ка</a:t>
            </a:r>
            <a:endParaRPr lang="ru-RU" sz="9600" b="1" kern="1200" dirty="0">
              <a:ln w="127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323850" y="1700213"/>
            <a:ext cx="714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 b="1">
                <a:cs typeface="Times New Roman" pitchFamily="18" charset="0"/>
              </a:rPr>
              <a:t>    1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4932363" y="1557338"/>
            <a:ext cx="7143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>
                <a:latin typeface="Calibri" pitchFamily="34" charset="0"/>
              </a:rPr>
              <a:t>    </a:t>
            </a:r>
            <a:r>
              <a:rPr lang="ru-RU" sz="1800" b="1">
                <a:cs typeface="Times New Roman" pitchFamily="18" charset="0"/>
              </a:rPr>
              <a:t>2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323850" y="4437063"/>
            <a:ext cx="714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 b="1">
                <a:cs typeface="Times New Roman" pitchFamily="18" charset="0"/>
              </a:rPr>
              <a:t>    3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5076825" y="4365625"/>
            <a:ext cx="6429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 b="1">
                <a:cs typeface="Times New Roman" pitchFamily="18" charset="0"/>
              </a:rPr>
              <a:t>    4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1557338"/>
            <a:ext cx="2551112" cy="222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5963" y="4292600"/>
            <a:ext cx="2271712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6013" y="4149725"/>
            <a:ext cx="2568575" cy="256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дв. запр.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86446" y="1643050"/>
            <a:ext cx="2000254" cy="2000254"/>
          </a:xfrm>
          <a:prstGeom prst="roundRect">
            <a:avLst>
              <a:gd name="adj" fmla="val 8594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835150" y="549275"/>
            <a:ext cx="5715000" cy="571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noFill/>
          <a:ln/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9600" b="1" kern="1200" dirty="0" smtClean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>Угадай-ка</a:t>
            </a:r>
            <a:endParaRPr lang="ru-RU" sz="9600" kern="1200" dirty="0">
              <a:ln w="127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4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116013" y="2276475"/>
            <a:ext cx="7921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cs typeface="Times New Roman" pitchFamily="18" charset="0"/>
              </a:rPr>
              <a:t>  </a:t>
            </a:r>
            <a:r>
              <a:rPr lang="ru-RU" sz="2800" b="1">
                <a:cs typeface="Times New Roman" pitchFamily="18" charset="0"/>
              </a:rPr>
              <a:t>1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500563" y="1700213"/>
            <a:ext cx="8032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>
                <a:latin typeface="Calibri" pitchFamily="34" charset="0"/>
              </a:rPr>
              <a:t>  </a:t>
            </a:r>
            <a:r>
              <a:rPr lang="ru-RU" sz="2800" b="1">
                <a:cs typeface="Times New Roman" pitchFamily="18" charset="0"/>
              </a:rPr>
              <a:t>2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7380288" y="2205038"/>
            <a:ext cx="4286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cs typeface="Times New Roman" pitchFamily="18" charset="0"/>
              </a:rPr>
              <a:t>3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8FCFF"/>
              </a:clrFrom>
              <a:clrTo>
                <a:srgbClr val="F8FC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852738"/>
            <a:ext cx="2932113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E5D09B"/>
              </a:clrFrom>
              <a:clrTo>
                <a:srgbClr val="E5D0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513" y="2420938"/>
            <a:ext cx="5113337" cy="383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7100" y="2781300"/>
            <a:ext cx="3136900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5D09B"/>
              </a:clrFrom>
              <a:clrTo>
                <a:srgbClr val="E5D09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836613"/>
            <a:ext cx="9145587" cy="691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12" name="Picture 8" descr="Рисунок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43042" y="142852"/>
            <a:ext cx="6072230" cy="1143000"/>
          </a:xfrm>
          <a:noFill/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kern="12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cs typeface="Times New Roman" pitchFamily="18" charset="0"/>
              </a:rPr>
              <a:t>Правило 3 </a:t>
            </a:r>
            <a:br>
              <a:rPr lang="ru-RU" sz="3200" b="1" kern="12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cs typeface="Times New Roman" pitchFamily="18" charset="0"/>
              </a:rPr>
            </a:br>
            <a:r>
              <a:rPr lang="ru-RU" sz="3200" b="1" kern="12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cs typeface="Times New Roman" pitchFamily="18" charset="0"/>
              </a:rPr>
              <a:t>«Не беги через дорогу»</a:t>
            </a:r>
          </a:p>
        </p:txBody>
      </p:sp>
      <p:pic>
        <p:nvPicPr>
          <p:cNvPr id="3" name="Рисунок 2" descr="peshehod240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1428750"/>
            <a:ext cx="3143250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684.Deti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3" y="1285875"/>
            <a:ext cx="3357562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picture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75" y="4286250"/>
            <a:ext cx="32385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10" name="Рисунок 5" descr="37r3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1285875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11" name="Рисунок 6" descr="4724b299125d23ce8ebc609554f3edeb.gi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286750" y="214313"/>
            <a:ext cx="661988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9" name="Picture 11" descr="C:\Documents and Settings\Андрей\Мои документы\Мои рисунки\Рисунки\картинки 4\NA01440_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0"/>
            <a:ext cx="2789238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12" descr="C:\Documents and Settings\Андрей\Application Data\Microsoft\Media Catalog\птица3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7200" y="381000"/>
            <a:ext cx="2139950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2" name="Picture 14" descr="C:\Documents and Settings\Андрей\Мои документы\Мои рисунки\Рисунки\картинки 4\NA00627_.WM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52800"/>
            <a:ext cx="3276600" cy="247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3" name="Picture 15" descr="C:\Documents and Settings\Андрей\Мои документы\Мои рисунки\Рисунки\картинки 4\NA00635_.WM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0338" y="2060575"/>
            <a:ext cx="2008187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5" name="Picture 17" descr="C:\Documents and Settings\Андрей\Мои документы\Мои рисунки\Рисунки\картинки 4\NA01586_.WM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6800" y="1828800"/>
            <a:ext cx="1757363" cy="375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4" name="Picture 16" descr="C:\Documents and Settings\Андрей\Мои документы\Мои рисунки\Рисунки\картинки 4\NA00635_.WM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3200" y="1524000"/>
            <a:ext cx="21717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6" name="Picture 18" descr="C:\Documents and Settings\Андрей\Мои документы\ПДД\PDD\ПДД\proektdavaidrygitdoroga.files\image690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5257800"/>
            <a:ext cx="8686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13" descr="C:\Documents and Settings\Андрей\Мои документы\Мои рисунки\Рисунки\картинки 4\NA00896_.WMF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775" y="4076700"/>
            <a:ext cx="5976938" cy="113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12" name="04_svetofor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10"/>
          <a:srcRect/>
          <a:stretch>
            <a:fillRect/>
          </a:stretch>
        </p:blipFill>
        <p:spPr bwMode="auto">
          <a:xfrm>
            <a:off x="611188" y="5300663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7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0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35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0"/>
                            </p:stCondLst>
                            <p:childTnLst>
                              <p:par>
                                <p:cTn id="35" presetID="16" presetClass="entr" presetSubtype="2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6500"/>
                            </p:stCondLst>
                            <p:childTnLst>
                              <p:par>
                                <p:cTn id="3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" dur="339172" fill="hold"/>
                                        <p:tgtEl>
                                          <p:spTgt spid="1280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8012"/>
                </p:tgtEl>
              </p:cMediaNode>
            </p:audio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grpSp>
        <p:nvGrpSpPr>
          <p:cNvPr id="6" name="Group 3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594" y="131"/>
            <a:chExt cx="15840" cy="10740"/>
          </a:xfrm>
        </p:grpSpPr>
        <p:graphicFrame>
          <p:nvGraphicFramePr>
            <p:cNvPr id="53252" name="Object 4"/>
            <p:cNvGraphicFramePr>
              <a:graphicFrameLocks noChangeAspect="1"/>
            </p:cNvGraphicFramePr>
            <p:nvPr/>
          </p:nvGraphicFramePr>
          <p:xfrm>
            <a:off x="594" y="311"/>
            <a:ext cx="15840" cy="105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254" name="Точечный рисунок" r:id="rId3" imgW="6923810" imgH="4285714" progId="Paint.Picture">
                    <p:embed/>
                  </p:oleObj>
                </mc:Choice>
                <mc:Fallback>
                  <p:oleObj name="Точечный рисунок" r:id="rId3" imgW="6923810" imgH="4285714" progId="Paint.Picture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4" y="311"/>
                          <a:ext cx="15840" cy="1056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53253" name="Picture 5" descr="..\Мои документы\Мои рисунки\Рисунки\картинки 1\дерево3.WMF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6667"/>
            <a:stretch>
              <a:fillRect/>
            </a:stretch>
          </p:blipFill>
          <p:spPr bwMode="auto">
            <a:xfrm>
              <a:off x="8334" y="851"/>
              <a:ext cx="1734" cy="1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3254" name="Group 6"/>
            <p:cNvGrpSpPr>
              <a:grpSpLocks/>
            </p:cNvGrpSpPr>
            <p:nvPr/>
          </p:nvGrpSpPr>
          <p:grpSpPr bwMode="auto">
            <a:xfrm>
              <a:off x="4914" y="6971"/>
              <a:ext cx="4026" cy="3642"/>
              <a:chOff x="5274" y="5591"/>
              <a:chExt cx="4026" cy="3642"/>
            </a:xfrm>
          </p:grpSpPr>
          <p:pic>
            <p:nvPicPr>
              <p:cNvPr id="53255" name="Picture 7" descr="..\Мои документы\Мои рисунки\Рисунки\картинки 1\дом1.WMF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74" y="5591"/>
                <a:ext cx="4026" cy="36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3256" name="WordArt 8"/>
              <p:cNvSpPr>
                <a:spLocks noChangeArrowheads="1" noChangeShapeType="1" noTextEdit="1"/>
              </p:cNvSpPr>
              <p:nvPr/>
            </p:nvSpPr>
            <p:spPr bwMode="auto">
              <a:xfrm>
                <a:off x="5814" y="6491"/>
                <a:ext cx="3060" cy="36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i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Детский сад</a:t>
                </a:r>
              </a:p>
            </p:txBody>
          </p:sp>
        </p:grpSp>
        <p:pic>
          <p:nvPicPr>
            <p:cNvPr id="53257" name="Picture 9" descr="..\..\..\Program Files\Common Files\Microsoft Shared\Clipart\cagcat50\BD07304_.WMF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4" y="2111"/>
              <a:ext cx="2160" cy="2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58" name="Picture 10" descr="..\Application Data\Microsoft\Media Catalog\Копия автобус.WMF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4" y="131"/>
              <a:ext cx="3054" cy="2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59" name="Picture 11" descr="..\Application Data\Microsoft\Media Catalog\BD05615_.WMF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1" y="3011"/>
              <a:ext cx="1323" cy="2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60" name="Picture 12" descr="..\Application Data\Microsoft\Media Catalog\BD05614_.WMF"/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94" y="3011"/>
              <a:ext cx="783" cy="2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61" name="Picture 13" descr="..\Мои документы\Мои рисунки\Рисунки\картинки 2\BD07684_.WMF"/>
            <p:cNvPicPr>
              <a:picLocks noChangeAspect="1" noChangeArrowheads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94" y="7871"/>
              <a:ext cx="1530" cy="2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62" name="Picture 14" descr="..\Мои документы\Мои рисунки\Рисунки\картинки 2\BD10483_.WMF"/>
            <p:cNvPicPr>
              <a:picLocks noChangeAspect="1" noChangeArrowheads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54" y="9131"/>
              <a:ext cx="1806" cy="15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63" name="Picture 15" descr="..\..\..\Program Files\Common Files\Microsoft Shared\Clipart\cagcat50\BD00017_.WMF"/>
            <p:cNvPicPr>
              <a:picLocks noChangeAspect="1" noChangeArrowheads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4" y="311"/>
              <a:ext cx="573" cy="16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64" name="Picture 16" descr="..\Мои документы\Мои рисунки\Рисунки\картинки 3\BS01272_.WMF"/>
            <p:cNvPicPr>
              <a:picLocks noChangeAspect="1" noChangeArrowheads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34" y="311"/>
              <a:ext cx="826" cy="10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3265" name="WordArt 17"/>
            <p:cNvSpPr>
              <a:spLocks noChangeArrowheads="1" noChangeShapeType="1" noTextEdit="1"/>
            </p:cNvSpPr>
            <p:nvPr/>
          </p:nvSpPr>
          <p:spPr bwMode="auto">
            <a:xfrm>
              <a:off x="4014" y="3731"/>
              <a:ext cx="639" cy="63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i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Times New Roman"/>
                  <a:cs typeface="Times New Roman"/>
                </a:rPr>
                <a:t>1</a:t>
              </a:r>
            </a:p>
          </p:txBody>
        </p:sp>
        <p:sp>
          <p:nvSpPr>
            <p:cNvPr id="53266" name="WordArt 18"/>
            <p:cNvSpPr>
              <a:spLocks noChangeArrowheads="1" noChangeShapeType="1" noTextEdit="1"/>
            </p:cNvSpPr>
            <p:nvPr/>
          </p:nvSpPr>
          <p:spPr bwMode="auto">
            <a:xfrm>
              <a:off x="4734" y="671"/>
              <a:ext cx="639" cy="63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i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Times New Roman"/>
                  <a:cs typeface="Times New Roman"/>
                </a:rPr>
                <a:t>2</a:t>
              </a:r>
            </a:p>
          </p:txBody>
        </p:sp>
        <p:sp>
          <p:nvSpPr>
            <p:cNvPr id="53267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10134" y="7511"/>
              <a:ext cx="639" cy="63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i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Times New Roman"/>
                  <a:cs typeface="Times New Roman"/>
                </a:rPr>
                <a:t>4</a:t>
              </a:r>
            </a:p>
          </p:txBody>
        </p:sp>
        <p:sp>
          <p:nvSpPr>
            <p:cNvPr id="53268" name="WordArt 20"/>
            <p:cNvSpPr>
              <a:spLocks noChangeArrowheads="1" noChangeShapeType="1" noTextEdit="1"/>
            </p:cNvSpPr>
            <p:nvPr/>
          </p:nvSpPr>
          <p:spPr bwMode="auto">
            <a:xfrm>
              <a:off x="15174" y="1031"/>
              <a:ext cx="639" cy="63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i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Times New Roman"/>
                  <a:cs typeface="Times New Roman"/>
                </a:rPr>
                <a:t>3</a:t>
              </a:r>
            </a:p>
          </p:txBody>
        </p:sp>
        <p:sp>
          <p:nvSpPr>
            <p:cNvPr id="53269" name="WordArt 21"/>
            <p:cNvSpPr>
              <a:spLocks noChangeArrowheads="1" noChangeShapeType="1" noTextEdit="1"/>
            </p:cNvSpPr>
            <p:nvPr/>
          </p:nvSpPr>
          <p:spPr bwMode="auto">
            <a:xfrm>
              <a:off x="15534" y="8051"/>
              <a:ext cx="639" cy="63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i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Times New Roman"/>
                  <a:cs typeface="Times New Roman"/>
                </a:rPr>
                <a:t>5</a:t>
              </a:r>
            </a:p>
          </p:txBody>
        </p:sp>
      </p:grpSp>
      <p:pic>
        <p:nvPicPr>
          <p:cNvPr id="3" name="Рисунок 2" descr="1y.gif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2600" y="2133600"/>
            <a:ext cx="814388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26.gif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945" t="4311" r="8768" b="3735"/>
          <a:stretch>
            <a:fillRect/>
          </a:stretch>
        </p:blipFill>
        <p:spPr bwMode="auto">
          <a:xfrm>
            <a:off x="2209800" y="228600"/>
            <a:ext cx="6508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2" descr="23.gif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692" r="7692"/>
          <a:stretch>
            <a:fillRect/>
          </a:stretch>
        </p:blipFill>
        <p:spPr bwMode="auto">
          <a:xfrm>
            <a:off x="5334000" y="4572000"/>
            <a:ext cx="75247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6y.gif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11" t="2951" r="6009" b="2634"/>
          <a:stretch>
            <a:fillRect/>
          </a:stretch>
        </p:blipFill>
        <p:spPr bwMode="auto">
          <a:xfrm>
            <a:off x="8382000" y="4876800"/>
            <a:ext cx="762000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94" name="Picture 26" descr="C:\Documents and Settings\Андрей\Рабочий стол\img019.bmp"/>
          <p:cNvPicPr>
            <a:picLocks noChangeAspect="1" noChangeArrowheads="1"/>
          </p:cNvPicPr>
          <p:nvPr/>
        </p:nvPicPr>
        <p:blipFill>
          <a:blip r:embed="rId19">
            <a:lum contrast="60000"/>
          </a:blip>
          <a:srcRect/>
          <a:stretch>
            <a:fillRect/>
          </a:stretch>
        </p:blipFill>
        <p:spPr bwMode="auto">
          <a:xfrm>
            <a:off x="8374063" y="381000"/>
            <a:ext cx="655637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51520" y="3356992"/>
            <a:ext cx="8572560" cy="1732206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9600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ea typeface="+mj-ea"/>
                <a:cs typeface="Times New Roman" pitchFamily="18" charset="0"/>
              </a:rPr>
              <a:t>Молодцы!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7803_1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288" y="188913"/>
            <a:ext cx="2376487" cy="158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 descr="47631bi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>
            <a:off x="-973138" y="4076700"/>
            <a:ext cx="2520951" cy="169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7" descr="motor_max_250_0025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76049">
            <a:off x="5148263" y="4508500"/>
            <a:ext cx="3810000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3" name="Picture 13" descr="ZP3199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260350"/>
            <a:ext cx="2665413" cy="199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5" name="Picture 15" descr="ZP3299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4213" y="1700213"/>
            <a:ext cx="2922588" cy="242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7" name="Rectangle 17"/>
          <p:cNvSpPr>
            <a:spLocks noChangeArrowheads="1"/>
          </p:cNvSpPr>
          <p:nvPr/>
        </p:nvSpPr>
        <p:spPr bwMode="auto">
          <a:xfrm>
            <a:off x="3779838" y="692150"/>
            <a:ext cx="1152525" cy="3168650"/>
          </a:xfrm>
          <a:prstGeom prst="rect">
            <a:avLst/>
          </a:prstGeom>
          <a:solidFill>
            <a:srgbClr val="333333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sz="1800">
              <a:latin typeface="Arial" charset="0"/>
            </a:endParaRP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4284663" y="3860800"/>
            <a:ext cx="142875" cy="504825"/>
          </a:xfrm>
          <a:prstGeom prst="rect">
            <a:avLst/>
          </a:prstGeom>
          <a:solidFill>
            <a:srgbClr val="333333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sz="1800">
              <a:latin typeface="Arial" charset="0"/>
            </a:endParaRPr>
          </a:p>
        </p:txBody>
      </p:sp>
      <p:sp>
        <p:nvSpPr>
          <p:cNvPr id="5139" name="Oval 19"/>
          <p:cNvSpPr>
            <a:spLocks noChangeArrowheads="1"/>
          </p:cNvSpPr>
          <p:nvPr/>
        </p:nvSpPr>
        <p:spPr bwMode="auto">
          <a:xfrm>
            <a:off x="3851275" y="765175"/>
            <a:ext cx="1008063" cy="1008063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 sz="1800">
              <a:latin typeface="Arial" charset="0"/>
            </a:endParaRPr>
          </a:p>
        </p:txBody>
      </p:sp>
      <p:sp>
        <p:nvSpPr>
          <p:cNvPr id="5140" name="Oval 20"/>
          <p:cNvSpPr>
            <a:spLocks noChangeArrowheads="1"/>
          </p:cNvSpPr>
          <p:nvPr/>
        </p:nvSpPr>
        <p:spPr bwMode="auto">
          <a:xfrm>
            <a:off x="3851275" y="1773238"/>
            <a:ext cx="1008063" cy="1008062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767600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 sz="1800">
              <a:latin typeface="Arial" charset="0"/>
            </a:endParaRPr>
          </a:p>
        </p:txBody>
      </p:sp>
      <p:sp>
        <p:nvSpPr>
          <p:cNvPr id="5141" name="Oval 21"/>
          <p:cNvSpPr>
            <a:spLocks noChangeArrowheads="1"/>
          </p:cNvSpPr>
          <p:nvPr/>
        </p:nvSpPr>
        <p:spPr bwMode="auto">
          <a:xfrm>
            <a:off x="3851275" y="2781300"/>
            <a:ext cx="1008063" cy="1008063"/>
          </a:xfrm>
          <a:prstGeom prst="ellipse">
            <a:avLst/>
          </a:prstGeom>
          <a:gradFill rotWithShape="1">
            <a:gsLst>
              <a:gs pos="0">
                <a:srgbClr val="00FF00"/>
              </a:gs>
              <a:gs pos="100000">
                <a:srgbClr val="007600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 sz="1800">
              <a:latin typeface="Arial" charset="0"/>
            </a:endParaRPr>
          </a:p>
        </p:txBody>
      </p:sp>
      <p:pic>
        <p:nvPicPr>
          <p:cNvPr id="5144" name="Picture 2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Автомобили.wav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1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07407E-6 L 1.09462 0.66157 " pathEditMode="relative" ptsTypes="AA">
                                      <p:cBhvr>
                                        <p:cTn id="11" dur="5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625 0.06852 L -1.00364 0.0581 " pathEditMode="relative" ptsTypes="AA">
                                      <p:cBhvr>
                                        <p:cTn id="17" dur="3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667 -0.02129 L -1.08264 0.26227 " pathEditMode="relative" ptsTypes="AA">
                                      <p:cBhvr>
                                        <p:cTn id="23" dur="5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3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repeatCount="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7000"/>
                            </p:stCondLst>
                            <p:childTnLst>
                              <p:par>
                                <p:cTn id="38" presetID="24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9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0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1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7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500"/>
                            </p:stCondLst>
                            <p:childTnLst>
                              <p:par>
                                <p:cTn id="51" presetID="24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1000"/>
                            </p:stCondLst>
                            <p:childTnLst>
                              <p:par>
                                <p:cTn id="57" presetID="10" presetClass="entr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4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1493 0.09629 L 1.30503 0.24329 " pathEditMode="relative" ptsTypes="AA">
                                      <p:cBhvr>
                                        <p:cTn id="65" dur="50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9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431 -0.00069 L 1.48837 0.02107 " pathEditMode="relative" rAng="0" ptsTypes="AA">
                                      <p:cBhvr>
                                        <p:cTn id="71" dur="5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600" y="1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44"/>
                </p:tgtEl>
              </p:cMediaNode>
            </p:audio>
          </p:childTnLst>
        </p:cTn>
      </p:par>
    </p:tnLst>
    <p:bldLst>
      <p:bldP spid="5137" grpId="0" animBg="1"/>
      <p:bldP spid="5138" grpId="0" animBg="1"/>
      <p:bldP spid="5139" grpId="0" animBg="1"/>
      <p:bldP spid="5139" grpId="1" animBg="1"/>
      <p:bldP spid="5139" grpId="2" animBg="1"/>
      <p:bldP spid="5140" grpId="0" animBg="1"/>
      <p:bldP spid="5140" grpId="1" animBg="1"/>
      <p:bldP spid="5140" grpId="2" animBg="1"/>
      <p:bldP spid="5141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Picture 2" descr="Рисунок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057275"/>
            <a:ext cx="9144000" cy="79152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noFill/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kern="12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cs typeface="Times New Roman" pitchFamily="18" charset="0"/>
              </a:rPr>
              <a:t>Безопасной тебе дороги,</a:t>
            </a:r>
            <a:br>
              <a:rPr lang="ru-RU" kern="12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cs typeface="Times New Roman" pitchFamily="18" charset="0"/>
              </a:rPr>
            </a:br>
            <a:r>
              <a:rPr lang="ru-RU" kern="12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cs typeface="Times New Roman" pitchFamily="18" charset="0"/>
              </a:rPr>
              <a:t> дошкольник!</a:t>
            </a:r>
            <a:endParaRPr lang="ru-RU" kern="1200" dirty="0">
              <a:ln>
                <a:solidFill>
                  <a:srgbClr val="FF0000"/>
                </a:solidFill>
              </a:ln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214813" y="1928813"/>
            <a:ext cx="4572000" cy="392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b="1">
                <a:solidFill>
                  <a:schemeClr val="accent2"/>
                </a:solidFill>
                <a:cs typeface="Times New Roman" pitchFamily="18" charset="0"/>
              </a:rPr>
              <a:t>Чтоб не волновались </a:t>
            </a:r>
          </a:p>
          <a:p>
            <a:pPr algn="just">
              <a:lnSpc>
                <a:spcPct val="150000"/>
              </a:lnSpc>
            </a:pPr>
            <a:r>
              <a:rPr lang="ru-RU" b="1">
                <a:solidFill>
                  <a:schemeClr val="accent2"/>
                </a:solidFill>
                <a:cs typeface="Times New Roman" pitchFamily="18" charset="0"/>
              </a:rPr>
              <a:t>Каждый день родители,</a:t>
            </a:r>
          </a:p>
          <a:p>
            <a:pPr algn="just">
              <a:lnSpc>
                <a:spcPct val="150000"/>
              </a:lnSpc>
            </a:pPr>
            <a:r>
              <a:rPr lang="ru-RU" b="1">
                <a:solidFill>
                  <a:schemeClr val="accent2"/>
                </a:solidFill>
                <a:cs typeface="Times New Roman" pitchFamily="18" charset="0"/>
              </a:rPr>
              <a:t>Чтоб спокойно мчались </a:t>
            </a:r>
          </a:p>
          <a:p>
            <a:pPr algn="just">
              <a:lnSpc>
                <a:spcPct val="150000"/>
              </a:lnSpc>
            </a:pPr>
            <a:r>
              <a:rPr lang="ru-RU" b="1">
                <a:solidFill>
                  <a:schemeClr val="accent2"/>
                </a:solidFill>
                <a:cs typeface="Times New Roman" pitchFamily="18" charset="0"/>
              </a:rPr>
              <a:t>Улицей водители,</a:t>
            </a:r>
          </a:p>
          <a:p>
            <a:pPr algn="just">
              <a:lnSpc>
                <a:spcPct val="150000"/>
              </a:lnSpc>
            </a:pPr>
            <a:r>
              <a:rPr lang="ru-RU" b="1">
                <a:solidFill>
                  <a:schemeClr val="accent2"/>
                </a:solidFill>
                <a:cs typeface="Times New Roman" pitchFamily="18" charset="0"/>
              </a:rPr>
              <a:t>Вы должны хорошо знать</a:t>
            </a:r>
          </a:p>
          <a:p>
            <a:pPr algn="just">
              <a:lnSpc>
                <a:spcPct val="150000"/>
              </a:lnSpc>
            </a:pPr>
            <a:r>
              <a:rPr lang="ru-RU" b="1">
                <a:solidFill>
                  <a:schemeClr val="accent2"/>
                </a:solidFill>
                <a:cs typeface="Times New Roman" pitchFamily="18" charset="0"/>
              </a:rPr>
              <a:t>И строго соблюдать </a:t>
            </a:r>
          </a:p>
          <a:p>
            <a:pPr algn="just">
              <a:lnSpc>
                <a:spcPct val="150000"/>
              </a:lnSpc>
            </a:pPr>
            <a:r>
              <a:rPr lang="ru-RU" b="1">
                <a:solidFill>
                  <a:schemeClr val="accent2"/>
                </a:solidFill>
                <a:cs typeface="Times New Roman" pitchFamily="18" charset="0"/>
              </a:rPr>
              <a:t>Правила дорожного движения!</a:t>
            </a:r>
          </a:p>
        </p:txBody>
      </p:sp>
      <p:pic>
        <p:nvPicPr>
          <p:cNvPr id="108549" name="Рисунок 5" descr="37r3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85875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8550" name="Рисунок 6" descr="4724b299125d23ce8ebc609554f3edeb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86750" y="214313"/>
            <a:ext cx="661988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vnimanie_deti_350x454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0" y="1428750"/>
            <a:ext cx="3619500" cy="507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45" name="Picture 17" descr="Рисунок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00034" y="0"/>
            <a:ext cx="8229600" cy="1011222"/>
          </a:xfrm>
          <a:noFill/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kern="1200" dirty="0" smtClean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cs typeface="Times New Roman" pitchFamily="18" charset="0"/>
              </a:rPr>
              <a:t> Правило 4</a:t>
            </a:r>
            <a:br>
              <a:rPr lang="ru-RU" sz="2800" b="1" kern="1200" dirty="0" smtClean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cs typeface="Times New Roman" pitchFamily="18" charset="0"/>
              </a:rPr>
            </a:br>
            <a:r>
              <a:rPr lang="ru-RU" sz="2800" b="1" kern="1200" dirty="0" smtClean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cs typeface="Times New Roman" pitchFamily="18" charset="0"/>
              </a:rPr>
              <a:t>«Переход проезжей части»</a:t>
            </a:r>
            <a:endParaRPr lang="ru-RU" sz="2800" b="1" kern="1200" dirty="0">
              <a:ln>
                <a:solidFill>
                  <a:srgbClr val="C00000"/>
                </a:solidFill>
              </a:ln>
              <a:solidFill>
                <a:srgbClr val="CC3300"/>
              </a:solidFill>
              <a:cs typeface="Times New Roman" pitchFamily="18" charset="0"/>
            </a:endParaRPr>
          </a:p>
        </p:txBody>
      </p:sp>
      <p:pic>
        <p:nvPicPr>
          <p:cNvPr id="7" name="Рисунок 6" descr="1215_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" y="1000125"/>
            <a:ext cx="3214688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1215_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5" y="3714750"/>
            <a:ext cx="3000375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1215_4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3" y="857250"/>
            <a:ext cx="3357562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1215_4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0" y="3857625"/>
            <a:ext cx="37147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28596" y="3286124"/>
            <a:ext cx="3643338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dirty="0">
                <a:ln>
                  <a:solidFill>
                    <a:srgbClr val="CC00FF"/>
                  </a:solidFill>
                </a:ln>
                <a:solidFill>
                  <a:srgbClr val="FF66FF"/>
                </a:solidFill>
                <a:latin typeface="+mn-lt"/>
              </a:rPr>
              <a:t> </a:t>
            </a:r>
            <a:r>
              <a:rPr lang="ru-RU" b="1" dirty="0">
                <a:ln>
                  <a:solidFill>
                    <a:srgbClr val="CC00FF"/>
                  </a:solidFill>
                </a:ln>
                <a:solidFill>
                  <a:srgbClr val="FF66FF"/>
                </a:solidFill>
                <a:cs typeface="Times New Roman" pitchFamily="18" charset="0"/>
              </a:rPr>
              <a:t>Всегда смотри налево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8596" y="6215082"/>
            <a:ext cx="3643338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>
                  <a:solidFill>
                    <a:srgbClr val="CC00FF"/>
                  </a:solidFill>
                </a:ln>
                <a:solidFill>
                  <a:srgbClr val="FF66FF"/>
                </a:solidFill>
                <a:cs typeface="Times New Roman" pitchFamily="18" charset="0"/>
              </a:rPr>
              <a:t>Затем смотри направо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357686" y="3000372"/>
            <a:ext cx="4786314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>
                  <a:solidFill>
                    <a:srgbClr val="CC00FF"/>
                  </a:solidFill>
                </a:ln>
                <a:solidFill>
                  <a:srgbClr val="FF66FF"/>
                </a:solidFill>
                <a:cs typeface="Times New Roman" pitchFamily="18" charset="0"/>
              </a:rPr>
              <a:t>Чтоб спокойно перейти, еще налево посмотри и прислушайся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57752" y="6143644"/>
            <a:ext cx="3857652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dirty="0">
                <a:ln>
                  <a:solidFill>
                    <a:srgbClr val="CC00FF"/>
                  </a:solidFill>
                </a:ln>
                <a:solidFill>
                  <a:srgbClr val="FF66FF"/>
                </a:solidFill>
                <a:latin typeface="+mn-lt"/>
              </a:rPr>
              <a:t> </a:t>
            </a:r>
            <a:r>
              <a:rPr lang="ru-RU" b="1" dirty="0">
                <a:ln>
                  <a:solidFill>
                    <a:srgbClr val="CC00FF"/>
                  </a:solidFill>
                </a:ln>
                <a:solidFill>
                  <a:srgbClr val="FF66FF"/>
                </a:solidFill>
                <a:latin typeface="+mn-lt"/>
              </a:rPr>
              <a:t>А сейчас вперед иди</a:t>
            </a:r>
          </a:p>
        </p:txBody>
      </p:sp>
      <p:pic>
        <p:nvPicPr>
          <p:cNvPr id="73739" name="Рисунок 14" descr="4724b299125d23ce8ebc609554f3edeb.gi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286750" y="142875"/>
            <a:ext cx="661988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71500" y="3071813"/>
            <a:ext cx="7858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 b="1">
                <a:latin typeface="Calibri" pitchFamily="34" charset="0"/>
              </a:rPr>
              <a:t>1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571500" y="6000750"/>
            <a:ext cx="857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 b="1">
                <a:latin typeface="Calibri" pitchFamily="34" charset="0"/>
              </a:rPr>
              <a:t>2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786313" y="2857500"/>
            <a:ext cx="714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 b="1">
                <a:latin typeface="Calibri" pitchFamily="34" charset="0"/>
              </a:rPr>
              <a:t>3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4786313" y="6000750"/>
            <a:ext cx="571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 b="1">
                <a:latin typeface="Calibri" pitchFamily="34" charset="0"/>
              </a:rPr>
              <a:t>4</a:t>
            </a:r>
          </a:p>
        </p:txBody>
      </p:sp>
      <p:pic>
        <p:nvPicPr>
          <p:cNvPr id="73744" name="Рисунок 19" descr="37r3.gif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0"/>
            <a:ext cx="1285875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9" name="Picture 7" descr="Рисунок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9" descr="1000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3" y="1571625"/>
            <a:ext cx="4143375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214414" y="285728"/>
            <a:ext cx="5786478" cy="113877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>
                  <a:solidFill>
                    <a:srgbClr val="CC00FF"/>
                  </a:solidFill>
                </a:ln>
                <a:solidFill>
                  <a:srgbClr val="6666FF"/>
                </a:solidFill>
                <a:latin typeface="+mn-lt"/>
              </a:rPr>
              <a:t>                  </a:t>
            </a:r>
            <a:r>
              <a:rPr lang="ru-RU" sz="36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+mn-lt"/>
              </a:rPr>
              <a:t> </a:t>
            </a:r>
            <a:r>
              <a:rPr lang="ru-RU" sz="3200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cs typeface="Times New Roman" pitchFamily="18" charset="0"/>
              </a:rPr>
              <a:t>Правило 5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cs typeface="Times New Roman" pitchFamily="18" charset="0"/>
              </a:rPr>
              <a:t>         «Будь внимательным!»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286375" y="1785938"/>
            <a:ext cx="3857625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CC3399"/>
                </a:solidFill>
                <a:cs typeface="Times New Roman" pitchFamily="18" charset="0"/>
              </a:rPr>
              <a:t>Разве можно так, подружки!</a:t>
            </a:r>
          </a:p>
          <a:p>
            <a:r>
              <a:rPr lang="ru-RU" b="1">
                <a:solidFill>
                  <a:srgbClr val="CC3399"/>
                </a:solidFill>
                <a:cs typeface="Times New Roman" pitchFamily="18" charset="0"/>
              </a:rPr>
              <a:t>Где ваши глаза и ушки!</a:t>
            </a:r>
          </a:p>
          <a:p>
            <a:r>
              <a:rPr lang="ru-RU" b="1">
                <a:solidFill>
                  <a:srgbClr val="CC3399"/>
                </a:solidFill>
                <a:cs typeface="Times New Roman" pitchFamily="18" charset="0"/>
              </a:rPr>
              <a:t>От такого поведенья</a:t>
            </a:r>
          </a:p>
          <a:p>
            <a:r>
              <a:rPr lang="ru-RU" b="1">
                <a:solidFill>
                  <a:srgbClr val="CC3399"/>
                </a:solidFill>
                <a:cs typeface="Times New Roman" pitchFamily="18" charset="0"/>
              </a:rPr>
              <a:t>Может быть не мало бед:</a:t>
            </a:r>
          </a:p>
          <a:p>
            <a:r>
              <a:rPr lang="ru-RU" b="1">
                <a:solidFill>
                  <a:srgbClr val="CC3399"/>
                </a:solidFill>
                <a:cs typeface="Times New Roman" pitchFamily="18" charset="0"/>
              </a:rPr>
              <a:t>Ведь дорога не для чтенья</a:t>
            </a:r>
          </a:p>
          <a:p>
            <a:r>
              <a:rPr lang="ru-RU" b="1">
                <a:solidFill>
                  <a:srgbClr val="CC3399"/>
                </a:solidFill>
                <a:cs typeface="Times New Roman" pitchFamily="18" charset="0"/>
              </a:rPr>
              <a:t>И не место для бесед!</a:t>
            </a:r>
          </a:p>
        </p:txBody>
      </p:sp>
      <p:pic>
        <p:nvPicPr>
          <p:cNvPr id="74757" name="Рисунок 4" descr="37r3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285875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758" name="Рисунок 5" descr="4724b299125d23ce8ebc609554f3edeb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86750" y="214313"/>
            <a:ext cx="661988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83" name="Picture 7" descr="Рисунок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4" descr="1000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" y="1357313"/>
            <a:ext cx="3214688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572000" y="1928802"/>
            <a:ext cx="4572000" cy="3600986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b="1" dirty="0">
                <a:ln>
                  <a:solidFill>
                    <a:srgbClr val="CC00FF"/>
                  </a:solidFill>
                </a:ln>
                <a:solidFill>
                  <a:srgbClr val="CC00FF"/>
                </a:solidFill>
                <a:cs typeface="Times New Roman" pitchFamily="18" charset="0"/>
              </a:rPr>
              <a:t>Не цепляйтесь к автобусу сзади, ребята,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b="1" dirty="0">
                <a:ln>
                  <a:solidFill>
                    <a:srgbClr val="CC00FF"/>
                  </a:solidFill>
                </a:ln>
                <a:solidFill>
                  <a:srgbClr val="CC00FF"/>
                </a:solidFill>
                <a:cs typeface="Times New Roman" pitchFamily="18" charset="0"/>
              </a:rPr>
              <a:t>Не катайтесь за ним – рисковать вам  не надо!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b="1" dirty="0">
                <a:ln>
                  <a:solidFill>
                    <a:srgbClr val="CC00FF"/>
                  </a:solidFill>
                </a:ln>
                <a:solidFill>
                  <a:srgbClr val="CC00FF"/>
                </a:solidFill>
                <a:cs typeface="Times New Roman" pitchFamily="18" charset="0"/>
              </a:rPr>
              <a:t>Вдруг сорветесь – и может беда приключиться: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b="1" dirty="0">
                <a:ln>
                  <a:solidFill>
                    <a:srgbClr val="CC00FF"/>
                  </a:solidFill>
                </a:ln>
                <a:solidFill>
                  <a:srgbClr val="CC00FF"/>
                </a:solidFill>
                <a:cs typeface="Times New Roman" pitchFamily="18" charset="0"/>
              </a:rPr>
              <a:t>Под соседней машиной легко очутиться…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00166" y="214290"/>
            <a:ext cx="6357982" cy="10772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latin typeface="+mn-lt"/>
              </a:rPr>
              <a:t>                 </a:t>
            </a:r>
            <a:r>
              <a:rPr lang="ru-RU" sz="3200" b="1" dirty="0">
                <a:solidFill>
                  <a:srgbClr val="C00000"/>
                </a:solidFill>
                <a:cs typeface="Times New Roman" pitchFamily="18" charset="0"/>
              </a:rPr>
              <a:t>Правило 6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cs typeface="Times New Roman" pitchFamily="18" charset="0"/>
              </a:rPr>
              <a:t>        </a:t>
            </a:r>
            <a:r>
              <a:rPr lang="ru-RU" sz="3200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cs typeface="Times New Roman" pitchFamily="18" charset="0"/>
              </a:rPr>
              <a:t>«Береги свою жизнь»</a:t>
            </a:r>
          </a:p>
        </p:txBody>
      </p:sp>
      <p:pic>
        <p:nvPicPr>
          <p:cNvPr id="75781" name="Рисунок 4" descr="37r3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285875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2" name="Рисунок 6" descr="4724b299125d23ce8ebc609554f3edeb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86750" y="214313"/>
            <a:ext cx="661988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12" descr="raznoe150"/>
          <p:cNvPicPr>
            <a:picLocks noChangeAspect="1" noChangeArrowheads="1" noCrop="1"/>
          </p:cNvPicPr>
          <p:nvPr/>
        </p:nvPicPr>
        <p:blipFill>
          <a:blip r:embed="rId2">
            <a:lum contrast="12000"/>
          </a:blip>
          <a:srcRect/>
          <a:stretch>
            <a:fillRect/>
          </a:stretch>
        </p:blipFill>
        <p:spPr bwMode="auto">
          <a:xfrm>
            <a:off x="2700338" y="244475"/>
            <a:ext cx="3529012" cy="661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noFill/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kern="1200" dirty="0" smtClean="0">
                <a:ln>
                  <a:solidFill>
                    <a:srgbClr val="6666FF"/>
                  </a:solidFill>
                </a:ln>
                <a:solidFill>
                  <a:srgbClr val="FF0066"/>
                </a:solidFill>
                <a:cs typeface="Times New Roman" pitchFamily="18" charset="0"/>
              </a:rPr>
              <a:t>КРАСНЫЙ   СИГНАЛ</a:t>
            </a:r>
            <a:br>
              <a:rPr lang="ru-RU" sz="3600" b="1" kern="1200" dirty="0" smtClean="0">
                <a:ln>
                  <a:solidFill>
                    <a:srgbClr val="6666FF"/>
                  </a:solidFill>
                </a:ln>
                <a:solidFill>
                  <a:srgbClr val="FF0066"/>
                </a:solidFill>
                <a:cs typeface="Times New Roman" pitchFamily="18" charset="0"/>
              </a:rPr>
            </a:br>
            <a:r>
              <a:rPr lang="ru-RU" sz="3600" b="1" kern="1200" dirty="0" smtClean="0">
                <a:ln>
                  <a:solidFill>
                    <a:srgbClr val="6666FF"/>
                  </a:solidFill>
                </a:ln>
                <a:solidFill>
                  <a:srgbClr val="FF0066"/>
                </a:solidFill>
                <a:cs typeface="Times New Roman" pitchFamily="18" charset="0"/>
              </a:rPr>
              <a:t>  СВЕТОФОРА</a:t>
            </a:r>
            <a:endParaRPr lang="ru-RU" sz="3600" b="1" kern="1200" dirty="0">
              <a:ln>
                <a:solidFill>
                  <a:srgbClr val="6666FF"/>
                </a:solidFill>
              </a:ln>
              <a:solidFill>
                <a:srgbClr val="FF0066"/>
              </a:solidFill>
              <a:cs typeface="Times New Roman" pitchFamily="18" charset="0"/>
            </a:endParaRPr>
          </a:p>
        </p:txBody>
      </p:sp>
      <p:pic>
        <p:nvPicPr>
          <p:cNvPr id="3" name="Рисунок 2" descr="Рисунок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1928813"/>
            <a:ext cx="1928813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643438" y="4214818"/>
            <a:ext cx="5143504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b="1" dirty="0">
                <a:ln>
                  <a:solidFill>
                    <a:srgbClr val="FF0066"/>
                  </a:solidFill>
                </a:ln>
                <a:solidFill>
                  <a:srgbClr val="FF0066"/>
                </a:solidFill>
                <a:cs typeface="Times New Roman" pitchFamily="18" charset="0"/>
              </a:rPr>
              <a:t> </a:t>
            </a:r>
            <a:endParaRPr lang="ru-RU" dirty="0">
              <a:ln>
                <a:solidFill>
                  <a:srgbClr val="FF0066"/>
                </a:solidFill>
              </a:ln>
              <a:solidFill>
                <a:srgbClr val="FF0066"/>
              </a:solidFill>
              <a:cs typeface="Times New Roman" pitchFamily="18" charset="0"/>
            </a:endParaRPr>
          </a:p>
        </p:txBody>
      </p:sp>
      <p:pic>
        <p:nvPicPr>
          <p:cNvPr id="76805" name="Рисунок 4" descr="37r3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85875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806" name="Рисунок 6" descr="4724b299125d23ce8ebc609554f3edeb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86750" y="214313"/>
            <a:ext cx="661988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928938" y="4286250"/>
            <a:ext cx="600075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cs typeface="Times New Roman" pitchFamily="18" charset="0"/>
              </a:rPr>
              <a:t>Запомни друг на красный свет Через дорогу хода нет!</a:t>
            </a:r>
          </a:p>
          <a:p>
            <a:r>
              <a:rPr lang="ru-RU" sz="3200" b="1">
                <a:solidFill>
                  <a:srgbClr val="FF0000"/>
                </a:solidFill>
                <a:cs typeface="Times New Roman" pitchFamily="18" charset="0"/>
              </a:rPr>
              <a:t>И будь внимателен в пути:</a:t>
            </a:r>
          </a:p>
          <a:p>
            <a:r>
              <a:rPr lang="ru-RU" sz="3200" b="1">
                <a:solidFill>
                  <a:srgbClr val="FF0000"/>
                </a:solidFill>
                <a:cs typeface="Times New Roman" pitchFamily="18" charset="0"/>
              </a:rPr>
              <a:t>Всегда на светофор гляди.</a:t>
            </a:r>
          </a:p>
        </p:txBody>
      </p:sp>
      <p:sp>
        <p:nvSpPr>
          <p:cNvPr id="9" name="Овал 8"/>
          <p:cNvSpPr/>
          <p:nvPr/>
        </p:nvSpPr>
        <p:spPr>
          <a:xfrm>
            <a:off x="5357813" y="1928813"/>
            <a:ext cx="1214437" cy="107156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8" presetClass="entr" presetSubtype="1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841 -0.00625 L -0.45157 0.07778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00" y="4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9" grpId="1" animBg="1"/>
      <p:bldP spid="9" grpId="2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680</TotalTime>
  <Words>516</Words>
  <Application>Microsoft Office PowerPoint</Application>
  <PresentationFormat>Экран (4:3)</PresentationFormat>
  <Paragraphs>104</Paragraphs>
  <Slides>44</Slides>
  <Notes>0</Notes>
  <HiddenSlides>0</HiddenSlides>
  <MMClips>3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6" baseType="lpstr">
      <vt:lpstr>Оформление по умолчанию</vt:lpstr>
      <vt:lpstr>Точечный рисунок</vt:lpstr>
      <vt:lpstr>Презентация PowerPoint</vt:lpstr>
      <vt:lpstr>Правило 1 Дорога только для машин</vt:lpstr>
      <vt:lpstr>Правило 2 «Иди только по тротуару»</vt:lpstr>
      <vt:lpstr>Правило 3  «Не беги через дорогу»</vt:lpstr>
      <vt:lpstr> Правило 4 «Переход проезжей части»</vt:lpstr>
      <vt:lpstr>Презентация PowerPoint</vt:lpstr>
      <vt:lpstr>Презентация PowerPoint</vt:lpstr>
      <vt:lpstr>Презентация PowerPoint</vt:lpstr>
      <vt:lpstr>КРАСНЫЙ   СИГНАЛ   СВЕТОФОРА</vt:lpstr>
      <vt:lpstr>ЖЕЛТЫЙ   СИГНАЛ    СВЕТОФОРА</vt:lpstr>
      <vt:lpstr>ЗЕЛЕНЫЙ   СИГНАЛ    СВЕТОФОРА</vt:lpstr>
      <vt:lpstr>Презентация PowerPoint</vt:lpstr>
      <vt:lpstr>ИГРА «Всё о светофоре»</vt:lpstr>
      <vt:lpstr>Что такое светофор?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Угадай-ка</vt:lpstr>
      <vt:lpstr>Презентация PowerPoint</vt:lpstr>
      <vt:lpstr>Угадай-ка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Безопасной тебе дороги,  дошкольник!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ШКОЛА СВЕТОФОРНЫХ НАУК</dc:title>
  <dc:creator>Нина</dc:creator>
  <cp:lastModifiedBy>Хома</cp:lastModifiedBy>
  <cp:revision>2</cp:revision>
  <dcterms:created xsi:type="dcterms:W3CDTF">2008-09-15T12:50:28Z</dcterms:created>
  <dcterms:modified xsi:type="dcterms:W3CDTF">2017-09-30T07:37:54Z</dcterms:modified>
</cp:coreProperties>
</file>