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F5F5F"/>
    <a:srgbClr val="EAEAEA"/>
    <a:srgbClr val="B2B2B2"/>
    <a:srgbClr val="660066"/>
    <a:srgbClr val="6699FF"/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9ADB8-63B7-45C1-8FB3-15DD6D3BA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1582-C62C-4672-A319-EE3BEB79E0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22F28-A2D1-4CA3-A5AF-30AC8D50D1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DDB90-9A7F-4683-A404-147FC2C293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2C74C-6F4D-4DB7-875E-B09B78FDC6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92D0E-9315-448A-A35B-1BBDBE3125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F58DE-12D5-42B1-9685-7885753825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8D703-3BAB-4987-AC1C-F79967A057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24C12-5FB4-447B-B86F-1924BF1C88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79C02-1780-4292-A2DF-074F238893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458F3-DC97-404D-83F7-E169327CD0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2D5C15-9A73-4ED9-81FB-4878E266F93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3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4214818"/>
            <a:ext cx="6400800" cy="1752600"/>
          </a:xfrm>
        </p:spPr>
        <p:txBody>
          <a:bodyPr/>
          <a:lstStyle/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D25500"/>
                </a:solidFill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1268413"/>
            <a:ext cx="5267325" cy="51847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u="sng" dirty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ru-RU" u="sng" dirty="0">
                <a:solidFill>
                  <a:srgbClr val="FF0000"/>
                </a:solidFill>
                <a:latin typeface="Comic Sans MS" pitchFamily="66" charset="0"/>
              </a:rPr>
              <a:t> вариант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Прочитайте текст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«Как человек научился плавать»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на стр. </a:t>
            </a:r>
            <a:r>
              <a:rPr lang="ru-RU" dirty="0" smtClean="0">
                <a:latin typeface="Comic Sans MS" pitchFamily="66" charset="0"/>
              </a:rPr>
              <a:t>118 </a:t>
            </a:r>
            <a:r>
              <a:rPr lang="ru-RU" dirty="0">
                <a:latin typeface="Comic Sans MS" pitchFamily="66" charset="0"/>
              </a:rPr>
              <a:t>учебника.</a:t>
            </a:r>
            <a:endParaRPr lang="en-US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u="sng" dirty="0">
                <a:solidFill>
                  <a:srgbClr val="FF0000"/>
                </a:solidFill>
                <a:latin typeface="Comic Sans MS" pitchFamily="66" charset="0"/>
              </a:rPr>
              <a:t>II</a:t>
            </a:r>
            <a:r>
              <a:rPr lang="ru-RU" u="sng" dirty="0">
                <a:solidFill>
                  <a:srgbClr val="FF0000"/>
                </a:solidFill>
                <a:latin typeface="Comic Sans MS" pitchFamily="66" charset="0"/>
              </a:rPr>
              <a:t> вариант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Прочитайте текст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«Как человек научился летать»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	на стр. </a:t>
            </a:r>
            <a:r>
              <a:rPr lang="ru-RU" dirty="0" smtClean="0">
                <a:latin typeface="Comic Sans MS" pitchFamily="66" charset="0"/>
              </a:rPr>
              <a:t>119 </a:t>
            </a:r>
            <a:r>
              <a:rPr lang="ru-RU" dirty="0">
                <a:latin typeface="Comic Sans MS" pitchFamily="66" charset="0"/>
              </a:rPr>
              <a:t>учебника.</a:t>
            </a:r>
            <a:endParaRPr lang="en-US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6" descr="C:\Users\User\Downloads\2-p2-p-1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2952328" cy="405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Как человек  научился плавать.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300663"/>
            <a:ext cx="8218487" cy="115252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	Что интересного вы узнали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из этого текста?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50825" y="4484688"/>
            <a:ext cx="3752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Чёлн – лодка славян.</a:t>
            </a:r>
          </a:p>
        </p:txBody>
      </p:sp>
      <p:pic>
        <p:nvPicPr>
          <p:cNvPr id="21511" name="Picture 7" descr="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38288"/>
            <a:ext cx="4114800" cy="26114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419600" y="4484688"/>
            <a:ext cx="4329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Каяк – лодка эскимосов.</a:t>
            </a:r>
          </a:p>
        </p:txBody>
      </p:sp>
      <p:pic>
        <p:nvPicPr>
          <p:cNvPr id="21513" name="Picture 9" descr="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557338"/>
            <a:ext cx="4033838" cy="25923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Как человек  научился плавать.</a:t>
            </a:r>
          </a:p>
        </p:txBody>
      </p:sp>
      <p:pic>
        <p:nvPicPr>
          <p:cNvPr id="23561" name="Picture 9" descr="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557338"/>
            <a:ext cx="4321175" cy="2808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07950" y="4638675"/>
            <a:ext cx="4697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Галера – вёсельное судно.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867400" y="5789613"/>
            <a:ext cx="1847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Парусник</a:t>
            </a:r>
          </a:p>
        </p:txBody>
      </p:sp>
      <p:pic>
        <p:nvPicPr>
          <p:cNvPr id="23565" name="Picture 13" descr="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1484313"/>
            <a:ext cx="2928938" cy="41751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Как человек  научился летать.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18487" cy="48958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427538" y="4652963"/>
            <a:ext cx="446563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	Что интересного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вы узнали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из этого текста?</a:t>
            </a:r>
          </a:p>
        </p:txBody>
      </p: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501650" y="1341438"/>
            <a:ext cx="7991475" cy="5040312"/>
            <a:chOff x="316" y="845"/>
            <a:chExt cx="5034" cy="3175"/>
          </a:xfrm>
        </p:grpSpPr>
        <p:pic>
          <p:nvPicPr>
            <p:cNvPr id="25606" name="Picture 6" descr="6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6" y="845"/>
              <a:ext cx="2337" cy="3175"/>
            </a:xfrm>
            <a:prstGeom prst="rect">
              <a:avLst/>
            </a:prstGeom>
            <a:noFill/>
            <a:ln w="38100">
              <a:solidFill>
                <a:srgbClr val="6699FF"/>
              </a:solidFill>
              <a:miter lim="800000"/>
              <a:headEnd/>
              <a:tailEnd/>
            </a:ln>
          </p:spPr>
        </p:pic>
        <p:pic>
          <p:nvPicPr>
            <p:cNvPr id="25607" name="Picture 7" descr="air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98" y="845"/>
              <a:ext cx="1950" cy="1139"/>
            </a:xfrm>
            <a:prstGeom prst="rect">
              <a:avLst/>
            </a:prstGeom>
            <a:noFill/>
          </p:spPr>
        </p:pic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3107" y="2115"/>
              <a:ext cx="2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latin typeface="Comic Sans MS" pitchFamily="66" charset="0"/>
                </a:rPr>
                <a:t>Братья Монгольфье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виды транспорта вы знаете?</a:t>
            </a:r>
          </a:p>
          <a:p>
            <a:r>
              <a:rPr lang="ru-RU" dirty="0" smtClean="0"/>
              <a:t>Что такое специальный транспорт?</a:t>
            </a:r>
          </a:p>
          <a:p>
            <a:r>
              <a:rPr lang="ru-RU" dirty="0" smtClean="0"/>
              <a:t>Как вызвать полицию? Пожарных? Скорую помощь?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Учебник </a:t>
            </a:r>
            <a:r>
              <a:rPr lang="ru-RU" sz="4800" dirty="0" err="1" smtClean="0"/>
              <a:t>стр</a:t>
            </a:r>
            <a:r>
              <a:rPr lang="ru-RU" sz="4800" dirty="0" smtClean="0"/>
              <a:t> 116-119</a:t>
            </a:r>
          </a:p>
          <a:p>
            <a:r>
              <a:rPr lang="ru-RU" sz="4800" dirty="0" smtClean="0"/>
              <a:t>ТПО </a:t>
            </a:r>
            <a:r>
              <a:rPr lang="ru-RU" sz="4800" dirty="0" err="1" smtClean="0"/>
              <a:t>стр</a:t>
            </a:r>
            <a:r>
              <a:rPr lang="ru-RU" sz="4800" dirty="0" smtClean="0"/>
              <a:t> 73-77</a:t>
            </a:r>
            <a:endParaRPr lang="ru-RU" sz="4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000792"/>
          </a:xfrm>
        </p:spPr>
        <p:txBody>
          <a:bodyPr/>
          <a:lstStyle/>
          <a:p>
            <a:r>
              <a:rPr lang="ru-RU" sz="6600" dirty="0" err="1" smtClean="0"/>
              <a:t>Чакина</a:t>
            </a:r>
            <a:r>
              <a:rPr lang="ru-RU" sz="6600" dirty="0" smtClean="0"/>
              <a:t> Анна Владимировна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учитель начальных классов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г. Шимановск, Амурская область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D25500"/>
                </a:solidFill>
                <a:latin typeface="Comic Sans MS" pitchFamily="66" charset="0"/>
              </a:rPr>
              <a:t>Для чего служит транспорт?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508500"/>
            <a:ext cx="8229600" cy="20605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   Транспорт служит для передвижения по земле, воде, воздуху и даже под землёй, для перевозки пассажиров и грузов. </a:t>
            </a:r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468313" y="1196975"/>
            <a:ext cx="8207375" cy="3168650"/>
            <a:chOff x="295" y="754"/>
            <a:chExt cx="5170" cy="1996"/>
          </a:xfrm>
        </p:grpSpPr>
        <p:grpSp>
          <p:nvGrpSpPr>
            <p:cNvPr id="3088" name="Group 16"/>
            <p:cNvGrpSpPr>
              <a:grpSpLocks/>
            </p:cNvGrpSpPr>
            <p:nvPr/>
          </p:nvGrpSpPr>
          <p:grpSpPr bwMode="auto">
            <a:xfrm>
              <a:off x="295" y="754"/>
              <a:ext cx="5170" cy="1995"/>
              <a:chOff x="295" y="845"/>
              <a:chExt cx="5170" cy="1995"/>
            </a:xfrm>
          </p:grpSpPr>
          <p:pic>
            <p:nvPicPr>
              <p:cNvPr id="3083" name="Picture 11" descr="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3651" y="845"/>
                <a:ext cx="1814" cy="1024"/>
              </a:xfrm>
              <a:prstGeom prst="rect">
                <a:avLst/>
              </a:prstGeom>
              <a:noFill/>
            </p:spPr>
          </p:pic>
          <p:pic>
            <p:nvPicPr>
              <p:cNvPr id="3079" name="Picture 7" descr="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5" y="845"/>
                <a:ext cx="1633" cy="1032"/>
              </a:xfrm>
              <a:prstGeom prst="rect">
                <a:avLst/>
              </a:prstGeom>
              <a:noFill/>
            </p:spPr>
          </p:pic>
          <p:pic>
            <p:nvPicPr>
              <p:cNvPr id="3081" name="Picture 9" descr="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927" y="845"/>
                <a:ext cx="1723" cy="1043"/>
              </a:xfrm>
              <a:prstGeom prst="rect">
                <a:avLst/>
              </a:prstGeom>
              <a:noFill/>
            </p:spPr>
          </p:pic>
          <p:pic>
            <p:nvPicPr>
              <p:cNvPr id="3080" name="Picture 8" descr="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381" y="1842"/>
                <a:ext cx="1678" cy="998"/>
              </a:xfrm>
              <a:prstGeom prst="rect">
                <a:avLst/>
              </a:prstGeom>
              <a:noFill/>
            </p:spPr>
          </p:pic>
          <p:pic>
            <p:nvPicPr>
              <p:cNvPr id="3085" name="Picture 13" descr="1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5" y="1842"/>
                <a:ext cx="2086" cy="998"/>
              </a:xfrm>
              <a:prstGeom prst="rect">
                <a:avLst/>
              </a:prstGeom>
              <a:noFill/>
            </p:spPr>
          </p:pic>
        </p:grpSp>
        <p:pic>
          <p:nvPicPr>
            <p:cNvPr id="3086" name="Picture 14" descr="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014" y="1752"/>
              <a:ext cx="1451" cy="99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На какие группы можно разделить этот транспорт?</a:t>
            </a:r>
          </a:p>
        </p:txBody>
      </p: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79388" y="1916113"/>
            <a:ext cx="8642350" cy="3617912"/>
            <a:chOff x="113" y="1207"/>
            <a:chExt cx="5444" cy="2279"/>
          </a:xfrm>
        </p:grpSpPr>
        <p:pic>
          <p:nvPicPr>
            <p:cNvPr id="17413" name="Picture 5" descr="http://www.metrosoft.narod.ru/images/news/electrichk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37" y="2341"/>
              <a:ext cx="1951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7" descr="3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53" y="1207"/>
              <a:ext cx="1511" cy="1180"/>
            </a:xfrm>
            <a:prstGeom prst="rect">
              <a:avLst/>
            </a:prstGeom>
            <a:noFill/>
          </p:spPr>
        </p:pic>
        <p:pic>
          <p:nvPicPr>
            <p:cNvPr id="17416" name="Picture 8" descr="3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3" y="1207"/>
              <a:ext cx="1588" cy="1177"/>
            </a:xfrm>
            <a:prstGeom prst="rect">
              <a:avLst/>
            </a:prstGeom>
            <a:noFill/>
          </p:spPr>
        </p:pic>
        <p:pic>
          <p:nvPicPr>
            <p:cNvPr id="17417" name="Picture 9" descr="3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3" y="2341"/>
              <a:ext cx="1769" cy="1145"/>
            </a:xfrm>
            <a:prstGeom prst="rect">
              <a:avLst/>
            </a:prstGeom>
            <a:noFill/>
          </p:spPr>
        </p:pic>
        <p:pic>
          <p:nvPicPr>
            <p:cNvPr id="17418" name="Picture 10" descr="4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50" y="1210"/>
              <a:ext cx="1407" cy="1177"/>
            </a:xfrm>
            <a:prstGeom prst="rect">
              <a:avLst/>
            </a:prstGeom>
            <a:noFill/>
          </p:spPr>
        </p:pic>
        <p:pic>
          <p:nvPicPr>
            <p:cNvPr id="17419" name="Picture 11" descr="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55" y="1207"/>
              <a:ext cx="1010" cy="1180"/>
            </a:xfrm>
            <a:prstGeom prst="rect">
              <a:avLst/>
            </a:prstGeom>
            <a:noFill/>
          </p:spPr>
        </p:pic>
        <p:pic>
          <p:nvPicPr>
            <p:cNvPr id="17423" name="Picture 15" descr="4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761" y="2387"/>
              <a:ext cx="1795" cy="1095"/>
            </a:xfrm>
            <a:prstGeom prst="rect">
              <a:avLst/>
            </a:prstGeom>
            <a:noFill/>
          </p:spPr>
        </p:pic>
        <p:pic>
          <p:nvPicPr>
            <p:cNvPr id="17424" name="Picture 16" descr="4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82" y="2387"/>
              <a:ext cx="502" cy="50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9" name="Group 23"/>
          <p:cNvGrpSpPr>
            <a:grpSpLocks/>
          </p:cNvGrpSpPr>
          <p:nvPr/>
        </p:nvGrpSpPr>
        <p:grpSpPr bwMode="auto">
          <a:xfrm>
            <a:off x="250825" y="692150"/>
            <a:ext cx="8569325" cy="4752975"/>
            <a:chOff x="158" y="436"/>
            <a:chExt cx="5398" cy="2994"/>
          </a:xfrm>
        </p:grpSpPr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158" y="482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CCCC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Наземный</a:t>
              </a:r>
            </a:p>
          </p:txBody>
        </p:sp>
        <p:sp>
          <p:nvSpPr>
            <p:cNvPr id="19469" name="AutoShape 13"/>
            <p:cNvSpPr>
              <a:spLocks noChangeArrowheads="1"/>
            </p:cNvSpPr>
            <p:nvPr/>
          </p:nvSpPr>
          <p:spPr bwMode="auto">
            <a:xfrm>
              <a:off x="3923" y="436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9797FF"/>
            </a:solidFill>
            <a:ln w="38100">
              <a:solidFill>
                <a:srgbClr val="99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Водный</a:t>
              </a:r>
            </a:p>
          </p:txBody>
        </p:sp>
        <p:sp>
          <p:nvSpPr>
            <p:cNvPr id="19470" name="AutoShape 14"/>
            <p:cNvSpPr>
              <a:spLocks noChangeArrowheads="1"/>
            </p:cNvSpPr>
            <p:nvPr/>
          </p:nvSpPr>
          <p:spPr bwMode="auto">
            <a:xfrm>
              <a:off x="204" y="2976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00F8F2"/>
            </a:solidFill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Воздушный</a:t>
              </a:r>
            </a:p>
          </p:txBody>
        </p:sp>
        <p:sp>
          <p:nvSpPr>
            <p:cNvPr id="19471" name="AutoShape 15"/>
            <p:cNvSpPr>
              <a:spLocks noChangeArrowheads="1"/>
            </p:cNvSpPr>
            <p:nvPr/>
          </p:nvSpPr>
          <p:spPr bwMode="auto">
            <a:xfrm>
              <a:off x="3969" y="2976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B2B2B2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Подземный</a:t>
              </a:r>
            </a:p>
          </p:txBody>
        </p:sp>
        <p:pic>
          <p:nvPicPr>
            <p:cNvPr id="19472" name="Picture 16" descr="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0" y="1253"/>
              <a:ext cx="2495" cy="1362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V="1">
              <a:off x="4150" y="890"/>
              <a:ext cx="544" cy="104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>
              <a:off x="4150" y="1933"/>
              <a:ext cx="590" cy="104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 flipH="1" flipV="1">
              <a:off x="930" y="935"/>
              <a:ext cx="635" cy="95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auto">
            <a:xfrm flipH="1">
              <a:off x="930" y="1888"/>
              <a:ext cx="635" cy="10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179388" y="5734050"/>
            <a:ext cx="8828087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Приведите свои примеры к каждой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Какие машины перевозят людей, а какие - грузы?</a:t>
            </a:r>
          </a:p>
        </p:txBody>
      </p: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250825" y="1773238"/>
            <a:ext cx="8642350" cy="3917950"/>
            <a:chOff x="158" y="1117"/>
            <a:chExt cx="5444" cy="2468"/>
          </a:xfrm>
        </p:grpSpPr>
        <p:pic>
          <p:nvPicPr>
            <p:cNvPr id="5124" name="Picture 4" descr="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" y="1117"/>
              <a:ext cx="1679" cy="1057"/>
            </a:xfrm>
            <a:prstGeom prst="rect">
              <a:avLst/>
            </a:prstGeom>
            <a:noFill/>
          </p:spPr>
        </p:pic>
        <p:pic>
          <p:nvPicPr>
            <p:cNvPr id="5125" name="Picture 5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14" y="1117"/>
              <a:ext cx="1557" cy="1027"/>
            </a:xfrm>
            <a:prstGeom prst="rect">
              <a:avLst/>
            </a:prstGeom>
            <a:noFill/>
          </p:spPr>
        </p:pic>
        <p:pic>
          <p:nvPicPr>
            <p:cNvPr id="5126" name="Picture 6" descr="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64" y="1117"/>
              <a:ext cx="1693" cy="1023"/>
            </a:xfrm>
            <a:prstGeom prst="rect">
              <a:avLst/>
            </a:prstGeom>
            <a:noFill/>
          </p:spPr>
        </p:pic>
        <p:pic>
          <p:nvPicPr>
            <p:cNvPr id="5127" name="Picture 7" descr="1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4" y="2478"/>
              <a:ext cx="1610" cy="1107"/>
            </a:xfrm>
            <a:prstGeom prst="rect">
              <a:avLst/>
            </a:prstGeom>
            <a:noFill/>
          </p:spPr>
        </p:pic>
        <p:pic>
          <p:nvPicPr>
            <p:cNvPr id="5128" name="Picture 8" descr="2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73" y="2432"/>
              <a:ext cx="1814" cy="1103"/>
            </a:xfrm>
            <a:prstGeom prst="rect">
              <a:avLst/>
            </a:prstGeom>
            <a:noFill/>
          </p:spPr>
        </p:pic>
        <p:pic>
          <p:nvPicPr>
            <p:cNvPr id="5130" name="Picture 10" descr="2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23" y="2432"/>
              <a:ext cx="1679" cy="108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D25500"/>
                </a:solidFill>
                <a:latin typeface="Comic Sans MS" pitchFamily="66" charset="0"/>
              </a:rPr>
              <a:t>А для чего служат эти машины?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95288" y="4652963"/>
            <a:ext cx="84677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Это </a:t>
            </a:r>
            <a:r>
              <a:rPr lang="ru-RU" sz="3200" u="sng">
                <a:solidFill>
                  <a:srgbClr val="FF0000"/>
                </a:solidFill>
                <a:latin typeface="Comic Sans MS" pitchFamily="66" charset="0"/>
              </a:rPr>
              <a:t>специальный транспорт</a:t>
            </a:r>
            <a:r>
              <a:rPr lang="ru-RU" sz="3200">
                <a:latin typeface="Comic Sans MS" pitchFamily="66" charset="0"/>
              </a:rPr>
              <a:t>. Эти машины</a:t>
            </a:r>
          </a:p>
          <a:p>
            <a:pPr algn="ctr"/>
            <a:r>
              <a:rPr lang="ru-RU" sz="3200">
                <a:latin typeface="Comic Sans MS" pitchFamily="66" charset="0"/>
              </a:rPr>
              <a:t> вызывают по телефону, если требуется</a:t>
            </a:r>
          </a:p>
          <a:p>
            <a:pPr algn="ctr"/>
            <a:r>
              <a:rPr lang="ru-RU" sz="3200">
                <a:latin typeface="Comic Sans MS" pitchFamily="66" charset="0"/>
              </a:rPr>
              <a:t>срочная помощь. </a:t>
            </a:r>
          </a:p>
        </p:txBody>
      </p:sp>
      <p:grpSp>
        <p:nvGrpSpPr>
          <p:cNvPr id="7180" name="Group 12"/>
          <p:cNvGrpSpPr>
            <a:grpSpLocks/>
          </p:cNvGrpSpPr>
          <p:nvPr/>
        </p:nvGrpSpPr>
        <p:grpSpPr bwMode="auto">
          <a:xfrm>
            <a:off x="179388" y="1555750"/>
            <a:ext cx="8748712" cy="1944688"/>
            <a:chOff x="249" y="935"/>
            <a:chExt cx="5511" cy="1225"/>
          </a:xfrm>
        </p:grpSpPr>
        <p:pic>
          <p:nvPicPr>
            <p:cNvPr id="7177" name="Picture 9" descr="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" y="935"/>
              <a:ext cx="1778" cy="1225"/>
            </a:xfrm>
            <a:prstGeom prst="rect">
              <a:avLst/>
            </a:prstGeom>
            <a:noFill/>
          </p:spPr>
        </p:pic>
        <p:pic>
          <p:nvPicPr>
            <p:cNvPr id="7178" name="Picture 10" descr="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3" y="935"/>
              <a:ext cx="1984" cy="1225"/>
            </a:xfrm>
            <a:prstGeom prst="rect">
              <a:avLst/>
            </a:prstGeom>
            <a:noFill/>
          </p:spPr>
        </p:pic>
        <p:pic>
          <p:nvPicPr>
            <p:cNvPr id="7179" name="Picture 11" descr="2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33" y="935"/>
              <a:ext cx="1927" cy="1225"/>
            </a:xfrm>
            <a:prstGeom prst="rect">
              <a:avLst/>
            </a:prstGeom>
            <a:noFill/>
          </p:spPr>
        </p:pic>
      </p:grp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971550" y="3695700"/>
            <a:ext cx="698500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Comic Sans MS" pitchFamily="66" charset="0"/>
              </a:rPr>
              <a:t>01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284663" y="3695700"/>
            <a:ext cx="771525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Comic Sans MS" pitchFamily="66" charset="0"/>
              </a:rPr>
              <a:t>02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380288" y="3695700"/>
            <a:ext cx="771525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Comic Sans MS" pitchFamily="66" charset="0"/>
              </a:rPr>
              <a:t>03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755650" y="404813"/>
            <a:ext cx="72548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Какие номера телефонов набирают,</a:t>
            </a:r>
          </a:p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 чтобы их вызвать?</a:t>
            </a:r>
          </a:p>
          <a:p>
            <a:pPr algn="ctr"/>
            <a:endParaRPr lang="ru-RU" sz="32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1" grpId="0" animBg="1"/>
      <p:bldP spid="7182" grpId="0" animBg="1"/>
      <p:bldP spid="7183" grpId="0" animBg="1"/>
      <p:bldP spid="71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D25500"/>
                </a:solidFill>
                <a:latin typeface="Comic Sans MS" pitchFamily="66" charset="0"/>
              </a:rPr>
              <a:t>Транспорт</a:t>
            </a:r>
          </a:p>
        </p:txBody>
      </p:sp>
      <p:grpSp>
        <p:nvGrpSpPr>
          <p:cNvPr id="9228" name="Group 12"/>
          <p:cNvGrpSpPr>
            <a:grpSpLocks/>
          </p:cNvGrpSpPr>
          <p:nvPr/>
        </p:nvGrpSpPr>
        <p:grpSpPr bwMode="auto">
          <a:xfrm>
            <a:off x="179388" y="1268413"/>
            <a:ext cx="8785225" cy="1584325"/>
            <a:chOff x="113" y="799"/>
            <a:chExt cx="5534" cy="998"/>
          </a:xfrm>
        </p:grpSpPr>
        <p:sp>
          <p:nvSpPr>
            <p:cNvPr id="9220" name="AutoShape 4"/>
            <p:cNvSpPr>
              <a:spLocks noChangeArrowheads="1"/>
            </p:cNvSpPr>
            <p:nvPr/>
          </p:nvSpPr>
          <p:spPr bwMode="auto">
            <a:xfrm>
              <a:off x="113" y="1208"/>
              <a:ext cx="1906" cy="589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3810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Пассажирский</a:t>
              </a:r>
            </a:p>
          </p:txBody>
        </p:sp>
        <p:sp>
          <p:nvSpPr>
            <p:cNvPr id="9222" name="AutoShape 6"/>
            <p:cNvSpPr>
              <a:spLocks noChangeArrowheads="1"/>
            </p:cNvSpPr>
            <p:nvPr/>
          </p:nvSpPr>
          <p:spPr bwMode="auto">
            <a:xfrm>
              <a:off x="2200" y="1207"/>
              <a:ext cx="1361" cy="590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Грузовой</a:t>
              </a:r>
            </a:p>
          </p:txBody>
        </p:sp>
        <p:sp>
          <p:nvSpPr>
            <p:cNvPr id="9223" name="AutoShape 7"/>
            <p:cNvSpPr>
              <a:spLocks noChangeArrowheads="1"/>
            </p:cNvSpPr>
            <p:nvPr/>
          </p:nvSpPr>
          <p:spPr bwMode="auto">
            <a:xfrm>
              <a:off x="3833" y="1208"/>
              <a:ext cx="1814" cy="589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Специальный</a:t>
              </a:r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 flipH="1">
              <a:off x="1066" y="799"/>
              <a:ext cx="1043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>
              <a:off x="2835" y="799"/>
              <a:ext cx="0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Line 10"/>
            <p:cNvSpPr>
              <a:spLocks noChangeShapeType="1"/>
            </p:cNvSpPr>
            <p:nvPr/>
          </p:nvSpPr>
          <p:spPr bwMode="auto">
            <a:xfrm>
              <a:off x="3742" y="799"/>
              <a:ext cx="998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Line 11"/>
            <p:cNvSpPr>
              <a:spLocks noChangeShapeType="1"/>
            </p:cNvSpPr>
            <p:nvPr/>
          </p:nvSpPr>
          <p:spPr bwMode="auto">
            <a:xfrm>
              <a:off x="2109" y="799"/>
              <a:ext cx="163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38" name="Group 22"/>
          <p:cNvGrpSpPr>
            <a:grpSpLocks/>
          </p:cNvGrpSpPr>
          <p:nvPr/>
        </p:nvGrpSpPr>
        <p:grpSpPr bwMode="auto">
          <a:xfrm>
            <a:off x="395288" y="2997200"/>
            <a:ext cx="8280400" cy="2736850"/>
            <a:chOff x="249" y="1933"/>
            <a:chExt cx="5216" cy="1724"/>
          </a:xfrm>
        </p:grpSpPr>
        <p:pic>
          <p:nvPicPr>
            <p:cNvPr id="9233" name="Picture 17" descr="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" y="1933"/>
              <a:ext cx="1439" cy="1679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9234" name="Picture 18" descr="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8" y="2160"/>
              <a:ext cx="1859" cy="1153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9235" name="Picture 19" descr="2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59" y="1979"/>
              <a:ext cx="1406" cy="167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735013" y="5873750"/>
            <a:ext cx="7710487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FF66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Приведи к этой схеме свои примеры.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D25500"/>
                </a:solidFill>
                <a:latin typeface="Comic Sans MS" pitchFamily="66" charset="0"/>
              </a:rPr>
              <a:t>               Работа в паре.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979988"/>
            <a:ext cx="8229600" cy="1328737"/>
          </a:xfrm>
          <a:solidFill>
            <a:srgbClr val="EAEAEA"/>
          </a:solidFill>
          <a:ln w="38100">
            <a:solidFill>
              <a:srgbClr val="5F5F5F"/>
            </a:solidFill>
          </a:ln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>
                <a:latin typeface="Comic Sans MS" pitchFamily="66" charset="0"/>
              </a:rPr>
              <a:t>Обсудите, что значит эта схема.</a:t>
            </a:r>
          </a:p>
          <a:p>
            <a:pPr marL="609600" indent="-609600">
              <a:buFontTx/>
              <a:buAutoNum type="arabicPeriod"/>
            </a:pPr>
            <a:r>
              <a:rPr lang="ru-RU">
                <a:latin typeface="Comic Sans MS" pitchFamily="66" charset="0"/>
              </a:rPr>
              <a:t>Приведите свои примеры.</a:t>
            </a:r>
          </a:p>
        </p:txBody>
      </p:sp>
      <p:pic>
        <p:nvPicPr>
          <p:cNvPr id="11268" name="Picture 4" descr="jcn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2449513" cy="1501775"/>
          </a:xfrm>
          <a:prstGeom prst="rect">
            <a:avLst/>
          </a:prstGeom>
          <a:noFill/>
        </p:spPr>
      </p:pic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539750" y="1412875"/>
            <a:ext cx="8280400" cy="2162175"/>
            <a:chOff x="340" y="1071"/>
            <a:chExt cx="5216" cy="1362"/>
          </a:xfrm>
        </p:grpSpPr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2018" y="1071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66FF99"/>
            </a:solidFill>
            <a:ln w="38100">
              <a:solidFill>
                <a:srgbClr val="00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Транспорт</a:t>
              </a:r>
            </a:p>
          </p:txBody>
        </p:sp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340" y="1979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00FFFF"/>
            </a:solidFill>
            <a:ln w="38100">
              <a:solidFill>
                <a:srgbClr val="00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Личный</a:t>
              </a:r>
            </a:p>
          </p:txBody>
        </p:sp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3515" y="1979"/>
              <a:ext cx="2041" cy="454"/>
            </a:xfrm>
            <a:prstGeom prst="roundRect">
              <a:avLst>
                <a:gd name="adj" fmla="val 33699"/>
              </a:avLst>
            </a:prstGeom>
            <a:solidFill>
              <a:srgbClr val="CC66FF"/>
            </a:solidFill>
            <a:ln w="381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200">
                  <a:latin typeface="Comic Sans MS" pitchFamily="66" charset="0"/>
                </a:rPr>
                <a:t>Общественный</a:t>
              </a:r>
            </a:p>
          </p:txBody>
        </p:sp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1882" y="1525"/>
              <a:ext cx="1043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2925" y="1525"/>
              <a:ext cx="1134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395288" y="3716338"/>
            <a:ext cx="8202612" cy="1085850"/>
            <a:chOff x="249" y="2341"/>
            <a:chExt cx="5167" cy="684"/>
          </a:xfrm>
        </p:grpSpPr>
        <p:pic>
          <p:nvPicPr>
            <p:cNvPr id="11275" name="Picture 11" descr="Копия fg00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" y="2341"/>
              <a:ext cx="1086" cy="684"/>
            </a:xfrm>
            <a:prstGeom prst="rect">
              <a:avLst/>
            </a:prstGeom>
            <a:noFill/>
          </p:spPr>
        </p:pic>
        <p:pic>
          <p:nvPicPr>
            <p:cNvPr id="11276" name="Picture 12" descr="Копия (2) fg000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2" y="2341"/>
              <a:ext cx="1043" cy="676"/>
            </a:xfrm>
            <a:prstGeom prst="rect">
              <a:avLst/>
            </a:prstGeom>
            <a:noFill/>
          </p:spPr>
        </p:pic>
        <p:pic>
          <p:nvPicPr>
            <p:cNvPr id="11277" name="Picture 13" descr="Копия (3) fg000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51" y="2387"/>
              <a:ext cx="1765" cy="60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971550" y="1700213"/>
            <a:ext cx="6985000" cy="3241675"/>
            <a:chOff x="612" y="1071"/>
            <a:chExt cx="4400" cy="2042"/>
          </a:xfrm>
        </p:grpSpPr>
        <p:grpSp>
          <p:nvGrpSpPr>
            <p:cNvPr id="13325" name="Group 13"/>
            <p:cNvGrpSpPr>
              <a:grpSpLocks/>
            </p:cNvGrpSpPr>
            <p:nvPr/>
          </p:nvGrpSpPr>
          <p:grpSpPr bwMode="auto">
            <a:xfrm>
              <a:off x="612" y="1071"/>
              <a:ext cx="4400" cy="2042"/>
              <a:chOff x="612" y="1071"/>
              <a:chExt cx="4400" cy="2042"/>
            </a:xfrm>
          </p:grpSpPr>
          <p:pic>
            <p:nvPicPr>
              <p:cNvPr id="13323" name="Picture 11" descr="Копия (5) fg000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2" y="1071"/>
                <a:ext cx="2132" cy="2042"/>
              </a:xfrm>
              <a:prstGeom prst="rect">
                <a:avLst/>
              </a:prstGeom>
              <a:noFill/>
              <a:ln w="38100">
                <a:solidFill>
                  <a:srgbClr val="5F5F5F"/>
                </a:solidFill>
                <a:miter lim="800000"/>
                <a:headEnd/>
                <a:tailEnd/>
              </a:ln>
            </p:spPr>
          </p:pic>
          <p:pic>
            <p:nvPicPr>
              <p:cNvPr id="13324" name="Picture 12" descr="Копия (4) fg000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44" y="1071"/>
                <a:ext cx="2268" cy="2042"/>
              </a:xfrm>
              <a:prstGeom prst="rect">
                <a:avLst/>
              </a:prstGeom>
              <a:noFill/>
              <a:ln w="38100">
                <a:solidFill>
                  <a:srgbClr val="5F5F5F"/>
                </a:solidFill>
                <a:miter lim="800000"/>
                <a:headEnd/>
                <a:tailEnd/>
              </a:ln>
            </p:spPr>
          </p:pic>
        </p:grpSp>
        <p:sp>
          <p:nvSpPr>
            <p:cNvPr id="13327" name="Rectangle 15"/>
            <p:cNvSpPr>
              <a:spLocks noChangeArrowheads="1"/>
            </p:cNvSpPr>
            <p:nvPr/>
          </p:nvSpPr>
          <p:spPr bwMode="auto">
            <a:xfrm>
              <a:off x="2699" y="1071"/>
              <a:ext cx="90" cy="2042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686800" cy="1143000"/>
          </a:xfrm>
        </p:spPr>
        <p:txBody>
          <a:bodyPr/>
          <a:lstStyle/>
          <a:p>
            <a:r>
              <a:rPr lang="ru-RU">
                <a:solidFill>
                  <a:srgbClr val="D25500"/>
                </a:solidFill>
                <a:latin typeface="Comic Sans MS" pitchFamily="66" charset="0"/>
              </a:rPr>
              <a:t>Опиши транспорт, используя слова-помощники.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5013325"/>
            <a:ext cx="9144000" cy="1844675"/>
          </a:xfrm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Наземный, водный, воздушный, подземный.</a:t>
            </a:r>
          </a:p>
          <a:p>
            <a:pPr marL="609600" indent="-609600">
              <a:buFontTx/>
              <a:buAutoNum type="arabicParenR"/>
            </a:pPr>
            <a:r>
              <a:rPr lang="ru-RU" sz="2800">
                <a:solidFill>
                  <a:srgbClr val="0000FF"/>
                </a:solidFill>
                <a:latin typeface="Comic Sans MS" pitchFamily="66" charset="0"/>
              </a:rPr>
              <a:t>Пассажирский, грузовой, специальный.</a:t>
            </a:r>
          </a:p>
          <a:p>
            <a:pPr marL="609600" indent="-609600">
              <a:buFontTx/>
              <a:buAutoNum type="arabicParenR"/>
            </a:pPr>
            <a:r>
              <a:rPr lang="ru-RU" sz="2800">
                <a:solidFill>
                  <a:srgbClr val="006600"/>
                </a:solidFill>
                <a:latin typeface="Comic Sans MS" pitchFamily="66" charset="0"/>
              </a:rPr>
              <a:t>Личный, общественный.</a:t>
            </a:r>
          </a:p>
        </p:txBody>
      </p:sp>
      <p:grpSp>
        <p:nvGrpSpPr>
          <p:cNvPr id="13333" name="Group 21"/>
          <p:cNvGrpSpPr>
            <a:grpSpLocks/>
          </p:cNvGrpSpPr>
          <p:nvPr/>
        </p:nvGrpSpPr>
        <p:grpSpPr bwMode="auto">
          <a:xfrm>
            <a:off x="900113" y="1700213"/>
            <a:ext cx="7097712" cy="3241675"/>
            <a:chOff x="567" y="1071"/>
            <a:chExt cx="4471" cy="2042"/>
          </a:xfrm>
        </p:grpSpPr>
        <p:pic>
          <p:nvPicPr>
            <p:cNvPr id="13326" name="Picture 14" descr="fg00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7" y="1071"/>
              <a:ext cx="1588" cy="2041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  <p:pic>
          <p:nvPicPr>
            <p:cNvPr id="13330" name="Picture 18" descr="Копия (4) fg000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09" y="1071"/>
              <a:ext cx="2929" cy="2042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  <p:sp>
          <p:nvSpPr>
            <p:cNvPr id="13331" name="Rectangle 19"/>
            <p:cNvSpPr>
              <a:spLocks noChangeArrowheads="1"/>
            </p:cNvSpPr>
            <p:nvPr/>
          </p:nvSpPr>
          <p:spPr bwMode="auto">
            <a:xfrm>
              <a:off x="2064" y="1071"/>
              <a:ext cx="90" cy="20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217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Для чего служит транспорт?</vt:lpstr>
      <vt:lpstr>На какие группы можно разделить этот транспорт?</vt:lpstr>
      <vt:lpstr>Слайд 4</vt:lpstr>
      <vt:lpstr>Какие машины перевозят людей, а какие - грузы?</vt:lpstr>
      <vt:lpstr>А для чего служат эти машины?</vt:lpstr>
      <vt:lpstr>Транспорт</vt:lpstr>
      <vt:lpstr>               Работа в паре.</vt:lpstr>
      <vt:lpstr>Опиши транспорт, используя слова-помощники.</vt:lpstr>
      <vt:lpstr>Работа по учебнику.</vt:lpstr>
      <vt:lpstr>Как человек  научился плавать.</vt:lpstr>
      <vt:lpstr>Как человек  научился плавать.</vt:lpstr>
      <vt:lpstr>Как человек  научился летать.</vt:lpstr>
      <vt:lpstr>Слайд 14</vt:lpstr>
      <vt:lpstr>Домашнее задание:</vt:lpstr>
      <vt:lpstr>Чакина Анна Владимировна учитель начальных классов  г. Шимановск, Амурская область 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мой</cp:lastModifiedBy>
  <cp:revision>12</cp:revision>
  <dcterms:created xsi:type="dcterms:W3CDTF">2010-11-23T15:40:24Z</dcterms:created>
  <dcterms:modified xsi:type="dcterms:W3CDTF">2017-10-01T03:08:52Z</dcterms:modified>
</cp:coreProperties>
</file>