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sldIdLst>
    <p:sldId id="256" r:id="rId2"/>
    <p:sldId id="257" r:id="rId3"/>
    <p:sldId id="258" r:id="rId4"/>
    <p:sldId id="259" r:id="rId5"/>
    <p:sldId id="263" r:id="rId6"/>
    <p:sldId id="264" r:id="rId7"/>
    <p:sldId id="265" r:id="rId8"/>
    <p:sldId id="260" r:id="rId9"/>
    <p:sldId id="266" r:id="rId10"/>
    <p:sldId id="261" r:id="rId11"/>
    <p:sldId id="262"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1" d="100"/>
          <a:sy n="101" d="100"/>
        </p:scale>
        <p:origin x="29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a:t>Образец заголовка</a:t>
            </a:r>
            <a:endParaRPr kumimoji="0" lang="en-US"/>
          </a:p>
        </p:txBody>
      </p:sp>
      <p:sp>
        <p:nvSpPr>
          <p:cNvPr id="28" name="Дата 27"/>
          <p:cNvSpPr>
            <a:spLocks noGrp="1"/>
          </p:cNvSpPr>
          <p:nvPr>
            <p:ph type="dt" sz="half" idx="10"/>
          </p:nvPr>
        </p:nvSpPr>
        <p:spPr/>
        <p:txBody>
          <a:bodyPr/>
          <a:lstStyle/>
          <a:p>
            <a:fld id="{5B106E36-FD25-4E2D-B0AA-010F637433A0}" type="datetimeFigureOut">
              <a:rPr lang="ru-RU" smtClean="0"/>
              <a:pPr/>
              <a:t>01.10.2017</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725C68B6-61C2-468F-89AB-4B9F7531AA68}"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01.10.2017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01.10.2017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01.10.2017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01.10.2017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01.10.2017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01.10.2017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01.10.2017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01.10.2017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01.10.2017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01.10.2017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a:t>Образец текста</a:t>
            </a:r>
          </a:p>
          <a:p>
            <a:pPr lvl="1" eaLnBrk="1" latinLnBrk="0" hangingPunct="1"/>
            <a:r>
              <a:rPr kumimoji="0" lang="ru-RU"/>
              <a:t>Второй уровень</a:t>
            </a:r>
          </a:p>
          <a:p>
            <a:pPr lvl="2" eaLnBrk="1" latinLnBrk="0" hangingPunct="1"/>
            <a:r>
              <a:rPr kumimoji="0" lang="ru-RU"/>
              <a:t>Третий уровень</a:t>
            </a:r>
          </a:p>
          <a:p>
            <a:pPr lvl="3" eaLnBrk="1" latinLnBrk="0" hangingPunct="1"/>
            <a:r>
              <a:rPr kumimoji="0" lang="ru-RU"/>
              <a:t>Четвертый уровень</a:t>
            </a:r>
          </a:p>
          <a:p>
            <a:pPr lvl="4" eaLnBrk="1" latinLnBrk="0" hangingPunct="1"/>
            <a:r>
              <a:rPr kumimoji="0" lang="ru-RU"/>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B106E36-FD25-4E2D-B0AA-010F637433A0}" type="datetimeFigureOut">
              <a:rPr lang="ru-RU" smtClean="0"/>
              <a:pPr/>
              <a:t>01.10.2017</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s://www.tripadvisor.ru/Attraction_Review-g187323-d11879898-Reviews-Elefantentor-Berlin.html" TargetMode="External"/><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71414"/>
            <a:ext cx="9001156" cy="1143008"/>
          </a:xfrm>
        </p:spPr>
        <p:style>
          <a:lnRef idx="1">
            <a:schemeClr val="accent2"/>
          </a:lnRef>
          <a:fillRef idx="2">
            <a:schemeClr val="accent2"/>
          </a:fillRef>
          <a:effectRef idx="1">
            <a:schemeClr val="accent2"/>
          </a:effectRef>
          <a:fontRef idx="minor">
            <a:schemeClr val="dk1"/>
          </a:fontRef>
        </p:style>
        <p:txBody>
          <a:bodyPr/>
          <a:lstStyle/>
          <a:p>
            <a:r>
              <a:rPr lang="en-US" dirty="0">
                <a:solidFill>
                  <a:schemeClr val="accent6">
                    <a:lumMod val="75000"/>
                  </a:schemeClr>
                </a:solidFill>
              </a:rPr>
              <a:t>Berlin</a:t>
            </a:r>
            <a:endParaRPr lang="ru-RU" dirty="0">
              <a:solidFill>
                <a:schemeClr val="accent6">
                  <a:lumMod val="75000"/>
                </a:schemeClr>
              </a:solidFill>
            </a:endParaRPr>
          </a:p>
        </p:txBody>
      </p:sp>
      <p:pic>
        <p:nvPicPr>
          <p:cNvPr id="4" name="Рисунок 3" descr="1451300151191292760.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143108" y="3214686"/>
            <a:ext cx="4876800" cy="3249168"/>
          </a:xfrm>
          <a:prstGeom prst="rect">
            <a:avLst/>
          </a:prstGeom>
        </p:spPr>
      </p:pic>
      <p:sp>
        <p:nvSpPr>
          <p:cNvPr id="5" name="Подзаголовок 4"/>
          <p:cNvSpPr>
            <a:spLocks noGrp="1"/>
          </p:cNvSpPr>
          <p:nvPr>
            <p:ph type="subTitle" idx="1"/>
          </p:nvPr>
        </p:nvSpPr>
        <p:spPr>
          <a:xfrm>
            <a:off x="2051720" y="1772816"/>
            <a:ext cx="5720680" cy="4728018"/>
          </a:xfrm>
        </p:spPr>
        <p:txBody>
          <a:bodyPr>
            <a:normAutofit/>
          </a:bodyPr>
          <a:lstStyle/>
          <a:p>
            <a:pPr algn="l"/>
            <a:r>
              <a:rPr lang="ru-RU" sz="2400" dirty="0"/>
              <a:t>Презентацию подготовила:</a:t>
            </a:r>
          </a:p>
          <a:p>
            <a:pPr algn="l"/>
            <a:r>
              <a:rPr lang="ru-RU" sz="2400" dirty="0"/>
              <a:t> ученица 10 класса</a:t>
            </a:r>
          </a:p>
          <a:p>
            <a:pPr algn="l"/>
            <a:r>
              <a:rPr lang="ru-RU" sz="2400" dirty="0"/>
              <a:t> Дьякова Дарья</a:t>
            </a:r>
          </a:p>
        </p:txBody>
      </p:sp>
    </p:spTree>
  </p:cSld>
  <p:clrMapOvr>
    <a:masterClrMapping/>
  </p:clrMapOvr>
  <p:transition>
    <p:checke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err="1"/>
              <a:t>Berühmte</a:t>
            </a:r>
            <a:r>
              <a:rPr lang="en-US" dirty="0"/>
              <a:t> </a:t>
            </a:r>
            <a:r>
              <a:rPr lang="en-US" dirty="0" err="1"/>
              <a:t>Denkmäler</a:t>
            </a:r>
            <a:r>
              <a:rPr lang="en-US" dirty="0"/>
              <a:t> in Berlin</a:t>
            </a:r>
            <a:endParaRPr lang="ru-RU" dirty="0"/>
          </a:p>
        </p:txBody>
      </p:sp>
      <p:sp>
        <p:nvSpPr>
          <p:cNvPr id="3" name="Содержимое 2"/>
          <p:cNvSpPr>
            <a:spLocks noGrp="1"/>
          </p:cNvSpPr>
          <p:nvPr>
            <p:ph idx="1"/>
          </p:nvPr>
        </p:nvSpPr>
        <p:spPr/>
        <p:txBody>
          <a:bodyPr/>
          <a:lstStyle/>
          <a:p>
            <a:r>
              <a:rPr lang="en-US" u="sng" dirty="0" err="1">
                <a:hlinkClick r:id="rId2"/>
              </a:rPr>
              <a:t>Elefantentor</a:t>
            </a:r>
            <a:endParaRPr lang="ru-RU" dirty="0"/>
          </a:p>
          <a:p>
            <a:r>
              <a:rPr lang="en-US" u="sng" dirty="0" err="1">
                <a:hlinkClick r:id="rId2"/>
              </a:rPr>
              <a:t>Brandenburger</a:t>
            </a:r>
            <a:r>
              <a:rPr lang="en-US" u="sng" dirty="0">
                <a:hlinkClick r:id="rId2"/>
              </a:rPr>
              <a:t> Tor</a:t>
            </a:r>
            <a:endParaRPr lang="ru-RU" u="sng" dirty="0">
              <a:hlinkClick r:id="rId2"/>
            </a:endParaRPr>
          </a:p>
          <a:p>
            <a:r>
              <a:rPr lang="en-US" u="sng" dirty="0">
                <a:hlinkClick r:id="rId2"/>
              </a:rPr>
              <a:t>Bismarck-</a:t>
            </a:r>
            <a:r>
              <a:rPr lang="en-US" u="sng" dirty="0" err="1">
                <a:hlinkClick r:id="rId2"/>
              </a:rPr>
              <a:t>Nazionadenkmal</a:t>
            </a:r>
            <a:endParaRPr lang="en-US" u="sng" dirty="0">
              <a:hlinkClick r:id="rId2"/>
            </a:endParaRPr>
          </a:p>
          <a:p>
            <a:r>
              <a:rPr lang="en-US" u="sng" dirty="0" err="1">
                <a:hlinkClick r:id="rId2"/>
              </a:rPr>
              <a:t>Denkmal</a:t>
            </a:r>
            <a:r>
              <a:rPr lang="en-US" u="sng" dirty="0">
                <a:hlinkClick r:id="rId2"/>
              </a:rPr>
              <a:t> Hermann von </a:t>
            </a:r>
            <a:r>
              <a:rPr lang="en-US" u="sng" dirty="0" err="1">
                <a:hlinkClick r:id="rId2"/>
              </a:rPr>
              <a:t>Heimhaltz</a:t>
            </a:r>
            <a:endParaRPr lang="en-US" u="sng" dirty="0">
              <a:hlinkClick r:id="rId2"/>
            </a:endParaRPr>
          </a:p>
          <a:p>
            <a:r>
              <a:rPr lang="en-US" u="sng" dirty="0" err="1">
                <a:hlinkClick r:id="rId2"/>
              </a:rPr>
              <a:t>Löwenfontäne</a:t>
            </a:r>
            <a:endParaRPr lang="en-US" u="sng" dirty="0">
              <a:hlinkClick r:id="rId2"/>
            </a:endParaRPr>
          </a:p>
          <a:p>
            <a:r>
              <a:rPr lang="en-US" u="sng" dirty="0" err="1">
                <a:hlinkClick r:id="rId2"/>
              </a:rPr>
              <a:t>Gothe-Denkmal</a:t>
            </a:r>
            <a:endParaRPr lang="en-US" u="sng" dirty="0">
              <a:hlinkClick r:id="rId2"/>
            </a:endParaRPr>
          </a:p>
          <a:p>
            <a:r>
              <a:rPr lang="en-US" u="sng" dirty="0" err="1">
                <a:hlinkClick r:id="rId2"/>
              </a:rPr>
              <a:t>Schinkelplatz</a:t>
            </a:r>
            <a:endParaRPr lang="en-US" u="sng" dirty="0">
              <a:hlinkClick r:id="rId2"/>
            </a:endParaRPr>
          </a:p>
          <a:p>
            <a:r>
              <a:rPr lang="en-US" u="sng" dirty="0" err="1">
                <a:hlinkClick r:id="rId2"/>
              </a:rPr>
              <a:t>Sowjetisches</a:t>
            </a:r>
            <a:r>
              <a:rPr lang="en-US" u="sng" dirty="0">
                <a:hlinkClick r:id="rId2"/>
              </a:rPr>
              <a:t> </a:t>
            </a:r>
            <a:r>
              <a:rPr lang="en-US" u="sng" dirty="0" err="1">
                <a:hlinkClick r:id="rId2"/>
              </a:rPr>
              <a:t>Ehrenmal</a:t>
            </a:r>
            <a:endParaRPr lang="en-US" u="sng" dirty="0">
              <a:hlinkClick r:id="rId2"/>
            </a:endParaRPr>
          </a:p>
        </p:txBody>
      </p:sp>
      <p:pic>
        <p:nvPicPr>
          <p:cNvPr id="4" name="Рисунок 3" descr="elefantentor.jpg"/>
          <p:cNvPicPr>
            <a:picLocks noChangeAspect="1"/>
          </p:cNvPicPr>
          <p:nvPr/>
        </p:nvPicPr>
        <p:blipFill>
          <a:blip r:embed="rId3"/>
          <a:stretch>
            <a:fillRect/>
          </a:stretch>
        </p:blipFill>
        <p:spPr>
          <a:xfrm>
            <a:off x="6500826" y="1071546"/>
            <a:ext cx="1714500" cy="1643074"/>
          </a:xfrm>
          <a:prstGeom prst="rect">
            <a:avLst/>
          </a:prstGeom>
        </p:spPr>
      </p:pic>
      <p:pic>
        <p:nvPicPr>
          <p:cNvPr id="5" name="Рисунок 4" descr="913516569.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858016" y="3214686"/>
            <a:ext cx="1828800" cy="135732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6" name="Рисунок 5" descr="25466.jp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214942" y="5072802"/>
            <a:ext cx="2720965" cy="1785198"/>
          </a:xfrm>
          <a:prstGeom prst="rect">
            <a:avLst/>
          </a:prstGeom>
          <a:ln>
            <a:noFill/>
          </a:ln>
          <a:effectLst>
            <a:softEdge rad="112500"/>
          </a:effectLst>
        </p:spPr>
      </p:pic>
    </p:spTree>
  </p:cSld>
  <p:clrMapOvr>
    <a:masterClrMapping/>
  </p:clrMapOvr>
  <p:transition>
    <p:strips dir="ld"/>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857232"/>
          </a:xfrm>
        </p:spPr>
        <p:txBody>
          <a:bodyPr>
            <a:normAutofit fontScale="90000"/>
          </a:bodyPr>
          <a:lstStyle/>
          <a:p>
            <a:r>
              <a:rPr lang="en-US" dirty="0" err="1"/>
              <a:t>Urlaubsziel</a:t>
            </a:r>
            <a:r>
              <a:rPr lang="en-US" dirty="0"/>
              <a:t> </a:t>
            </a:r>
            <a:r>
              <a:rPr lang="en-US" dirty="0" err="1"/>
              <a:t>für</a:t>
            </a:r>
            <a:r>
              <a:rPr lang="en-US" dirty="0"/>
              <a:t> </a:t>
            </a:r>
            <a:r>
              <a:rPr lang="en-US" dirty="0" err="1"/>
              <a:t>Touristen</a:t>
            </a:r>
            <a:r>
              <a:rPr lang="en-US" dirty="0"/>
              <a:t> in Berlin</a:t>
            </a:r>
            <a:endParaRPr lang="ru-RU" dirty="0"/>
          </a:p>
        </p:txBody>
      </p:sp>
      <p:sp>
        <p:nvSpPr>
          <p:cNvPr id="3" name="Содержимое 2"/>
          <p:cNvSpPr>
            <a:spLocks noGrp="1"/>
          </p:cNvSpPr>
          <p:nvPr>
            <p:ph idx="1"/>
          </p:nvPr>
        </p:nvSpPr>
        <p:spPr>
          <a:xfrm>
            <a:off x="457200" y="5214950"/>
            <a:ext cx="8686800" cy="1643050"/>
          </a:xfrm>
        </p:spPr>
        <p:txBody>
          <a:bodyPr>
            <a:normAutofit fontScale="55000" lnSpcReduction="20000"/>
          </a:bodyPr>
          <a:lstStyle/>
          <a:p>
            <a:r>
              <a:rPr lang="de-DE" dirty="0"/>
              <a:t>Die Stadt Berlin zieht ausländische Touristen mit ihrem reichen kulturellen Erbe an. In der deutschen Hauptstadt gibt es mehr als </a:t>
            </a:r>
            <a:r>
              <a:rPr lang="de-DE" dirty="0" err="1"/>
              <a:t>einhundertsiebzig</a:t>
            </a:r>
            <a:r>
              <a:rPr lang="de-DE" dirty="0"/>
              <a:t> Museen. Wenn man in Berlin ankommt, sollte man wissen, dass es keine traditionelle Anzahl von Wohnungen und Privathäusern in der Stadt gibt. Anstelle der Nummer wird dem Privatbesitz der Name des Eigentümers gegeben, der später als Identifikationsinformation verwendet wird. Die Stadt Berlin ist eine recht grüne Siedlung - die Gesamtfläche der Parks und Parks beträgt 5,5 Tausend Hektar, die zusammen mit den Kanälen, Flüssen und Seen der Stadt etwa 30% ihres Territoriums beträgt</a:t>
            </a:r>
            <a:endParaRPr lang="ru-RU" dirty="0"/>
          </a:p>
        </p:txBody>
      </p:sp>
    </p:spTree>
  </p:cSld>
  <p:clrMapOvr>
    <a:masterClrMapping/>
  </p:clrMapOvr>
  <p:transition>
    <p:comb dir="ver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err="1"/>
              <a:t>Bundesländer</a:t>
            </a:r>
            <a:endParaRPr lang="ru-RU" dirty="0"/>
          </a:p>
        </p:txBody>
      </p:sp>
      <p:sp>
        <p:nvSpPr>
          <p:cNvPr id="3" name="Содержимое 2"/>
          <p:cNvSpPr>
            <a:spLocks noGrp="1"/>
          </p:cNvSpPr>
          <p:nvPr>
            <p:ph idx="1"/>
          </p:nvPr>
        </p:nvSpPr>
        <p:spPr/>
        <p:txBody>
          <a:bodyPr/>
          <a:lstStyle/>
          <a:p>
            <a:r>
              <a:rPr lang="en-US" dirty="0">
                <a:solidFill>
                  <a:srgbClr val="FFC000"/>
                </a:solidFill>
              </a:rPr>
              <a:t>Berlin </a:t>
            </a:r>
            <a:r>
              <a:rPr lang="en-US" dirty="0" err="1">
                <a:solidFill>
                  <a:srgbClr val="FFC000"/>
                </a:solidFill>
              </a:rPr>
              <a:t>ist</a:t>
            </a:r>
            <a:r>
              <a:rPr lang="en-US" dirty="0">
                <a:solidFill>
                  <a:srgbClr val="FFC000"/>
                </a:solidFill>
              </a:rPr>
              <a:t> die </a:t>
            </a:r>
            <a:r>
              <a:rPr lang="en-US" dirty="0" err="1">
                <a:solidFill>
                  <a:srgbClr val="FFC000"/>
                </a:solidFill>
              </a:rPr>
              <a:t>wichtigste</a:t>
            </a:r>
            <a:r>
              <a:rPr lang="en-US" dirty="0">
                <a:solidFill>
                  <a:srgbClr val="FFC000"/>
                </a:solidFill>
              </a:rPr>
              <a:t> </a:t>
            </a:r>
            <a:r>
              <a:rPr lang="en-US" dirty="0" err="1">
                <a:solidFill>
                  <a:srgbClr val="FFC000"/>
                </a:solidFill>
              </a:rPr>
              <a:t>Stadt</a:t>
            </a:r>
            <a:r>
              <a:rPr lang="en-US" dirty="0">
                <a:solidFill>
                  <a:srgbClr val="FFC000"/>
                </a:solidFill>
              </a:rPr>
              <a:t> </a:t>
            </a:r>
            <a:r>
              <a:rPr lang="en-US" dirty="0" err="1">
                <a:solidFill>
                  <a:srgbClr val="FFC000"/>
                </a:solidFill>
              </a:rPr>
              <a:t>Deutschlands,es</a:t>
            </a:r>
            <a:r>
              <a:rPr lang="en-US" dirty="0">
                <a:solidFill>
                  <a:srgbClr val="FFC000"/>
                </a:solidFill>
              </a:rPr>
              <a:t>  </a:t>
            </a:r>
          </a:p>
          <a:p>
            <a:r>
              <a:rPr lang="en-US" dirty="0" err="1">
                <a:solidFill>
                  <a:srgbClr val="FFC000"/>
                </a:solidFill>
              </a:rPr>
              <a:t>Liegt</a:t>
            </a:r>
            <a:r>
              <a:rPr lang="en-US" dirty="0">
                <a:solidFill>
                  <a:srgbClr val="FFC000"/>
                </a:solidFill>
              </a:rPr>
              <a:t> auf </a:t>
            </a:r>
            <a:r>
              <a:rPr lang="en-US" dirty="0" err="1">
                <a:solidFill>
                  <a:srgbClr val="FFC000"/>
                </a:solidFill>
              </a:rPr>
              <a:t>dem</a:t>
            </a:r>
            <a:r>
              <a:rPr lang="en-US" dirty="0">
                <a:solidFill>
                  <a:srgbClr val="FFC000"/>
                </a:solidFill>
              </a:rPr>
              <a:t> </a:t>
            </a:r>
            <a:r>
              <a:rPr lang="en-US" dirty="0" err="1">
                <a:solidFill>
                  <a:srgbClr val="FFC000"/>
                </a:solidFill>
              </a:rPr>
              <a:t>Bundesland,das</a:t>
            </a:r>
            <a:r>
              <a:rPr lang="en-US" dirty="0">
                <a:solidFill>
                  <a:srgbClr val="FFC000"/>
                </a:solidFill>
              </a:rPr>
              <a:t> </a:t>
            </a:r>
            <a:r>
              <a:rPr lang="en-US" dirty="0" err="1">
                <a:solidFill>
                  <a:srgbClr val="FFC000"/>
                </a:solidFill>
              </a:rPr>
              <a:t>auch</a:t>
            </a:r>
            <a:r>
              <a:rPr lang="en-US" dirty="0">
                <a:solidFill>
                  <a:srgbClr val="FFC000"/>
                </a:solidFill>
              </a:rPr>
              <a:t>  </a:t>
            </a:r>
            <a:r>
              <a:rPr lang="en-US" dirty="0" err="1">
                <a:solidFill>
                  <a:srgbClr val="FFC000"/>
                </a:solidFill>
              </a:rPr>
              <a:t>als</a:t>
            </a:r>
            <a:r>
              <a:rPr lang="en-US" dirty="0">
                <a:solidFill>
                  <a:srgbClr val="FFC000"/>
                </a:solidFill>
              </a:rPr>
              <a:t> </a:t>
            </a:r>
            <a:r>
              <a:rPr lang="en-US" dirty="0" err="1">
                <a:solidFill>
                  <a:srgbClr val="FFC000"/>
                </a:solidFill>
              </a:rPr>
              <a:t>Stadt</a:t>
            </a:r>
            <a:r>
              <a:rPr lang="en-US" dirty="0">
                <a:solidFill>
                  <a:srgbClr val="FFC000"/>
                </a:solidFill>
              </a:rPr>
              <a:t> Berlin </a:t>
            </a:r>
            <a:r>
              <a:rPr lang="en-US" dirty="0" err="1">
                <a:solidFill>
                  <a:srgbClr val="FFC000"/>
                </a:solidFill>
              </a:rPr>
              <a:t>bezeichnet</a:t>
            </a:r>
            <a:r>
              <a:rPr lang="en-US" dirty="0">
                <a:solidFill>
                  <a:srgbClr val="FFC000"/>
                </a:solidFill>
              </a:rPr>
              <a:t> </a:t>
            </a:r>
            <a:r>
              <a:rPr lang="en-US" dirty="0" err="1">
                <a:solidFill>
                  <a:srgbClr val="FFC000"/>
                </a:solidFill>
              </a:rPr>
              <a:t>wird</a:t>
            </a:r>
            <a:r>
              <a:rPr lang="en-US" dirty="0">
                <a:solidFill>
                  <a:srgbClr val="FFC000"/>
                </a:solidFill>
              </a:rPr>
              <a:t>.</a:t>
            </a:r>
            <a:endParaRPr lang="ru-RU" dirty="0">
              <a:solidFill>
                <a:srgbClr val="FFC000"/>
              </a:solidFill>
            </a:endParaRPr>
          </a:p>
        </p:txBody>
      </p:sp>
      <p:sp>
        <p:nvSpPr>
          <p:cNvPr id="4" name="Подзаголовок 2"/>
          <p:cNvSpPr txBox="1">
            <a:spLocks/>
          </p:cNvSpPr>
          <p:nvPr/>
        </p:nvSpPr>
        <p:spPr>
          <a:xfrm>
            <a:off x="2000232" y="3286124"/>
            <a:ext cx="5786478" cy="3143272"/>
          </a:xfrm>
          <a:prstGeom prst="rect">
            <a:avLst/>
          </a:prstGeom>
        </p:spPr>
        <p:txBody>
          <a:bodyPr vert="horz">
            <a:normAutofit/>
          </a:bodyPr>
          <a:lstStyle/>
          <a:p>
            <a:pPr marL="548640" marR="0" lvl="0" indent="-411480" algn="l" defTabSz="914400" rtl="0" eaLnBrk="1" fontAlgn="auto" latinLnBrk="0" hangingPunct="1">
              <a:lnSpc>
                <a:spcPct val="100000"/>
              </a:lnSpc>
              <a:spcBef>
                <a:spcPct val="20000"/>
              </a:spcBef>
              <a:spcAft>
                <a:spcPts val="0"/>
              </a:spcAft>
              <a:buClr>
                <a:schemeClr val="tx1">
                  <a:shade val="95000"/>
                </a:schemeClr>
              </a:buClr>
              <a:buSzPct val="65000"/>
              <a:tabLst/>
              <a:defRPr/>
            </a:pPr>
            <a:endParaRPr kumimoji="0" lang="ru-RU" sz="2800" b="0" i="0" u="none" strike="noStrike" kern="1200" cap="none" spc="0" normalizeH="0" baseline="0" noProof="0" dirty="0">
              <a:ln>
                <a:noFill/>
              </a:ln>
              <a:solidFill>
                <a:schemeClr val="tx1"/>
              </a:solidFill>
              <a:effectLst/>
              <a:uLnTx/>
              <a:uFillTx/>
              <a:latin typeface="+mn-lt"/>
              <a:ea typeface="+mn-ea"/>
              <a:cs typeface="+mn-cs"/>
            </a:endParaRPr>
          </a:p>
        </p:txBody>
      </p:sp>
      <p:pic>
        <p:nvPicPr>
          <p:cNvPr id="5" name="Рисунок 4" descr="25462.jpg"/>
          <p:cNvPicPr>
            <a:picLocks noChangeAspect="1"/>
          </p:cNvPicPr>
          <p:nvPr/>
        </p:nvPicPr>
        <p:blipFill>
          <a:blip r:embed="rId2"/>
          <a:stretch>
            <a:fillRect/>
          </a:stretch>
        </p:blipFill>
        <p:spPr>
          <a:xfrm>
            <a:off x="785786" y="3071810"/>
            <a:ext cx="7259071" cy="3310137"/>
          </a:xfrm>
          <a:prstGeom prst="rect">
            <a:avLst/>
          </a:prstGeom>
        </p:spPr>
      </p:pic>
    </p:spTree>
  </p:cSld>
  <p:clrMapOvr>
    <a:masterClrMapping/>
  </p:clrMapOvr>
  <p:transition>
    <p:zoom dir="in"/>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642918"/>
          </a:xfrm>
        </p:spPr>
        <p:txBody>
          <a:bodyPr>
            <a:normAutofit fontScale="90000"/>
          </a:bodyPr>
          <a:lstStyle/>
          <a:p>
            <a:r>
              <a:rPr lang="en-US" dirty="0" err="1"/>
              <a:t>Bevölkerungsgrösse</a:t>
            </a:r>
            <a:endParaRPr lang="ru-RU" dirty="0"/>
          </a:p>
        </p:txBody>
      </p:sp>
      <p:sp>
        <p:nvSpPr>
          <p:cNvPr id="3" name="Содержимое 2"/>
          <p:cNvSpPr>
            <a:spLocks noGrp="1"/>
          </p:cNvSpPr>
          <p:nvPr>
            <p:ph idx="1"/>
          </p:nvPr>
        </p:nvSpPr>
        <p:spPr>
          <a:xfrm>
            <a:off x="5214942" y="642918"/>
            <a:ext cx="3929058" cy="6072230"/>
          </a:xfrm>
        </p:spPr>
        <p:txBody>
          <a:bodyPr>
            <a:normAutofit fontScale="92500"/>
          </a:bodyPr>
          <a:lstStyle/>
          <a:p>
            <a:r>
              <a:rPr lang="en-US" dirty="0"/>
              <a:t>Das Berlin von </a:t>
            </a:r>
            <a:r>
              <a:rPr lang="en-US" dirty="0" err="1"/>
              <a:t>heute</a:t>
            </a:r>
            <a:r>
              <a:rPr lang="en-US" dirty="0"/>
              <a:t> hat 3,3 </a:t>
            </a:r>
            <a:r>
              <a:rPr lang="en-US" dirty="0" err="1"/>
              <a:t>Millionen</a:t>
            </a:r>
            <a:r>
              <a:rPr lang="en-US" dirty="0"/>
              <a:t> </a:t>
            </a:r>
            <a:r>
              <a:rPr lang="en-US" dirty="0" err="1"/>
              <a:t>Einwohner</a:t>
            </a:r>
            <a:r>
              <a:rPr lang="en-US" dirty="0"/>
              <a:t>.</a:t>
            </a:r>
            <a:r>
              <a:rPr lang="de-DE" dirty="0"/>
              <a:t> </a:t>
            </a:r>
            <a:br>
              <a:rPr lang="de-DE" dirty="0"/>
            </a:br>
            <a:r>
              <a:rPr lang="de-DE" dirty="0"/>
              <a:t>Berlin ist eine multinationale Stadt - es ist die Heimat von Menschen aus 184 Nationalitäten. Es ist interessant, dass es in Berlin mehr Türken gibt als in jeder anderen Stadt (mit Ausnahme der Türkei selbst)</a:t>
            </a:r>
            <a:endParaRPr lang="ru-RU" dirty="0"/>
          </a:p>
        </p:txBody>
      </p:sp>
      <p:pic>
        <p:nvPicPr>
          <p:cNvPr id="4" name="Рисунок 3" descr="25465.jpg"/>
          <p:cNvPicPr>
            <a:picLocks noChangeAspect="1"/>
          </p:cNvPicPr>
          <p:nvPr/>
        </p:nvPicPr>
        <p:blipFill>
          <a:blip r:embed="rId2"/>
          <a:stretch>
            <a:fillRect/>
          </a:stretch>
        </p:blipFill>
        <p:spPr>
          <a:xfrm>
            <a:off x="0" y="571480"/>
            <a:ext cx="5494314" cy="4214842"/>
          </a:xfrm>
          <a:prstGeom prst="rect">
            <a:avLst/>
          </a:prstGeom>
        </p:spPr>
      </p:pic>
    </p:spTree>
  </p:cSld>
  <p:clrMapOvr>
    <a:masterClrMapping/>
  </p:clrMapOvr>
  <p:transition>
    <p:dissolv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928670"/>
          </a:xfrm>
        </p:spPr>
        <p:txBody>
          <a:bodyPr/>
          <a:lstStyle/>
          <a:p>
            <a:r>
              <a:rPr lang="en-US" dirty="0" err="1"/>
              <a:t>Anzahl</a:t>
            </a:r>
            <a:r>
              <a:rPr lang="en-US" dirty="0"/>
              <a:t> die </a:t>
            </a:r>
            <a:r>
              <a:rPr lang="en-US" dirty="0" err="1"/>
              <a:t>Bezirke</a:t>
            </a:r>
            <a:endParaRPr lang="ru-RU" dirty="0"/>
          </a:p>
        </p:txBody>
      </p:sp>
      <p:sp>
        <p:nvSpPr>
          <p:cNvPr id="3" name="Содержимое 2"/>
          <p:cNvSpPr>
            <a:spLocks noGrp="1"/>
          </p:cNvSpPr>
          <p:nvPr>
            <p:ph idx="1"/>
          </p:nvPr>
        </p:nvSpPr>
        <p:spPr>
          <a:xfrm>
            <a:off x="4000496" y="857232"/>
            <a:ext cx="4857784" cy="5857916"/>
          </a:xfrm>
        </p:spPr>
        <p:txBody>
          <a:bodyPr>
            <a:normAutofit fontScale="70000" lnSpcReduction="20000"/>
          </a:bodyPr>
          <a:lstStyle/>
          <a:p>
            <a:r>
              <a:rPr lang="en-US" dirty="0"/>
              <a:t>In Berlin </a:t>
            </a:r>
            <a:r>
              <a:rPr lang="en-US" dirty="0" err="1"/>
              <a:t>gibt</a:t>
            </a:r>
            <a:r>
              <a:rPr lang="en-US" dirty="0"/>
              <a:t> </a:t>
            </a:r>
            <a:r>
              <a:rPr lang="en-US" dirty="0" err="1"/>
              <a:t>es</a:t>
            </a:r>
            <a:r>
              <a:rPr lang="en-US" dirty="0"/>
              <a:t> 12 </a:t>
            </a:r>
            <a:r>
              <a:rPr lang="en-US" dirty="0" err="1"/>
              <a:t>Bezirke</a:t>
            </a:r>
            <a:r>
              <a:rPr lang="en-US" dirty="0"/>
              <a:t>. </a:t>
            </a:r>
            <a:br>
              <a:rPr lang="de-DE" dirty="0"/>
            </a:br>
            <a:r>
              <a:rPr lang="de-DE" dirty="0"/>
              <a:t>Die Berliner Bezirke schließen Friedrichshain-Kreuzberg, Charlottenburg-Wilmersdorf, Lichtenberg (das Museum und den Friedrichsfelde-Zoo mit einer Burg erwarten Sie), Reinickendorf (umgeben von Seen und Wäldern, ideal für Spaziergänge und Picknicks), Neukölln (Touristen interessieren sich für den </a:t>
            </a:r>
            <a:r>
              <a:rPr lang="de-DE" dirty="0" err="1"/>
              <a:t>Rihardplatz</a:t>
            </a:r>
            <a:r>
              <a:rPr lang="de-DE" dirty="0"/>
              <a:t> und die örtliche Oper) Mitte, </a:t>
            </a:r>
            <a:r>
              <a:rPr lang="de-DE" dirty="0" err="1"/>
              <a:t>Marzan</a:t>
            </a:r>
            <a:r>
              <a:rPr lang="de-DE" dirty="0"/>
              <a:t>-Hellersdorf (Reisende interessieren sich für die Parks von </a:t>
            </a:r>
            <a:r>
              <a:rPr lang="de-DE" dirty="0" err="1"/>
              <a:t>Bisdorf</a:t>
            </a:r>
            <a:r>
              <a:rPr lang="de-DE" dirty="0"/>
              <a:t> und </a:t>
            </a:r>
            <a:r>
              <a:rPr lang="de-DE" dirty="0" err="1"/>
              <a:t>Martsan</a:t>
            </a:r>
            <a:r>
              <a:rPr lang="de-DE" dirty="0"/>
              <a:t>), Pankow (es lohnt sich auf den Palast Schönhausen, der an den Park angrenzt), Tempelhof-Schöneberg, Spandau, Steglitz-Zehlendorf, Treptow-Köpenick.</a:t>
            </a:r>
            <a:endParaRPr lang="ru-RU" dirty="0"/>
          </a:p>
        </p:txBody>
      </p:sp>
      <p:pic>
        <p:nvPicPr>
          <p:cNvPr id="4" name="Рисунок 3" descr="25467.jpg"/>
          <p:cNvPicPr>
            <a:picLocks noChangeAspect="1"/>
          </p:cNvPicPr>
          <p:nvPr/>
        </p:nvPicPr>
        <p:blipFill>
          <a:blip r:embed="rId2"/>
          <a:stretch>
            <a:fillRect/>
          </a:stretch>
        </p:blipFill>
        <p:spPr>
          <a:xfrm>
            <a:off x="142844" y="928670"/>
            <a:ext cx="3786214" cy="5523668"/>
          </a:xfrm>
          <a:prstGeom prst="rect">
            <a:avLst/>
          </a:prstGeom>
        </p:spPr>
      </p:pic>
      <p:sp>
        <p:nvSpPr>
          <p:cNvPr id="4097" name="Rectangle 1"/>
          <p:cNvSpPr>
            <a:spLocks noChangeArrowheads="1"/>
          </p:cNvSpPr>
          <p:nvPr/>
        </p:nvSpPr>
        <p:spPr bwMode="auto">
          <a:xfrm>
            <a:off x="-1714544" y="714356"/>
            <a:ext cx="214314" cy="276999"/>
          </a:xfrm>
          <a:prstGeom prst="rect">
            <a:avLst/>
          </a:prstGeom>
          <a:solidFill>
            <a:srgbClr val="FFFFFF"/>
          </a:solid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de-DE" sz="1800" b="0" i="0" u="none" strike="noStrike" cap="none" normalizeH="0" baseline="0" dirty="0">
              <a:ln>
                <a:noFill/>
              </a:ln>
              <a:solidFill>
                <a:schemeClr val="tx1"/>
              </a:solidFill>
              <a:effectLst/>
              <a:latin typeface="Arial" pitchFamily="34" charset="0"/>
              <a:cs typeface="Arial" pitchFamily="34" charset="0"/>
            </a:endParaRPr>
          </a:p>
        </p:txBody>
      </p:sp>
    </p:spTree>
  </p:cSld>
  <p:clrMapOvr>
    <a:masterClrMapping/>
  </p:clrMapOvr>
  <p:transition>
    <p:wedg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000108"/>
          </a:xfrm>
        </p:spPr>
        <p:txBody>
          <a:bodyPr/>
          <a:lstStyle/>
          <a:p>
            <a:r>
              <a:rPr lang="en-US" dirty="0" err="1"/>
              <a:t>Hauptbezirke</a:t>
            </a:r>
            <a:r>
              <a:rPr lang="en-US" dirty="0"/>
              <a:t> von Berlin</a:t>
            </a:r>
            <a:endParaRPr lang="ru-RU" dirty="0"/>
          </a:p>
        </p:txBody>
      </p:sp>
      <p:sp>
        <p:nvSpPr>
          <p:cNvPr id="3" name="Содержимое 2"/>
          <p:cNvSpPr>
            <a:spLocks noGrp="1"/>
          </p:cNvSpPr>
          <p:nvPr>
            <p:ph idx="1"/>
          </p:nvPr>
        </p:nvSpPr>
        <p:spPr>
          <a:xfrm>
            <a:off x="0" y="857232"/>
            <a:ext cx="4214810" cy="5429288"/>
          </a:xfrm>
        </p:spPr>
        <p:txBody>
          <a:bodyPr>
            <a:normAutofit fontScale="55000" lnSpcReduction="20000"/>
          </a:bodyPr>
          <a:lstStyle/>
          <a:p>
            <a:pPr lvl="0">
              <a:buNone/>
            </a:pPr>
            <a:r>
              <a:rPr lang="de-DE" dirty="0">
                <a:solidFill>
                  <a:srgbClr val="212121"/>
                </a:solidFill>
                <a:latin typeface="inherit"/>
                <a:cs typeface="Arial" pitchFamily="34" charset="0"/>
              </a:rPr>
              <a:t>.</a:t>
            </a:r>
            <a:r>
              <a:rPr lang="de-DE" sz="4000" dirty="0"/>
              <a:t> Mitte: Es ist besser, seine Sehenswürdigkeiten nicht von Fotos zu sehen, sondern leben - es wird empfohlen, dass die Gäste auf den Fernsehturm, das Brandenburger Tor, die französische Kirche und den Dom, den Reichstag, die Museumsinsel achten. Hier finden Sie Restaurants, Diskotheken und Konzerthallen. Mitte ist der Tiergarten Bezirk - es hat einen Potsdamer Platz, einen Zoo, den Bellevue Palast, den Tiergarten Park.</a:t>
            </a:r>
            <a:endParaRPr lang="de-DE" sz="4000" dirty="0">
              <a:latin typeface="Arial" pitchFamily="34" charset="0"/>
              <a:cs typeface="Arial" pitchFamily="34" charset="0"/>
            </a:endParaRPr>
          </a:p>
          <a:p>
            <a:endParaRPr lang="ru-RU" dirty="0"/>
          </a:p>
        </p:txBody>
      </p:sp>
      <p:pic>
        <p:nvPicPr>
          <p:cNvPr id="4" name="Рисунок 3" descr="top-view-city-aerial-berlin-mitte-aerial-view-cityscape-city-skyline-HFPJ2R.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80567" y="928670"/>
            <a:ext cx="4731987" cy="4714908"/>
          </a:xfrm>
          <a:prstGeom prst="rect">
            <a:avLst/>
          </a:prstGeom>
        </p:spPr>
      </p:pic>
    </p:spTree>
  </p:cSld>
  <p:clrMapOvr>
    <a:masterClrMapping/>
  </p:clrMapOvr>
  <p:transition>
    <p:diamon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de-DE" dirty="0"/>
              <a:t>Steglitz-</a:t>
            </a:r>
            <a:r>
              <a:rPr lang="de-DE" dirty="0" err="1"/>
              <a:t>Zehlendor</a:t>
            </a:r>
            <a:endParaRPr lang="ru-RU" dirty="0"/>
          </a:p>
        </p:txBody>
      </p:sp>
      <p:sp>
        <p:nvSpPr>
          <p:cNvPr id="3" name="Содержимое 2"/>
          <p:cNvSpPr>
            <a:spLocks noGrp="1"/>
          </p:cNvSpPr>
          <p:nvPr>
            <p:ph idx="1"/>
          </p:nvPr>
        </p:nvSpPr>
        <p:spPr>
          <a:xfrm>
            <a:off x="457200" y="1600200"/>
            <a:ext cx="4400552" cy="4709160"/>
          </a:xfrm>
        </p:spPr>
        <p:txBody>
          <a:bodyPr>
            <a:normAutofit fontScale="85000" lnSpcReduction="10000"/>
          </a:bodyPr>
          <a:lstStyle/>
          <a:p>
            <a:r>
              <a:rPr lang="de-DE" dirty="0"/>
              <a:t>Steglitz-Zehlendorf: lädt zum Verweilen am Großer-Wannsee und zum Strand Strandbad ein (bei Yachtregatten). Wenn Sie möchten, können Sie den Botanischen Garten und ein deutsches Dorf im Dahlem-Gebiet besuchen, das von Archäologen neu erstellt wurde. Ein weiterer interessanter Ort in diesem Bezirk ist der </a:t>
            </a:r>
            <a:r>
              <a:rPr lang="de-DE" dirty="0" err="1"/>
              <a:t>Birpinsel</a:t>
            </a:r>
            <a:r>
              <a:rPr lang="de-DE" dirty="0"/>
              <a:t> Tower</a:t>
            </a:r>
            <a:endParaRPr lang="ru-RU" dirty="0"/>
          </a:p>
        </p:txBody>
      </p:sp>
      <p:pic>
        <p:nvPicPr>
          <p:cNvPr id="4" name="Рисунок 3" descr="1317934981_ozero-vanzee0.jpg"/>
          <p:cNvPicPr>
            <a:picLocks noChangeAspect="1"/>
          </p:cNvPicPr>
          <p:nvPr/>
        </p:nvPicPr>
        <p:blipFill>
          <a:blip r:embed="rId2"/>
          <a:stretch>
            <a:fillRect/>
          </a:stretch>
        </p:blipFill>
        <p:spPr>
          <a:xfrm>
            <a:off x="4929190" y="1500174"/>
            <a:ext cx="4000528" cy="2714644"/>
          </a:xfrm>
          <a:prstGeom prst="rect">
            <a:avLst/>
          </a:prstGeom>
        </p:spPr>
      </p:pic>
      <p:sp>
        <p:nvSpPr>
          <p:cNvPr id="5" name="Прямоугольник 4"/>
          <p:cNvSpPr/>
          <p:nvPr/>
        </p:nvSpPr>
        <p:spPr>
          <a:xfrm flipH="1">
            <a:off x="5532357" y="4214818"/>
            <a:ext cx="2540104" cy="369332"/>
          </a:xfrm>
          <a:prstGeom prst="rect">
            <a:avLst/>
          </a:prstGeom>
        </p:spPr>
        <p:txBody>
          <a:bodyPr wrap="square">
            <a:spAutoFit/>
          </a:bodyPr>
          <a:lstStyle/>
          <a:p>
            <a:r>
              <a:rPr lang="de-DE" dirty="0"/>
              <a:t>Großer-Wannsee</a:t>
            </a:r>
            <a:endParaRPr lang="ru-RU" dirty="0"/>
          </a:p>
        </p:txBody>
      </p:sp>
    </p:spTree>
  </p:cSld>
  <p:clrMapOvr>
    <a:masterClrMapping/>
  </p:clrMapOvr>
  <p:transition>
    <p:wheel spokes="8"/>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de-DE" dirty="0"/>
              <a:t>Treptow-Köpenick</a:t>
            </a:r>
            <a:endParaRPr lang="ru-RU" dirty="0"/>
          </a:p>
        </p:txBody>
      </p:sp>
      <p:sp>
        <p:nvSpPr>
          <p:cNvPr id="3" name="Содержимое 2"/>
          <p:cNvSpPr>
            <a:spLocks noGrp="1"/>
          </p:cNvSpPr>
          <p:nvPr>
            <p:ph idx="1"/>
          </p:nvPr>
        </p:nvSpPr>
        <p:spPr>
          <a:xfrm>
            <a:off x="457200" y="1600200"/>
            <a:ext cx="4257676" cy="2543180"/>
          </a:xfrm>
        </p:spPr>
        <p:txBody>
          <a:bodyPr>
            <a:normAutofit fontScale="55000" lnSpcReduction="20000"/>
          </a:bodyPr>
          <a:lstStyle/>
          <a:p>
            <a:br>
              <a:rPr lang="de-DE" dirty="0"/>
            </a:br>
            <a:r>
              <a:rPr lang="de-DE" dirty="0"/>
              <a:t>Treptow-Köpenick: Es gibt viele Wasserreservoirs, Wälder und Parks, dank denen der Ort bei denen, die sich im Schoß der Natur entspannen wollen, aktiv ist und sich aktiv </a:t>
            </a:r>
            <a:r>
              <a:rPr lang="de-DE" dirty="0" err="1"/>
              <a:t>aktiv</a:t>
            </a:r>
            <a:r>
              <a:rPr lang="de-DE" dirty="0"/>
              <a:t> macht (Surfen, Tauchen). Für die Sehenswürdigkeiten verdient die Aufmerksamkeit der Touristen die Skulptur "</a:t>
            </a:r>
            <a:r>
              <a:rPr lang="de-DE" dirty="0" err="1"/>
              <a:t>Molecule</a:t>
            </a:r>
            <a:r>
              <a:rPr lang="de-DE" dirty="0"/>
              <a:t> Man", ein Denkmal für den sowjetischen Soldaten im Treptower Park und den Palast von Köpenick.</a:t>
            </a:r>
            <a:endParaRPr lang="ru-RU" dirty="0"/>
          </a:p>
        </p:txBody>
      </p:sp>
      <p:pic>
        <p:nvPicPr>
          <p:cNvPr id="4" name="Рисунок 3" descr="Без названия (1).jpg"/>
          <p:cNvPicPr>
            <a:picLocks noChangeAspect="1"/>
          </p:cNvPicPr>
          <p:nvPr/>
        </p:nvPicPr>
        <p:blipFill>
          <a:blip r:embed="rId2"/>
          <a:stretch>
            <a:fillRect/>
          </a:stretch>
        </p:blipFill>
        <p:spPr>
          <a:xfrm>
            <a:off x="5000628" y="1643051"/>
            <a:ext cx="2571768" cy="2500329"/>
          </a:xfrm>
          <a:prstGeom prst="rect">
            <a:avLst/>
          </a:prstGeom>
        </p:spPr>
      </p:pic>
      <p:sp>
        <p:nvSpPr>
          <p:cNvPr id="5" name="Прямоугольник 4"/>
          <p:cNvSpPr/>
          <p:nvPr/>
        </p:nvSpPr>
        <p:spPr>
          <a:xfrm flipH="1">
            <a:off x="7715268" y="1857364"/>
            <a:ext cx="1071574" cy="369332"/>
          </a:xfrm>
          <a:prstGeom prst="rect">
            <a:avLst/>
          </a:prstGeom>
        </p:spPr>
        <p:txBody>
          <a:bodyPr wrap="square">
            <a:spAutoFit/>
          </a:bodyPr>
          <a:lstStyle/>
          <a:p>
            <a:r>
              <a:rPr lang="de-DE" dirty="0"/>
              <a:t>Parks</a:t>
            </a:r>
            <a:endParaRPr lang="ru-RU" dirty="0"/>
          </a:p>
        </p:txBody>
      </p:sp>
      <p:pic>
        <p:nvPicPr>
          <p:cNvPr id="6" name="Рисунок 5" descr="029977ddd870230aa25e.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72198" y="4214818"/>
            <a:ext cx="2918937" cy="2150283"/>
          </a:xfrm>
          <a:prstGeom prst="rect">
            <a:avLst/>
          </a:prstGeom>
        </p:spPr>
      </p:pic>
      <p:pic>
        <p:nvPicPr>
          <p:cNvPr id="7" name="Рисунок 6" descr="9mai_treptow_015.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4143380"/>
            <a:ext cx="3071834" cy="2500330"/>
          </a:xfrm>
          <a:prstGeom prst="rect">
            <a:avLst/>
          </a:prstGeom>
        </p:spPr>
      </p:pic>
      <p:sp>
        <p:nvSpPr>
          <p:cNvPr id="9" name="Прямоугольник 8"/>
          <p:cNvSpPr/>
          <p:nvPr/>
        </p:nvSpPr>
        <p:spPr>
          <a:xfrm>
            <a:off x="3071802" y="4572007"/>
            <a:ext cx="2786082" cy="1200329"/>
          </a:xfrm>
          <a:prstGeom prst="rect">
            <a:avLst/>
          </a:prstGeom>
        </p:spPr>
        <p:txBody>
          <a:bodyPr wrap="square">
            <a:spAutoFit/>
          </a:bodyPr>
          <a:lstStyle/>
          <a:p>
            <a:r>
              <a:rPr lang="de-DE" dirty="0"/>
              <a:t> ein Denkmal für den sowjetischen Soldaten im Treptower Park und den Palast von Köpenick.</a:t>
            </a:r>
            <a:endParaRPr lang="ru-RU" dirty="0"/>
          </a:p>
        </p:txBody>
      </p:sp>
    </p:spTree>
  </p:cSld>
  <p:clrMapOvr>
    <a:masterClrMapping/>
  </p:clrMapOvr>
  <p:transition>
    <p:comb/>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err="1"/>
              <a:t>Museen</a:t>
            </a:r>
            <a:endParaRPr lang="ru-RU" dirty="0"/>
          </a:p>
        </p:txBody>
      </p:sp>
      <p:sp>
        <p:nvSpPr>
          <p:cNvPr id="3" name="Содержимое 2"/>
          <p:cNvSpPr>
            <a:spLocks noGrp="1"/>
          </p:cNvSpPr>
          <p:nvPr>
            <p:ph idx="1"/>
          </p:nvPr>
        </p:nvSpPr>
        <p:spPr>
          <a:xfrm>
            <a:off x="457200" y="4572008"/>
            <a:ext cx="8543956" cy="2071702"/>
          </a:xfrm>
        </p:spPr>
        <p:txBody>
          <a:bodyPr>
            <a:normAutofit fontScale="70000" lnSpcReduction="20000"/>
          </a:bodyPr>
          <a:lstStyle/>
          <a:p>
            <a:r>
              <a:rPr lang="de-DE" dirty="0"/>
              <a:t>Die Museumsinsel ist der Ort, an dem sich die Konstellation der berühmtesten Berliner Museen im nördlichen Teil der Insel </a:t>
            </a:r>
            <a:r>
              <a:rPr lang="de-DE" dirty="0" err="1"/>
              <a:t>Spreidenzel</a:t>
            </a:r>
            <a:r>
              <a:rPr lang="de-DE" dirty="0"/>
              <a:t> an der Spree befindet. In fünf Museen sind sechstausend Jahre der menschlichen Geschichte vertreten. Seit 1999 wurde dieser Komplex in das UNESCO-Weltkulturerbe aufgenommen. Der Museumsinselkomplex umfasst das Bode Museum, das </a:t>
            </a:r>
            <a:r>
              <a:rPr lang="de-DE" dirty="0" err="1"/>
              <a:t>Pergamonmuseum</a:t>
            </a:r>
            <a:r>
              <a:rPr lang="de-DE" dirty="0"/>
              <a:t>, die Alte Nationalgalerie, das Alte Museum und das Neue Museum</a:t>
            </a:r>
            <a:endParaRPr lang="ru-RU" dirty="0"/>
          </a:p>
        </p:txBody>
      </p:sp>
      <p:pic>
        <p:nvPicPr>
          <p:cNvPr id="4" name="Рисунок 3" descr="Музейный_остров,_музей_Боде.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85785" y="1313498"/>
            <a:ext cx="4398995" cy="2972758"/>
          </a:xfrm>
          <a:prstGeom prst="rect">
            <a:avLst/>
          </a:prstGeom>
        </p:spPr>
      </p:pic>
    </p:spTree>
  </p:cSld>
  <p:clrMapOvr>
    <a:masterClrMapping/>
  </p:clrMapOvr>
  <p:transition>
    <p:newsflash/>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err="1"/>
              <a:t>Museen</a:t>
            </a:r>
            <a:endParaRPr lang="ru-RU" dirty="0"/>
          </a:p>
        </p:txBody>
      </p:sp>
      <p:sp>
        <p:nvSpPr>
          <p:cNvPr id="3" name="Содержимое 2"/>
          <p:cNvSpPr>
            <a:spLocks noGrp="1"/>
          </p:cNvSpPr>
          <p:nvPr>
            <p:ph idx="1"/>
          </p:nvPr>
        </p:nvSpPr>
        <p:spPr>
          <a:xfrm>
            <a:off x="457200" y="1285860"/>
            <a:ext cx="4043362" cy="2071702"/>
          </a:xfrm>
        </p:spPr>
        <p:txBody>
          <a:bodyPr>
            <a:normAutofit fontScale="55000" lnSpcReduction="20000"/>
          </a:bodyPr>
          <a:lstStyle/>
          <a:p>
            <a:br>
              <a:rPr lang="de-DE" dirty="0"/>
            </a:br>
            <a:r>
              <a:rPr lang="de-DE" dirty="0"/>
              <a:t>Am Ende des 19. Jahrhunderts hörte die Hamburger Station auf, für ihren beabsichtigten Zweck zu arbeiten und wurde zu einem Museum: zuerst ein Transportmuseum, dann ein Lager der Sammlung von Kunstwerken von Erich Marx und wurde dann zum Museum </a:t>
            </a:r>
            <a:r>
              <a:rPr lang="de-DE" dirty="0" err="1"/>
              <a:t>of</a:t>
            </a:r>
            <a:r>
              <a:rPr lang="de-DE" dirty="0"/>
              <a:t> Modern Art.</a:t>
            </a:r>
            <a:endParaRPr lang="ru-RU" dirty="0"/>
          </a:p>
        </p:txBody>
      </p:sp>
      <p:pic>
        <p:nvPicPr>
          <p:cNvPr id="4" name="Рисунок 3" descr="Гамбургский_вокзал_в_Берлине.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727036" y="1500174"/>
            <a:ext cx="3891092" cy="1571636"/>
          </a:xfrm>
          <a:prstGeom prst="rect">
            <a:avLst/>
          </a:prstGeom>
          <a:ln>
            <a:noFill/>
          </a:ln>
          <a:effectLst>
            <a:softEdge rad="112500"/>
          </a:effectLst>
        </p:spPr>
      </p:pic>
      <p:sp>
        <p:nvSpPr>
          <p:cNvPr id="20481" name="Rectangle 1"/>
          <p:cNvSpPr>
            <a:spLocks noChangeArrowheads="1"/>
          </p:cNvSpPr>
          <p:nvPr/>
        </p:nvSpPr>
        <p:spPr bwMode="auto">
          <a:xfrm>
            <a:off x="857224" y="3286124"/>
            <a:ext cx="3214710" cy="738664"/>
          </a:xfrm>
          <a:prstGeom prst="rect">
            <a:avLst/>
          </a:prstGeom>
          <a:solidFill>
            <a:srgbClr val="FFFFFF"/>
          </a:solid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err="1">
                <a:ln>
                  <a:noFill/>
                </a:ln>
                <a:solidFill>
                  <a:srgbClr val="212121"/>
                </a:solidFill>
                <a:effectLst/>
                <a:latin typeface="inherit"/>
                <a:cs typeface="Arial" pitchFamily="34" charset="0"/>
              </a:rPr>
              <a:t>Berggruens</a:t>
            </a:r>
            <a:r>
              <a:rPr kumimoji="0" lang="de-DE" sz="1200" b="0" i="0" u="none" strike="noStrike" cap="none" normalizeH="0" baseline="0" dirty="0">
                <a:ln>
                  <a:noFill/>
                </a:ln>
                <a:solidFill>
                  <a:srgbClr val="212121"/>
                </a:solidFill>
                <a:effectLst/>
                <a:latin typeface="inherit"/>
                <a:cs typeface="Arial" pitchFamily="34" charset="0"/>
              </a:rPr>
              <a:t> Sammlung von Kunstwerken heute heißt "Die </a:t>
            </a:r>
            <a:r>
              <a:rPr kumimoji="0" lang="de-DE" sz="1200" b="0" i="0" u="none" strike="noStrike" cap="none" normalizeH="0" baseline="0" dirty="0" err="1">
                <a:ln>
                  <a:noFill/>
                </a:ln>
                <a:solidFill>
                  <a:srgbClr val="212121"/>
                </a:solidFill>
                <a:effectLst/>
                <a:latin typeface="inherit"/>
                <a:cs typeface="Arial" pitchFamily="34" charset="0"/>
              </a:rPr>
              <a:t>Berggruen</a:t>
            </a:r>
            <a:r>
              <a:rPr kumimoji="0" lang="de-DE" sz="1200" b="0" i="0" u="none" strike="noStrike" cap="none" normalizeH="0" baseline="0" dirty="0">
                <a:ln>
                  <a:noFill/>
                </a:ln>
                <a:solidFill>
                  <a:srgbClr val="212121"/>
                </a:solidFill>
                <a:effectLst/>
                <a:latin typeface="inherit"/>
                <a:cs typeface="Arial" pitchFamily="34" charset="0"/>
              </a:rPr>
              <a:t>-Sammlung - Picasso und ihre Zeit" und gehört zur Nationalgalerie von Berlin.</a:t>
            </a:r>
            <a:r>
              <a:rPr kumimoji="0" lang="de-DE" sz="600" b="0" i="0" u="none" strike="noStrike" cap="none" normalizeH="0" baseline="0" dirty="0">
                <a:ln>
                  <a:noFill/>
                </a:ln>
                <a:solidFill>
                  <a:schemeClr val="tx1"/>
                </a:solidFill>
                <a:effectLst/>
                <a:latin typeface="Arial" pitchFamily="34" charset="0"/>
                <a:cs typeface="Arial" pitchFamily="34" charset="0"/>
              </a:rPr>
              <a:t> </a:t>
            </a:r>
            <a:endParaRPr kumimoji="0" lang="de-DE" sz="1800" b="0" i="0" u="none" strike="noStrike" cap="none" normalizeH="0" baseline="0" dirty="0">
              <a:ln>
                <a:noFill/>
              </a:ln>
              <a:solidFill>
                <a:schemeClr val="tx1"/>
              </a:solidFill>
              <a:effectLst/>
              <a:latin typeface="Arial" pitchFamily="34" charset="0"/>
              <a:cs typeface="Arial" pitchFamily="34" charset="0"/>
            </a:endParaRPr>
          </a:p>
        </p:txBody>
      </p:sp>
      <p:pic>
        <p:nvPicPr>
          <p:cNvPr id="6" name="Рисунок 5" descr="Музей_Берггрюна,_Берлин.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29124" y="3286124"/>
            <a:ext cx="3967046" cy="2714644"/>
          </a:xfrm>
          <a:prstGeom prst="rect">
            <a:avLst/>
          </a:prstGeom>
          <a:ln>
            <a:noFill/>
          </a:ln>
          <a:effectLst>
            <a:softEdge rad="112500"/>
          </a:effectLst>
        </p:spPr>
      </p:pic>
      <p:pic>
        <p:nvPicPr>
          <p:cNvPr id="7" name="Рисунок 6" descr="25463.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4929198"/>
            <a:ext cx="2571736" cy="1928802"/>
          </a:xfrm>
          <a:prstGeom prst="rect">
            <a:avLst/>
          </a:prstGeom>
          <a:ln>
            <a:noFill/>
          </a:ln>
          <a:effectLst>
            <a:softEdge rad="112500"/>
          </a:effectLst>
        </p:spPr>
      </p:pic>
    </p:spTree>
  </p:cSld>
  <p:clrMapOvr>
    <a:masterClrMapping/>
  </p:clrMapOvr>
  <p:transition>
    <p:plus/>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120</TotalTime>
  <Words>424</Words>
  <Application>Microsoft Office PowerPoint</Application>
  <PresentationFormat>Экран (4:3)</PresentationFormat>
  <Paragraphs>36</Paragraphs>
  <Slides>11</Slides>
  <Notes>0</Notes>
  <HiddenSlides>0</HiddenSlides>
  <MMClips>0</MMClips>
  <ScaleCrop>false</ScaleCrop>
  <HeadingPairs>
    <vt:vector size="6" baseType="variant">
      <vt:variant>
        <vt:lpstr>Использованные шрифты</vt:lpstr>
      </vt:variant>
      <vt:variant>
        <vt:i4>8</vt:i4>
      </vt:variant>
      <vt:variant>
        <vt:lpstr>Тема</vt:lpstr>
      </vt:variant>
      <vt:variant>
        <vt:i4>1</vt:i4>
      </vt:variant>
      <vt:variant>
        <vt:lpstr>Заголовки слайдов</vt:lpstr>
      </vt:variant>
      <vt:variant>
        <vt:i4>11</vt:i4>
      </vt:variant>
    </vt:vector>
  </HeadingPairs>
  <TitlesOfParts>
    <vt:vector size="20" baseType="lpstr">
      <vt:lpstr>Arial</vt:lpstr>
      <vt:lpstr>Book Antiqua</vt:lpstr>
      <vt:lpstr>inherit</vt:lpstr>
      <vt:lpstr>Lucida Sans</vt:lpstr>
      <vt:lpstr>Times New Roman</vt:lpstr>
      <vt:lpstr>Wingdings</vt:lpstr>
      <vt:lpstr>Wingdings 2</vt:lpstr>
      <vt:lpstr>Wingdings 3</vt:lpstr>
      <vt:lpstr>Апекс</vt:lpstr>
      <vt:lpstr>Berlin</vt:lpstr>
      <vt:lpstr>Bundesländer</vt:lpstr>
      <vt:lpstr>Bevölkerungsgrösse</vt:lpstr>
      <vt:lpstr>Anzahl die Bezirke</vt:lpstr>
      <vt:lpstr>Hauptbezirke von Berlin</vt:lpstr>
      <vt:lpstr>Steglitz-Zehlendor</vt:lpstr>
      <vt:lpstr>Treptow-Köpenick</vt:lpstr>
      <vt:lpstr>Museen</vt:lpstr>
      <vt:lpstr>Museen</vt:lpstr>
      <vt:lpstr>Berühmte Denkmäler in Berlin</vt:lpstr>
      <vt:lpstr>Urlaubsziel für Touristen in Berlin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Berlin</dc:title>
  <dc:creator>6</dc:creator>
  <cp:lastModifiedBy>Домашний</cp:lastModifiedBy>
  <cp:revision>16</cp:revision>
  <dcterms:created xsi:type="dcterms:W3CDTF">2017-09-26T09:55:42Z</dcterms:created>
  <dcterms:modified xsi:type="dcterms:W3CDTF">2017-10-01T16:52:34Z</dcterms:modified>
</cp:coreProperties>
</file>