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2" r:id="rId1"/>
  </p:sldMasterIdLst>
  <p:sldIdLst>
    <p:sldId id="256" r:id="rId2"/>
    <p:sldId id="258" r:id="rId3"/>
    <p:sldId id="279" r:id="rId4"/>
    <p:sldId id="280" r:id="rId5"/>
    <p:sldId id="281" r:id="rId6"/>
    <p:sldId id="257" r:id="rId7"/>
    <p:sldId id="285" r:id="rId8"/>
    <p:sldId id="283" r:id="rId9"/>
    <p:sldId id="282" r:id="rId10"/>
    <p:sldId id="262" r:id="rId11"/>
    <p:sldId id="278" r:id="rId12"/>
    <p:sldId id="265" r:id="rId13"/>
    <p:sldId id="273" r:id="rId14"/>
    <p:sldId id="274" r:id="rId15"/>
    <p:sldId id="275" r:id="rId16"/>
    <p:sldId id="277" r:id="rId17"/>
    <p:sldId id="269" r:id="rId18"/>
    <p:sldId id="272" r:id="rId19"/>
    <p:sldId id="267" r:id="rId20"/>
    <p:sldId id="259" r:id="rId21"/>
    <p:sldId id="270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CC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338" autoAdjust="0"/>
    <p:restoredTop sz="94635" autoAdjust="0"/>
  </p:normalViewPr>
  <p:slideViewPr>
    <p:cSldViewPr>
      <p:cViewPr>
        <p:scale>
          <a:sx n="78" d="100"/>
          <a:sy n="78" d="100"/>
        </p:scale>
        <p:origin x="-990" y="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7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A12104-FD85-4732-96E6-78E16232983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58838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BC3478-2F60-4AE9-B4D8-F8E789B94D78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9107598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27FAC7-1ABB-4078-8F8C-13F60B318BF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5622553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30725"/>
          </a:xfrm>
        </p:spPr>
        <p:txBody>
          <a:bodyPr rtlCol="0">
            <a:normAutofit/>
          </a:bodyPr>
          <a:lstStyle/>
          <a:p>
            <a:pPr lvl="0"/>
            <a:endParaRPr lang="ru-RU" noProof="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15E136-DEBE-486F-AECB-EB91E871999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4835314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7E5883-01A0-48A9-AC8E-6B05946EBE64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7940682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539E98-7A02-4E61-B945-CEDEC19ACAE9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6523234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3941763"/>
            <a:ext cx="8229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F2D3C8-E565-4170-8DC4-E16F28C5583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3028159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63C201-06A9-472D-851D-2BD50F1F710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6169664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2590C8-E7D1-4033-A109-1AD7AA9E452F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5086365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6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AD2908-7635-4A04-8FE6-11D349FB10E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3421292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F1C9A0-D44E-435E-A598-EFB2C4EDCC3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1282393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10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D2EB46-DCE4-438E-BC25-2896E16FB793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3769751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AB3E93-15BD-4077-BF7A-5A56FCEFD25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7404526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B5E046-8350-4242-9BC6-2E248382862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9146875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8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A5B64-E537-47B6-AA26-177F769F1B9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4194204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B8CDD9-826E-4418-B86D-41EBDE5D097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5040190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E1478A3-B594-467F-9955-450E95273FA3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52" r:id="rId1"/>
    <p:sldLayoutId id="2147484240" r:id="rId2"/>
    <p:sldLayoutId id="2147484253" r:id="rId3"/>
    <p:sldLayoutId id="2147484241" r:id="rId4"/>
    <p:sldLayoutId id="2147484254" r:id="rId5"/>
    <p:sldLayoutId id="2147484242" r:id="rId6"/>
    <p:sldLayoutId id="2147484243" r:id="rId7"/>
    <p:sldLayoutId id="2147484255" r:id="rId8"/>
    <p:sldLayoutId id="2147484244" r:id="rId9"/>
    <p:sldLayoutId id="2147484245" r:id="rId10"/>
    <p:sldLayoutId id="2147484246" r:id="rId11"/>
    <p:sldLayoutId id="2147484247" r:id="rId12"/>
    <p:sldLayoutId id="2147484248" r:id="rId13"/>
    <p:sldLayoutId id="2147484249" r:id="rId14"/>
    <p:sldLayoutId id="2147484250" r:id="rId15"/>
    <p:sldLayoutId id="2147484251" r:id="rId16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 spc="-1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304800"/>
            <a:ext cx="7772400" cy="14700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2400" dirty="0" smtClean="0"/>
              <a:t>Муниципальное бюджетное дошкольное образовательное учреждение детский сад №34 </a:t>
            </a:r>
            <a:r>
              <a:rPr lang="ru-RU" altLang="ru-RU" sz="2400" dirty="0" err="1" smtClean="0"/>
              <a:t>п.Селекция</a:t>
            </a:r>
            <a:endParaRPr lang="ru-RU" altLang="ru-RU" sz="2400" dirty="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267200" y="2590800"/>
            <a:ext cx="4114800" cy="3352800"/>
          </a:xfrm>
        </p:spPr>
        <p:txBody>
          <a:bodyPr rtlCol="0">
            <a:normAutofit fontScale="77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altLang="ru-RU" b="1" dirty="0" smtClean="0">
                <a:solidFill>
                  <a:srgbClr val="C00000"/>
                </a:solidFill>
              </a:rPr>
              <a:t>Тема  экологического проекта: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altLang="ru-RU" b="1" dirty="0" smtClean="0">
                <a:solidFill>
                  <a:srgbClr val="C00000"/>
                </a:solidFill>
              </a:rPr>
              <a:t> «Что вырастает из семян?»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alt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alt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altLang="ru-RU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alt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alt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altLang="ru-RU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alt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altLang="ru-RU" sz="1800" dirty="0" smtClean="0"/>
              <a:t>Подготовила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altLang="ru-RU" sz="1800" dirty="0" smtClean="0"/>
              <a:t>воспитатель Кузьмичева Наталья Михайловна</a:t>
            </a:r>
          </a:p>
        </p:txBody>
      </p:sp>
      <p:pic>
        <p:nvPicPr>
          <p:cNvPr id="6148" name="Picture 5" descr="C:\Documents and Settings\Администратор\Рабочий стол\DSC_06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2438400"/>
            <a:ext cx="3860800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3200" dirty="0" smtClean="0">
                <a:solidFill>
                  <a:srgbClr val="FF3300"/>
                </a:solidFill>
              </a:rPr>
              <a:t>Введение воспитателя в ситуацию создания проекта.</a:t>
            </a:r>
          </a:p>
        </p:txBody>
      </p:sp>
      <p:sp>
        <p:nvSpPr>
          <p:cNvPr id="15363" name="Объект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15364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5029200" y="1066800"/>
            <a:ext cx="3733800" cy="5257800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Илья спросил: «Зачем мы храним подсолнух в уголке природы?</a:t>
            </a:r>
          </a:p>
          <a:p>
            <a:pPr eaLnBrk="1" hangingPunct="1"/>
            <a:r>
              <a:rPr lang="ru-RU" altLang="ru-RU" sz="2800" smtClean="0"/>
              <a:t>Мы будем подсолнухом подкармливать птиц?</a:t>
            </a:r>
          </a:p>
          <a:p>
            <a:pPr eaLnBrk="1" hangingPunct="1"/>
            <a:r>
              <a:rPr lang="ru-RU" altLang="ru-RU" sz="2800" smtClean="0"/>
              <a:t>Я забыл, откуда он у нас появился.»</a:t>
            </a:r>
          </a:p>
        </p:txBody>
      </p:sp>
      <p:pic>
        <p:nvPicPr>
          <p:cNvPr id="15365" name="Picture 6" descr="C:\Documents and Settings\Администратор\Рабочий стол\DSC0393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12913" y="4648200"/>
            <a:ext cx="308610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6" name="Picture 7" descr="C:\Documents and Settings\Администратор\Рабочий стол\DSC0467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0" y="1412875"/>
            <a:ext cx="2105025" cy="3157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C00000"/>
                </a:solidFill>
              </a:rPr>
              <a:t>Этапы реализации проекта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4294967295"/>
          </p:nvPr>
        </p:nvSpPr>
        <p:spPr>
          <a:xfrm>
            <a:off x="0" y="1600200"/>
            <a:ext cx="8229600" cy="2189163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b="1" dirty="0" smtClean="0"/>
              <a:t>1 этап. Подготовительный.</a:t>
            </a:r>
          </a:p>
          <a:p>
            <a:pPr marL="182880" indent="-18288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-  Подбор литературы, иллюстративного и дидактического материала по теме.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/>
              <a:t> </a:t>
            </a:r>
            <a:r>
              <a:rPr lang="ru-RU" dirty="0" smtClean="0"/>
              <a:t>   -Составление плана работы над проектом.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/>
              <a:t> </a:t>
            </a:r>
            <a:r>
              <a:rPr lang="ru-RU" b="1" dirty="0" smtClean="0"/>
              <a:t>2 этап. Реализация проекта.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000" dirty="0"/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12700" y="3886200"/>
            <a:ext cx="8229600" cy="2625725"/>
          </a:xfrm>
        </p:spPr>
        <p:txBody>
          <a:bodyPr rtlCol="0">
            <a:normAutofit fontScale="70000" lnSpcReduction="20000"/>
          </a:bodyPr>
          <a:lstStyle/>
          <a:p>
            <a:pPr marL="0" indent="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2800" dirty="0" smtClean="0"/>
              <a:t>   -</a:t>
            </a:r>
            <a:r>
              <a:rPr lang="ru-RU" sz="3400" dirty="0" smtClean="0"/>
              <a:t>Познавательная и трудовая деятельность.</a:t>
            </a:r>
          </a:p>
          <a:p>
            <a:pPr marL="182880" indent="-18288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400" dirty="0" smtClean="0"/>
              <a:t>- Наблюдения, экспериментальная деятельность.</a:t>
            </a:r>
          </a:p>
          <a:p>
            <a:pPr marL="182880" indent="-18288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400" dirty="0" smtClean="0"/>
              <a:t>- Чтение художественной литературы.</a:t>
            </a:r>
          </a:p>
          <a:p>
            <a:pPr marL="182880" indent="-18288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400" dirty="0" smtClean="0"/>
              <a:t>- Продуктивная деятельность.</a:t>
            </a:r>
          </a:p>
          <a:p>
            <a:pPr marL="182880" indent="-18288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400" dirty="0" smtClean="0"/>
              <a:t>- Работа с родителями.</a:t>
            </a:r>
          </a:p>
          <a:p>
            <a:pPr marL="0" indent="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3400" b="1" dirty="0" smtClean="0"/>
              <a:t>3 этап. Заключительный. </a:t>
            </a:r>
          </a:p>
          <a:p>
            <a:pPr marL="182880" indent="-18288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400" dirty="0" smtClean="0"/>
              <a:t>Развлечение « В огороде мы трудились»</a:t>
            </a:r>
          </a:p>
          <a:p>
            <a:pPr marL="182880" indent="-18288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800" dirty="0"/>
          </a:p>
          <a:p>
            <a:pPr marL="182880" indent="-18288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marL="182880" indent="-18288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3200" dirty="0" smtClean="0">
                <a:solidFill>
                  <a:srgbClr val="C00000"/>
                </a:solidFill>
              </a:rPr>
              <a:t>Реализация проекта</a:t>
            </a:r>
            <a:r>
              <a:rPr lang="ru-RU" altLang="ru-RU" sz="2400" dirty="0" smtClean="0">
                <a:solidFill>
                  <a:srgbClr val="FF3300"/>
                </a:solidFill>
              </a:rPr>
              <a:t/>
            </a:r>
            <a:br>
              <a:rPr lang="ru-RU" altLang="ru-RU" sz="2400" dirty="0" smtClean="0">
                <a:solidFill>
                  <a:srgbClr val="FF3300"/>
                </a:solidFill>
              </a:rPr>
            </a:br>
            <a:r>
              <a:rPr lang="ru-RU" altLang="ru-RU" sz="2400" dirty="0" smtClean="0">
                <a:solidFill>
                  <a:srgbClr val="FF3300"/>
                </a:solidFill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</a:rPr>
              <a:t>Воспитатель попросила  детей узнать у родителей, как они выращивают овощи.</a:t>
            </a:r>
            <a:endParaRPr lang="ru-RU" altLang="ru-RU" sz="3200" dirty="0" smtClean="0">
              <a:solidFill>
                <a:srgbClr val="FF3300"/>
              </a:solidFill>
            </a:endParaRPr>
          </a:p>
        </p:txBody>
      </p:sp>
      <p:sp>
        <p:nvSpPr>
          <p:cNvPr id="17411" name="Объект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eaLnBrk="1" hangingPunct="1">
              <a:buFont typeface="Arial" charset="0"/>
              <a:buNone/>
            </a:pPr>
            <a:endParaRPr lang="ru-RU" altLang="ru-RU" smtClean="0"/>
          </a:p>
        </p:txBody>
      </p:sp>
      <p:sp>
        <p:nvSpPr>
          <p:cNvPr id="17412" name="Объект 2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17413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105400" y="2133600"/>
            <a:ext cx="4038600" cy="2438400"/>
          </a:xfrm>
        </p:spPr>
        <p:txBody>
          <a:bodyPr/>
          <a:lstStyle/>
          <a:p>
            <a:pPr eaLnBrk="1" hangingPunct="1"/>
            <a:r>
              <a:rPr lang="ru-RU" altLang="ru-RU" sz="2000" smtClean="0"/>
              <a:t>Дети принесли из дома овощи выращенные у них на огороде</a:t>
            </a:r>
          </a:p>
          <a:p>
            <a:pPr eaLnBrk="1" hangingPunct="1"/>
            <a:r>
              <a:rPr lang="ru-RU" altLang="ru-RU" sz="2000" smtClean="0"/>
              <a:t>Некоторые принесли даже семена</a:t>
            </a:r>
          </a:p>
          <a:p>
            <a:pPr eaLnBrk="1" hangingPunct="1"/>
            <a:r>
              <a:rPr lang="ru-RU" altLang="ru-RU" sz="2000" smtClean="0"/>
              <a:t>Устроили выставку с кратким рассказом педагога</a:t>
            </a:r>
          </a:p>
        </p:txBody>
      </p:sp>
      <p:pic>
        <p:nvPicPr>
          <p:cNvPr id="17414" name="Picture 7" descr="C:\Documents and Settings\Администратор\Рабочий стол\DSC040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4000" y="4419600"/>
            <a:ext cx="3352800" cy="223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5" name="Picture 8" descr="C:\Documents and Settings\Администратор\Рабочий стол\DSC0401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71600" y="2133600"/>
            <a:ext cx="3048000" cy="435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6" name="Текст 1"/>
          <p:cNvSpPr>
            <a:spLocks noGrp="1"/>
          </p:cNvSpPr>
          <p:nvPr>
            <p:ph type="body" sz="half" idx="3"/>
          </p:nvPr>
        </p:nvSpPr>
        <p:spPr>
          <a:xfrm>
            <a:off x="4673600" y="2438400"/>
            <a:ext cx="4038600" cy="4530725"/>
          </a:xfrm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Заголовок 1"/>
          <p:cNvSpPr>
            <a:spLocks noGrp="1"/>
          </p:cNvSpPr>
          <p:nvPr>
            <p:ph type="title"/>
          </p:nvPr>
        </p:nvSpPr>
        <p:spPr>
          <a:xfrm>
            <a:off x="304800" y="279400"/>
            <a:ext cx="8289925" cy="9906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3200" dirty="0" smtClean="0">
                <a:solidFill>
                  <a:srgbClr val="C00000"/>
                </a:solidFill>
              </a:rPr>
              <a:t>Реализация проекта</a:t>
            </a:r>
          </a:p>
        </p:txBody>
      </p:sp>
      <p:sp>
        <p:nvSpPr>
          <p:cNvPr id="19458" name="Объект 3"/>
          <p:cNvSpPr>
            <a:spLocks noGrp="1"/>
          </p:cNvSpPr>
          <p:nvPr>
            <p:ph idx="1"/>
          </p:nvPr>
        </p:nvSpPr>
        <p:spPr>
          <a:xfrm>
            <a:off x="152400" y="1600200"/>
            <a:ext cx="3352800" cy="4530725"/>
          </a:xfrm>
        </p:spPr>
        <p:txBody>
          <a:bodyPr rtlCol="0">
            <a:normAutofit/>
          </a:bodyPr>
          <a:lstStyle/>
          <a:p>
            <a:pPr marL="182880" indent="-18288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altLang="ru-RU" dirty="0" smtClean="0"/>
              <a:t>Экспериментальная деятельность с семенами томатов</a:t>
            </a:r>
            <a:r>
              <a:rPr lang="ru-RU" altLang="ru-RU" dirty="0"/>
              <a:t> </a:t>
            </a:r>
            <a:endParaRPr lang="ru-RU" altLang="ru-RU" dirty="0" smtClean="0"/>
          </a:p>
          <a:p>
            <a:pPr marL="0" indent="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altLang="ru-RU" dirty="0" smtClean="0"/>
              <a:t>«От семени к ростку»</a:t>
            </a:r>
          </a:p>
          <a:p>
            <a:pPr marL="182880" indent="-18288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altLang="ru-RU" dirty="0" smtClean="0"/>
              <a:t>Цель. Показать детям,  что при создании необходимых условий семена прорастают.</a:t>
            </a:r>
          </a:p>
        </p:txBody>
      </p:sp>
      <p:pic>
        <p:nvPicPr>
          <p:cNvPr id="18436" name="Picture 2" descr="C:\Documents and Settings\Администратор\Рабочий стол\DSC040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57600" y="1292225"/>
            <a:ext cx="2097088" cy="314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7" name="Picture 3" descr="C:\Documents and Settings\Администратор\Рабочий стол\DSC0403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5200" y="4995863"/>
            <a:ext cx="2819400" cy="187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8" name="Picture 7" descr="C:\Documents and Settings\Администратор\Рабочий стол\DSC0410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96013" y="1270000"/>
            <a:ext cx="2386012" cy="3579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altLang="ru-RU" smtClean="0"/>
          </a:p>
        </p:txBody>
      </p:sp>
      <p:sp>
        <p:nvSpPr>
          <p:cNvPr id="19459" name="Объект 2"/>
          <p:cNvSpPr>
            <a:spLocks noGrp="1"/>
          </p:cNvSpPr>
          <p:nvPr>
            <p:ph idx="1"/>
          </p:nvPr>
        </p:nvSpPr>
        <p:spPr>
          <a:xfrm>
            <a:off x="152400" y="1600200"/>
            <a:ext cx="3352800" cy="4530725"/>
          </a:xfrm>
        </p:spPr>
        <p:txBody>
          <a:bodyPr/>
          <a:lstStyle/>
          <a:p>
            <a:pPr eaLnBrk="1" hangingPunct="1"/>
            <a:r>
              <a:rPr lang="ru-RU" altLang="ru-RU" smtClean="0"/>
              <a:t>Экспериментальная</a:t>
            </a:r>
          </a:p>
          <a:p>
            <a:pPr eaLnBrk="1" hangingPunct="1"/>
            <a:r>
              <a:rPr lang="ru-RU" altLang="ru-RU" smtClean="0"/>
              <a:t> деятельность</a:t>
            </a:r>
          </a:p>
          <a:p>
            <a:pPr eaLnBrk="1" hangingPunct="1"/>
            <a:r>
              <a:rPr lang="ru-RU" altLang="ru-RU" smtClean="0"/>
              <a:t>с  семенами</a:t>
            </a:r>
          </a:p>
          <a:p>
            <a:pPr eaLnBrk="1" hangingPunct="1"/>
            <a:r>
              <a:rPr lang="ru-RU" altLang="ru-RU" smtClean="0"/>
              <a:t>подсолнуха</a:t>
            </a:r>
          </a:p>
          <a:p>
            <a:pPr eaLnBrk="1" hangingPunct="1"/>
            <a:r>
              <a:rPr lang="ru-RU" altLang="ru-RU" smtClean="0"/>
              <a:t>« Что вырастит</a:t>
            </a:r>
          </a:p>
          <a:p>
            <a:pPr eaLnBrk="1" hangingPunct="1"/>
            <a:r>
              <a:rPr lang="ru-RU" altLang="ru-RU" smtClean="0"/>
              <a:t>из семечки ?»</a:t>
            </a:r>
          </a:p>
          <a:p>
            <a:pPr eaLnBrk="1" hangingPunct="1"/>
            <a:r>
              <a:rPr lang="ru-RU" altLang="ru-RU" smtClean="0"/>
              <a:t>Цель.</a:t>
            </a:r>
          </a:p>
          <a:p>
            <a:pPr eaLnBrk="1" hangingPunct="1"/>
            <a:r>
              <a:rPr lang="ru-RU" altLang="ru-RU" smtClean="0"/>
              <a:t>Показать детям , что в семечке есть </a:t>
            </a:r>
          </a:p>
          <a:p>
            <a:pPr eaLnBrk="1" hangingPunct="1"/>
            <a:r>
              <a:rPr lang="ru-RU" altLang="ru-RU" smtClean="0"/>
              <a:t>« жизнь».</a:t>
            </a:r>
          </a:p>
        </p:txBody>
      </p:sp>
      <p:pic>
        <p:nvPicPr>
          <p:cNvPr id="19460" name="Picture 4" descr="C:\Documents and Settings\Администратор\Рабочий стол\DSC039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4750" y="1511300"/>
            <a:ext cx="2228850" cy="193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1" name="Picture 5" descr="C:\Documents and Settings\Администратор\Рабочий стол\DSC0393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19550" y="3581400"/>
            <a:ext cx="4457700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2" name="Picture 6" descr="C:\Documents and Settings\Администратор\Рабочий стол\DSC0392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48400" y="1492250"/>
            <a:ext cx="2667000" cy="193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Заголовок 1"/>
          <p:cNvSpPr>
            <a:spLocks noGrp="1"/>
          </p:cNvSpPr>
          <p:nvPr>
            <p:ph type="title"/>
          </p:nvPr>
        </p:nvSpPr>
        <p:spPr>
          <a:xfrm>
            <a:off x="457200" y="393700"/>
            <a:ext cx="8229600" cy="9906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dirty="0" smtClean="0">
                <a:solidFill>
                  <a:srgbClr val="C00000"/>
                </a:solidFill>
              </a:rPr>
              <a:t>Реализация </a:t>
            </a:r>
            <a:r>
              <a:rPr lang="ru-RU" altLang="ru-RU" sz="3200" dirty="0" smtClean="0">
                <a:solidFill>
                  <a:srgbClr val="C00000"/>
                </a:solidFill>
              </a:rPr>
              <a:t>проекта</a:t>
            </a:r>
          </a:p>
        </p:txBody>
      </p:sp>
      <p:sp>
        <p:nvSpPr>
          <p:cNvPr id="24579" name="Объект 2"/>
          <p:cNvSpPr>
            <a:spLocks noGrp="1"/>
          </p:cNvSpPr>
          <p:nvPr>
            <p:ph idx="1"/>
          </p:nvPr>
        </p:nvSpPr>
        <p:spPr>
          <a:xfrm>
            <a:off x="5002213" y="1600200"/>
            <a:ext cx="3684587" cy="4530725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ru-RU" altLang="ru-RU" dirty="0" smtClean="0"/>
              <a:t>Подросшую  рассаду мы пересадили в мини огород. Ухаживали за растениями и наблюдали за ростом,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altLang="ru-RU" dirty="0" smtClean="0"/>
              <a:t>  цветением, формированием и созреванием плодов.</a:t>
            </a:r>
          </a:p>
          <a:p>
            <a:pPr eaLnBrk="1" hangingPunct="1">
              <a:defRPr/>
            </a:pPr>
            <a:endParaRPr lang="ru-RU" altLang="ru-RU" dirty="0" smtClean="0"/>
          </a:p>
        </p:txBody>
      </p:sp>
      <p:pic>
        <p:nvPicPr>
          <p:cNvPr id="20484" name="Picture 4" descr="C:\Documents and Settings\Администратор\Рабочий стол\DSC042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24200" y="1371600"/>
            <a:ext cx="1676400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5" name="Picture 5" descr="C:\Documents and Settings\Администратор\Рабочий стол\огород\DSC0439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4400" y="4191000"/>
            <a:ext cx="3454400" cy="230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6" name="Picture 6" descr="C:\Documents and Settings\Администратор\Рабочий стол\DSC0420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5300" y="1371600"/>
            <a:ext cx="1676400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3200" dirty="0" smtClean="0">
                <a:solidFill>
                  <a:srgbClr val="C00000"/>
                </a:solidFill>
              </a:rPr>
              <a:t>Реализация проекта</a:t>
            </a:r>
          </a:p>
        </p:txBody>
      </p:sp>
      <p:sp>
        <p:nvSpPr>
          <p:cNvPr id="21507" name="Объект 2"/>
          <p:cNvSpPr>
            <a:spLocks noGrp="1"/>
          </p:cNvSpPr>
          <p:nvPr>
            <p:ph idx="1"/>
          </p:nvPr>
        </p:nvSpPr>
        <p:spPr>
          <a:xfrm>
            <a:off x="5029200" y="5105400"/>
            <a:ext cx="3657600" cy="1025525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ru-RU" altLang="ru-RU" smtClean="0"/>
              <a:t>Наш первый урожай!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altLang="ru-RU" smtClean="0"/>
              <a:t>Самый долгожданный!</a:t>
            </a:r>
          </a:p>
        </p:txBody>
      </p:sp>
      <p:pic>
        <p:nvPicPr>
          <p:cNvPr id="21508" name="Picture 3" descr="C:\Documents and Settings\Администратор\Рабочий стол\DSC0440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38800" y="1143000"/>
            <a:ext cx="2540000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9" name="Picture 4" descr="C:\Documents and Settings\Администратор\Рабочий стол\DSC0467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8825" y="1600200"/>
            <a:ext cx="32004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0" name="Picture 2" descr="C:\Documents and Settings\Администратор\Рабочий стол\Копия DSC0439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0" y="4419600"/>
            <a:ext cx="3198813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3200" dirty="0" smtClean="0">
                <a:solidFill>
                  <a:srgbClr val="FF3300"/>
                </a:solidFill>
              </a:rPr>
              <a:t>                  </a:t>
            </a:r>
            <a:r>
              <a:rPr lang="ru-RU" altLang="ru-RU" sz="3200" dirty="0" smtClean="0">
                <a:solidFill>
                  <a:srgbClr val="C00000"/>
                </a:solidFill>
              </a:rPr>
              <a:t>Презентация проекта  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371600"/>
            <a:ext cx="8763000" cy="4759325"/>
          </a:xfrm>
        </p:spPr>
        <p:txBody>
          <a:bodyPr/>
          <a:lstStyle/>
          <a:p>
            <a:pPr marL="0" indent="0" algn="ctr"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altLang="ru-RU" dirty="0" smtClean="0"/>
              <a:t>Итоговое мероприятие: развлечение « В огороде мы трудились»</a:t>
            </a:r>
          </a:p>
          <a:p>
            <a:pPr algn="ctr" eaLnBrk="1" hangingPunct="1">
              <a:lnSpc>
                <a:spcPct val="80000"/>
              </a:lnSpc>
              <a:defRPr/>
            </a:pPr>
            <a:endParaRPr lang="ru-RU" altLang="ru-RU" sz="2000" dirty="0" smtClean="0"/>
          </a:p>
          <a:p>
            <a:pPr algn="ctr" eaLnBrk="1" hangingPunct="1">
              <a:lnSpc>
                <a:spcPct val="80000"/>
              </a:lnSpc>
              <a:defRPr/>
            </a:pPr>
            <a:endParaRPr lang="ru-RU" altLang="ru-RU" sz="2000" dirty="0" smtClean="0"/>
          </a:p>
          <a:p>
            <a:pPr algn="ctr" eaLnBrk="1" hangingPunct="1">
              <a:lnSpc>
                <a:spcPct val="80000"/>
              </a:lnSpc>
              <a:defRPr/>
            </a:pPr>
            <a:endParaRPr lang="ru-RU" altLang="ru-RU" sz="2000" dirty="0" smtClean="0"/>
          </a:p>
          <a:p>
            <a:pPr algn="ctr" eaLnBrk="1" hangingPunct="1">
              <a:lnSpc>
                <a:spcPct val="80000"/>
              </a:lnSpc>
              <a:defRPr/>
            </a:pPr>
            <a:endParaRPr lang="ru-RU" altLang="ru-RU" sz="2000" dirty="0" smtClean="0"/>
          </a:p>
          <a:p>
            <a:pPr algn="ctr" eaLnBrk="1" hangingPunct="1">
              <a:lnSpc>
                <a:spcPct val="80000"/>
              </a:lnSpc>
              <a:defRPr/>
            </a:pPr>
            <a:endParaRPr lang="ru-RU" altLang="ru-RU" sz="2000" dirty="0" smtClean="0"/>
          </a:p>
          <a:p>
            <a:pPr algn="ctr" eaLnBrk="1" hangingPunct="1">
              <a:lnSpc>
                <a:spcPct val="80000"/>
              </a:lnSpc>
              <a:defRPr/>
            </a:pPr>
            <a:endParaRPr lang="ru-RU" altLang="ru-RU" sz="2000" dirty="0" smtClean="0"/>
          </a:p>
          <a:p>
            <a:pPr algn="ctr" eaLnBrk="1" hangingPunct="1">
              <a:lnSpc>
                <a:spcPct val="80000"/>
              </a:lnSpc>
              <a:defRPr/>
            </a:pPr>
            <a:endParaRPr lang="ru-RU" altLang="ru-RU" sz="2000" dirty="0" smtClean="0"/>
          </a:p>
          <a:p>
            <a:pPr algn="ctr" eaLnBrk="1" hangingPunct="1">
              <a:lnSpc>
                <a:spcPct val="80000"/>
              </a:lnSpc>
              <a:defRPr/>
            </a:pPr>
            <a:endParaRPr lang="ru-RU" altLang="ru-RU" sz="20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altLang="ru-RU" sz="18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altLang="ru-RU" sz="18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altLang="ru-RU" sz="18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altLang="ru-RU" sz="1800" dirty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altLang="ru-RU" sz="1800" dirty="0" smtClean="0"/>
              <a:t>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altLang="ru-RU" dirty="0" smtClean="0"/>
              <a:t>Игра «Собери овощи»   Игра в командах «Передай тыкву»      </a:t>
            </a:r>
            <a:endParaRPr lang="ru-RU" altLang="ru-RU" sz="1800" dirty="0" smtClean="0"/>
          </a:p>
          <a:p>
            <a:pPr algn="ctr" eaLnBrk="1" hangingPunct="1">
              <a:lnSpc>
                <a:spcPct val="80000"/>
              </a:lnSpc>
              <a:defRPr/>
            </a:pPr>
            <a:endParaRPr lang="ru-RU" altLang="ru-RU" sz="1800" dirty="0" smtClean="0"/>
          </a:p>
          <a:p>
            <a:pPr eaLnBrk="1" hangingPunct="1">
              <a:lnSpc>
                <a:spcPct val="80000"/>
              </a:lnSpc>
              <a:defRPr/>
            </a:pPr>
            <a:endParaRPr lang="ru-RU" altLang="ru-RU" sz="2800" dirty="0" smtClean="0"/>
          </a:p>
        </p:txBody>
      </p:sp>
      <p:pic>
        <p:nvPicPr>
          <p:cNvPr id="2253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136775"/>
            <a:ext cx="3989388" cy="322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2136775"/>
            <a:ext cx="3197225" cy="345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3200" dirty="0" smtClean="0">
                <a:solidFill>
                  <a:srgbClr val="C00000"/>
                </a:solidFill>
              </a:rPr>
              <a:t>Презентация проекта</a:t>
            </a:r>
          </a:p>
        </p:txBody>
      </p:sp>
      <p:sp>
        <p:nvSpPr>
          <p:cNvPr id="23555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  <a:p>
            <a:pPr eaLnBrk="1" hangingPunct="1"/>
            <a:endParaRPr lang="ru-RU" altLang="ru-RU" smtClean="0"/>
          </a:p>
          <a:p>
            <a:pPr eaLnBrk="1" hangingPunct="1"/>
            <a:endParaRPr lang="ru-RU" altLang="ru-RU" smtClean="0"/>
          </a:p>
          <a:p>
            <a:pPr eaLnBrk="1" hangingPunct="1"/>
            <a:endParaRPr lang="ru-RU" altLang="ru-RU" smtClean="0"/>
          </a:p>
          <a:p>
            <a:pPr eaLnBrk="1" hangingPunct="1"/>
            <a:endParaRPr lang="ru-RU" altLang="ru-RU" smtClean="0"/>
          </a:p>
          <a:p>
            <a:pPr eaLnBrk="1" hangingPunct="1"/>
            <a:endParaRPr lang="ru-RU" altLang="ru-RU" smtClean="0"/>
          </a:p>
          <a:p>
            <a:pPr eaLnBrk="1" hangingPunct="1"/>
            <a:endParaRPr lang="ru-RU" altLang="ru-RU" smtClean="0"/>
          </a:p>
          <a:p>
            <a:pPr eaLnBrk="1" hangingPunct="1"/>
            <a:r>
              <a:rPr lang="ru-RU" altLang="ru-RU" smtClean="0"/>
              <a:t>Разгадывание загадок              Танец с Тыквой</a:t>
            </a:r>
          </a:p>
        </p:txBody>
      </p:sp>
      <p:pic>
        <p:nvPicPr>
          <p:cNvPr id="23556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33600"/>
            <a:ext cx="4114800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7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1295400"/>
            <a:ext cx="4724400" cy="275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             </a:t>
            </a:r>
            <a:r>
              <a:rPr lang="ru-RU" sz="3200" dirty="0" smtClean="0">
                <a:solidFill>
                  <a:srgbClr val="C00000"/>
                </a:solidFill>
              </a:rPr>
              <a:t>Результаты проекта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24579" name="Объект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altLang="ru-RU" sz="2800" smtClean="0"/>
              <a:t>Дети узнали, что при наличии необходимых условий из семян вырастают растения.</a:t>
            </a:r>
          </a:p>
          <a:p>
            <a:r>
              <a:rPr lang="ru-RU" altLang="ru-RU" sz="2800" smtClean="0"/>
              <a:t>Родители поддерживали интерес детей взяв на время выращивание рассады культур, подсолнечника и томатов домой.</a:t>
            </a:r>
          </a:p>
          <a:p>
            <a:endParaRPr lang="ru-RU" altLang="ru-RU" sz="2800" smtClean="0"/>
          </a:p>
        </p:txBody>
      </p:sp>
      <p:sp>
        <p:nvSpPr>
          <p:cNvPr id="24580" name="Текст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altLang="ru-RU" sz="2800" smtClean="0"/>
              <a:t>Воспитатель пополнила свой профессиональный багаж.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-12700"/>
            <a:ext cx="8229600" cy="1252538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3200" dirty="0" smtClean="0">
                <a:solidFill>
                  <a:srgbClr val="FF3300"/>
                </a:solidFill>
              </a:rPr>
              <a:t>               </a:t>
            </a:r>
            <a:br>
              <a:rPr lang="ru-RU" altLang="ru-RU" sz="3200" dirty="0" smtClean="0">
                <a:solidFill>
                  <a:srgbClr val="FF3300"/>
                </a:solidFill>
              </a:rPr>
            </a:br>
            <a:r>
              <a:rPr lang="ru-RU" altLang="ru-RU" sz="3200" dirty="0">
                <a:solidFill>
                  <a:srgbClr val="FF3300"/>
                </a:solidFill>
              </a:rPr>
              <a:t> </a:t>
            </a:r>
            <a:r>
              <a:rPr lang="ru-RU" altLang="ru-RU" sz="3200" dirty="0" smtClean="0">
                <a:solidFill>
                  <a:srgbClr val="FF3300"/>
                </a:solidFill>
              </a:rPr>
              <a:t>                  </a:t>
            </a:r>
            <a:br>
              <a:rPr lang="ru-RU" altLang="ru-RU" sz="3200" dirty="0" smtClean="0">
                <a:solidFill>
                  <a:srgbClr val="FF3300"/>
                </a:solidFill>
              </a:rPr>
            </a:br>
            <a:r>
              <a:rPr lang="ru-RU" altLang="ru-RU" sz="3600" dirty="0">
                <a:solidFill>
                  <a:srgbClr val="FF3300"/>
                </a:solidFill>
              </a:rPr>
              <a:t> </a:t>
            </a:r>
            <a:r>
              <a:rPr lang="ru-RU" altLang="ru-RU" sz="3600" dirty="0" smtClean="0">
                <a:solidFill>
                  <a:srgbClr val="FF3300"/>
                </a:solidFill>
              </a:rPr>
              <a:t>                   </a:t>
            </a:r>
            <a:br>
              <a:rPr lang="ru-RU" altLang="ru-RU" sz="3600" dirty="0" smtClean="0">
                <a:solidFill>
                  <a:srgbClr val="FF3300"/>
                </a:solidFill>
              </a:rPr>
            </a:br>
            <a:r>
              <a:rPr lang="ru-RU" altLang="ru-RU" sz="3600" dirty="0">
                <a:solidFill>
                  <a:srgbClr val="C00000"/>
                </a:solidFill>
              </a:rPr>
              <a:t> </a:t>
            </a:r>
            <a:r>
              <a:rPr lang="ru-RU" altLang="ru-RU" sz="3600" dirty="0" smtClean="0">
                <a:solidFill>
                  <a:srgbClr val="C00000"/>
                </a:solidFill>
              </a:rPr>
              <a:t>                  Паспорт проекта по теме </a:t>
            </a:r>
            <a:br>
              <a:rPr lang="ru-RU" altLang="ru-RU" sz="3600" dirty="0" smtClean="0">
                <a:solidFill>
                  <a:srgbClr val="C00000"/>
                </a:solidFill>
              </a:rPr>
            </a:br>
            <a:r>
              <a:rPr lang="ru-RU" altLang="ru-RU" sz="3600" dirty="0" smtClean="0">
                <a:solidFill>
                  <a:srgbClr val="C00000"/>
                </a:solidFill>
              </a:rPr>
              <a:t>                 «Что вырастает из семян?»</a:t>
            </a:r>
            <a:br>
              <a:rPr lang="ru-RU" altLang="ru-RU" sz="3600" dirty="0" smtClean="0">
                <a:solidFill>
                  <a:srgbClr val="C00000"/>
                </a:solidFill>
              </a:rPr>
            </a:br>
            <a:r>
              <a:rPr lang="ru-RU" altLang="ru-RU" sz="3600" dirty="0">
                <a:solidFill>
                  <a:srgbClr val="C00000"/>
                </a:solidFill>
              </a:rPr>
              <a:t> </a:t>
            </a:r>
            <a:endParaRPr lang="ru-RU" altLang="ru-RU" sz="3600" dirty="0" smtClean="0">
              <a:solidFill>
                <a:srgbClr val="C00000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295400"/>
            <a:ext cx="8153400" cy="52578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altLang="ru-RU" b="1" dirty="0" smtClean="0"/>
              <a:t> 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altLang="ru-RU" b="1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ru-RU" altLang="ru-RU" b="1" dirty="0" smtClean="0"/>
              <a:t>Вид проекта</a:t>
            </a:r>
            <a:r>
              <a:rPr lang="ru-RU" altLang="ru-RU" dirty="0" smtClean="0"/>
              <a:t> : исследовательский.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altLang="ru-RU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ru-RU" altLang="ru-RU" b="1" dirty="0" smtClean="0"/>
              <a:t>Актуальность: </a:t>
            </a:r>
            <a:r>
              <a:rPr lang="ru-RU" altLang="ru-RU" dirty="0" smtClean="0"/>
              <a:t>знания, дети усвоят лишь в том случае, если они подкреплены практикой. Только в процессе взаимодействия с природой можно расширить представления об окружающем мире.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altLang="ru-RU" dirty="0" smtClean="0"/>
          </a:p>
          <a:p>
            <a:pPr marL="0" indent="0" eaLnBrk="1" hangingPunct="1">
              <a:lnSpc>
                <a:spcPct val="80000"/>
              </a:lnSpc>
              <a:buFont typeface="Arial" charset="0"/>
              <a:buNone/>
              <a:defRPr/>
            </a:pPr>
            <a:endParaRPr lang="ru-RU" altLang="ru-RU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ru-RU" altLang="ru-RU" b="1" dirty="0" smtClean="0"/>
              <a:t>Цель проекта</a:t>
            </a:r>
            <a:r>
              <a:rPr lang="ru-RU" altLang="ru-RU" dirty="0" smtClean="0"/>
              <a:t>: вызвать и поддержать интерес к выращиванию однолетних растений, дать понятия о жизненном цикле растений ( от семян до готового овоща).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altLang="ru-RU" sz="1500" dirty="0" smtClean="0"/>
          </a:p>
          <a:p>
            <a:pPr eaLnBrk="1" hangingPunct="1">
              <a:lnSpc>
                <a:spcPct val="80000"/>
              </a:lnSpc>
              <a:defRPr/>
            </a:pPr>
            <a:endParaRPr lang="ru-RU" altLang="ru-RU" sz="1500" dirty="0" smtClean="0"/>
          </a:p>
          <a:p>
            <a:pPr eaLnBrk="1" hangingPunct="1">
              <a:lnSpc>
                <a:spcPct val="80000"/>
              </a:lnSpc>
              <a:defRPr/>
            </a:pPr>
            <a:endParaRPr lang="ru-RU" altLang="ru-RU" sz="1500" dirty="0" smtClean="0"/>
          </a:p>
          <a:p>
            <a:pPr eaLnBrk="1" hangingPunct="1">
              <a:lnSpc>
                <a:spcPct val="80000"/>
              </a:lnSpc>
              <a:defRPr/>
            </a:pPr>
            <a:endParaRPr lang="ru-RU" altLang="ru-RU" sz="1500" dirty="0" smtClean="0"/>
          </a:p>
          <a:p>
            <a:pPr eaLnBrk="1" hangingPunct="1">
              <a:lnSpc>
                <a:spcPct val="80000"/>
              </a:lnSpc>
              <a:defRPr/>
            </a:pPr>
            <a:endParaRPr lang="ru-RU" altLang="ru-RU" sz="1500" dirty="0" smtClean="0"/>
          </a:p>
          <a:p>
            <a:pPr eaLnBrk="1" hangingPunct="1">
              <a:lnSpc>
                <a:spcPct val="80000"/>
              </a:lnSpc>
              <a:defRPr/>
            </a:pPr>
            <a:endParaRPr lang="ru-RU" altLang="ru-RU" sz="1500" dirty="0" smtClean="0"/>
          </a:p>
          <a:p>
            <a:pPr eaLnBrk="1" hangingPunct="1">
              <a:lnSpc>
                <a:spcPct val="80000"/>
              </a:lnSpc>
              <a:defRPr/>
            </a:pPr>
            <a:endParaRPr lang="ru-RU" altLang="ru-RU" sz="1500" dirty="0" smtClean="0"/>
          </a:p>
          <a:p>
            <a:pPr eaLnBrk="1" hangingPunct="1">
              <a:lnSpc>
                <a:spcPct val="80000"/>
              </a:lnSpc>
              <a:defRPr/>
            </a:pPr>
            <a:endParaRPr lang="ru-RU" altLang="ru-RU" sz="1500" dirty="0" smtClean="0"/>
          </a:p>
          <a:p>
            <a:pPr eaLnBrk="1" hangingPunct="1">
              <a:lnSpc>
                <a:spcPct val="80000"/>
              </a:lnSpc>
              <a:defRPr/>
            </a:pPr>
            <a:endParaRPr lang="ru-RU" altLang="ru-RU" sz="1500" dirty="0" smtClean="0"/>
          </a:p>
          <a:p>
            <a:pPr eaLnBrk="1" hangingPunct="1">
              <a:lnSpc>
                <a:spcPct val="80000"/>
              </a:lnSpc>
              <a:defRPr/>
            </a:pPr>
            <a:endParaRPr lang="ru-RU" altLang="ru-RU" sz="1500" dirty="0" smtClean="0"/>
          </a:p>
          <a:p>
            <a:pPr eaLnBrk="1" hangingPunct="1">
              <a:lnSpc>
                <a:spcPct val="80000"/>
              </a:lnSpc>
              <a:defRPr/>
            </a:pPr>
            <a:endParaRPr lang="ru-RU" altLang="ru-RU" sz="1500" dirty="0" smtClean="0"/>
          </a:p>
          <a:p>
            <a:pPr eaLnBrk="1" hangingPunct="1">
              <a:lnSpc>
                <a:spcPct val="80000"/>
              </a:lnSpc>
              <a:defRPr/>
            </a:pPr>
            <a:endParaRPr lang="ru-RU" altLang="ru-RU" sz="1500" dirty="0" smtClean="0"/>
          </a:p>
          <a:p>
            <a:pPr eaLnBrk="1" hangingPunct="1">
              <a:lnSpc>
                <a:spcPct val="80000"/>
              </a:lnSpc>
              <a:defRPr/>
            </a:pPr>
            <a:endParaRPr lang="ru-RU" altLang="ru-RU" sz="1500" dirty="0" smtClean="0"/>
          </a:p>
          <a:p>
            <a:pPr eaLnBrk="1" hangingPunct="1">
              <a:lnSpc>
                <a:spcPct val="80000"/>
              </a:lnSpc>
              <a:defRPr/>
            </a:pPr>
            <a:endParaRPr lang="ru-RU" altLang="ru-RU" sz="1500" dirty="0" smtClean="0"/>
          </a:p>
          <a:p>
            <a:pPr eaLnBrk="1" hangingPunct="1">
              <a:lnSpc>
                <a:spcPct val="80000"/>
              </a:lnSpc>
              <a:defRPr/>
            </a:pPr>
            <a:endParaRPr lang="ru-RU" altLang="ru-RU" sz="1500" dirty="0" smtClean="0"/>
          </a:p>
          <a:p>
            <a:pPr eaLnBrk="1" hangingPunct="1">
              <a:lnSpc>
                <a:spcPct val="80000"/>
              </a:lnSpc>
              <a:defRPr/>
            </a:pPr>
            <a:endParaRPr lang="ru-RU" altLang="ru-RU" sz="1500" dirty="0" smtClean="0"/>
          </a:p>
          <a:p>
            <a:pPr eaLnBrk="1" hangingPunct="1">
              <a:lnSpc>
                <a:spcPct val="80000"/>
              </a:lnSpc>
              <a:defRPr/>
            </a:pPr>
            <a:endParaRPr lang="ru-RU" altLang="ru-RU" sz="15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2800" dirty="0" smtClean="0">
                <a:solidFill>
                  <a:srgbClr val="C00000"/>
                </a:solidFill>
              </a:rPr>
              <a:t>Программно-методическое обеспечение проекта</a:t>
            </a:r>
          </a:p>
        </p:txBody>
      </p:sp>
      <p:sp>
        <p:nvSpPr>
          <p:cNvPr id="62469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" y="1295400"/>
            <a:ext cx="4419600" cy="5410200"/>
          </a:xfrm>
        </p:spPr>
        <p:txBody>
          <a:bodyPr rtlCol="0"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altLang="ru-RU" sz="2000" dirty="0" smtClean="0"/>
              <a:t>Примерная общеобразовательная программа ДО «От рождения до школы» под </a:t>
            </a:r>
            <a:r>
              <a:rPr lang="ru-RU" altLang="ru-RU" sz="2000" dirty="0" err="1" smtClean="0"/>
              <a:t>ред.Н.Е.Вераксы</a:t>
            </a:r>
            <a:r>
              <a:rPr lang="ru-RU" altLang="ru-RU" sz="2000" dirty="0" smtClean="0"/>
              <a:t> и др.</a:t>
            </a:r>
          </a:p>
          <a:p>
            <a:pPr marL="274320" indent="-27432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altLang="ru-RU" sz="2000" dirty="0" smtClean="0"/>
              <a:t>Парциальная программа «Юный эколог» </a:t>
            </a:r>
            <a:r>
              <a:rPr lang="ru-RU" altLang="ru-RU" sz="2000" dirty="0" err="1" smtClean="0"/>
              <a:t>С.Н.Николаева</a:t>
            </a:r>
            <a:endParaRPr lang="ru-RU" altLang="ru-RU" sz="2000" dirty="0" smtClean="0"/>
          </a:p>
          <a:p>
            <a:pPr marL="274320" indent="-27432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altLang="ru-RU" sz="2000" dirty="0" smtClean="0"/>
              <a:t>«Ознакомление с природой. Средняя группа» </a:t>
            </a:r>
            <a:r>
              <a:rPr lang="ru-RU" altLang="ru-RU" sz="2000" dirty="0" err="1" smtClean="0"/>
              <a:t>Соломенникова</a:t>
            </a:r>
            <a:r>
              <a:rPr lang="ru-RU" altLang="ru-RU" sz="2000" dirty="0" smtClean="0"/>
              <a:t> О.А.</a:t>
            </a:r>
          </a:p>
          <a:p>
            <a:pPr marL="274320" indent="-27432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altLang="ru-RU" sz="2000" dirty="0" smtClean="0"/>
              <a:t>Наглядно-дидактические пособия: </a:t>
            </a:r>
          </a:p>
          <a:p>
            <a:pPr marL="0" indent="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altLang="ru-RU" sz="2000" dirty="0" smtClean="0"/>
              <a:t>   - плакат «Овощи», </a:t>
            </a:r>
          </a:p>
          <a:p>
            <a:pPr marL="0" indent="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altLang="ru-RU" sz="2000" dirty="0" smtClean="0"/>
              <a:t>   - серия «Расскажите детям об   овощах»</a:t>
            </a:r>
          </a:p>
        </p:txBody>
      </p:sp>
      <p:pic>
        <p:nvPicPr>
          <p:cNvPr id="25604" name="Picture 7" descr="IMG_232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495800" y="2209800"/>
            <a:ext cx="4495800" cy="2997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dirty="0" smtClean="0"/>
              <a:t>       </a:t>
            </a:r>
            <a:r>
              <a:rPr lang="ru-RU" altLang="ru-RU" dirty="0" smtClean="0">
                <a:solidFill>
                  <a:srgbClr val="C00000"/>
                </a:solidFill>
              </a:rPr>
              <a:t>Благодарим за внимание!  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idx="1"/>
          </p:nvPr>
        </p:nvSpPr>
        <p:spPr>
          <a:xfrm>
            <a:off x="5181600" y="3657600"/>
            <a:ext cx="2667000" cy="1981200"/>
          </a:xfrm>
        </p:spPr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26628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3" y="1371600"/>
            <a:ext cx="7737475" cy="511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229600" cy="9906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C00000"/>
                </a:solidFill>
              </a:rPr>
              <a:t>Задачи для детей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1219200"/>
            <a:ext cx="8229600" cy="5181600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2000" dirty="0" smtClean="0"/>
              <a:t>1.Образовательные:</a:t>
            </a:r>
            <a:endParaRPr lang="ru-RU" sz="2000" dirty="0"/>
          </a:p>
          <a:p>
            <a:pPr marL="182880" indent="-18288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dirty="0"/>
              <a:t>-     закреплять представления  об условиях ,  необходимых для роста растений (вода, свет, земля)</a:t>
            </a:r>
          </a:p>
          <a:p>
            <a:pPr marL="182880" indent="-18288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dirty="0"/>
              <a:t>закреплять  знания о   взаимосвязи (не полили - завяло).</a:t>
            </a:r>
          </a:p>
          <a:p>
            <a:pPr marL="182880" indent="-18288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dirty="0"/>
              <a:t>-расширять и обогащать представления о трудовых действиях ,результатах труда.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dirty="0" smtClean="0"/>
              <a:t> 2</a:t>
            </a:r>
            <a:r>
              <a:rPr lang="ru-RU" sz="2000" dirty="0"/>
              <a:t>. Воспитательные:</a:t>
            </a:r>
          </a:p>
          <a:p>
            <a:pPr marL="182880" indent="-18288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dirty="0"/>
              <a:t>-     формировать ответственное отношение к порученному заданию ( умение и желание  доводить дело до конца)</a:t>
            </a:r>
          </a:p>
          <a:p>
            <a:pPr marL="182880" indent="-18288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dirty="0"/>
              <a:t>поощрять желание детей ухаживать за растениями.</a:t>
            </a:r>
          </a:p>
          <a:p>
            <a:pPr marL="182880" indent="-18288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dirty="0"/>
              <a:t>-формировать стремление помогать воспитателю приводить в порядок оборудование</a:t>
            </a:r>
          </a:p>
          <a:p>
            <a:pPr marL="0" indent="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2000" dirty="0" smtClean="0"/>
              <a:t> 3</a:t>
            </a:r>
            <a:r>
              <a:rPr lang="ru-RU" sz="2000" dirty="0"/>
              <a:t>. Развивающие:</a:t>
            </a:r>
          </a:p>
          <a:p>
            <a:pPr marL="182880" indent="-18288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dirty="0"/>
              <a:t>     - активизировать речь, обогащать словарь детей словами зародыши, бороздка, рассада, плод.</a:t>
            </a:r>
          </a:p>
          <a:p>
            <a:pPr marL="182880" indent="-18288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C00000"/>
                </a:solidFill>
              </a:rPr>
              <a:t>Задачи для родителей.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1000" y="1600200"/>
            <a:ext cx="8229600" cy="4876800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-Заинтересовать родителей  в совместной деятельности, выполняя совместные задания по проекту.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dirty="0" smtClean="0">
                <a:solidFill>
                  <a:srgbClr val="C00000"/>
                </a:solidFill>
              </a:rPr>
              <a:t>Задача для педагога.</a:t>
            </a:r>
          </a:p>
          <a:p>
            <a:pPr marL="182880" indent="-182880"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ru-RU" dirty="0" smtClean="0"/>
              <a:t>Продолжать овладевать методом проекта.</a:t>
            </a:r>
          </a:p>
          <a:p>
            <a:pPr marL="182880" indent="-182880"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ru-RU" dirty="0" smtClean="0"/>
              <a:t>Выстроить стратегию работы над проектом с детьми и родителями.</a:t>
            </a:r>
          </a:p>
          <a:p>
            <a:pPr marL="182880" indent="-182880"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ru-RU" dirty="0" smtClean="0"/>
              <a:t>-Помогать детям « добывать» знания.</a:t>
            </a:r>
          </a:p>
          <a:p>
            <a:pPr marL="182880" indent="-182880"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ru-RU" dirty="0" smtClean="0"/>
              <a:t>-Поддерживать интерес детей на протяжении всего времени реализации проекта.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024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Время реализации проекта (долгосрочный, апрель-сентябрь)</a:t>
            </a:r>
          </a:p>
          <a:p>
            <a:pPr eaLnBrk="1" hangingPunct="1"/>
            <a:endParaRPr lang="ru-RU" altLang="ru-RU" smtClean="0"/>
          </a:p>
          <a:p>
            <a:pPr eaLnBrk="1" hangingPunct="1"/>
            <a:r>
              <a:rPr lang="ru-RU" altLang="ru-RU" smtClean="0"/>
              <a:t>Участники: дети средней группы, родители, воспитатель.</a:t>
            </a:r>
          </a:p>
          <a:p>
            <a:pPr eaLnBrk="1" hangingPunct="1"/>
            <a:endParaRPr lang="ru-RU" altLang="ru-RU" smtClean="0"/>
          </a:p>
          <a:p>
            <a:pPr eaLnBrk="1" hangingPunct="1"/>
            <a:endParaRPr lang="ru-RU" altLang="ru-RU" smtClean="0"/>
          </a:p>
          <a:p>
            <a:pPr eaLnBrk="1" hangingPunct="1"/>
            <a:r>
              <a:rPr lang="ru-RU" altLang="ru-RU" smtClean="0"/>
              <a:t>Продукт проектной деятельности: рисунки, поделки, рассказы о выращивании  растений из семян.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2684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2400" dirty="0" smtClean="0">
                <a:solidFill>
                  <a:srgbClr val="C00000"/>
                </a:solidFill>
              </a:rPr>
              <a:t>Реализация принципа интеграции через систему задач по теме «Что вырастает из семян?»</a:t>
            </a:r>
          </a:p>
        </p:txBody>
      </p:sp>
      <p:graphicFrame>
        <p:nvGraphicFramePr>
          <p:cNvPr id="55364" name="Group 68"/>
          <p:cNvGraphicFramePr>
            <a:graphicFrameLocks noGrp="1"/>
          </p:cNvGraphicFramePr>
          <p:nvPr>
            <p:ph type="tbl" idx="1"/>
          </p:nvPr>
        </p:nvGraphicFramePr>
        <p:xfrm>
          <a:off x="457200" y="1219200"/>
          <a:ext cx="8077200" cy="5321309"/>
        </p:xfrm>
        <a:graphic>
          <a:graphicData uri="http://schemas.openxmlformats.org/drawingml/2006/table">
            <a:tbl>
              <a:tblPr/>
              <a:tblGrid>
                <a:gridCol w="1944511"/>
                <a:gridCol w="6132689"/>
              </a:tblGrid>
              <a:tr h="82292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Интеграция обр. обл.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Содержание деятельности.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6650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Познавательное развитие</a:t>
                      </a:r>
                      <a:r>
                        <a:rPr kumimoji="0" lang="ru-RU" alt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Беседа: «Что нужно для роста растений»,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Просмотр презентации   « В огороде мы трудились»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Наблюдения за ростом и развитием растений. Дидактические игры.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187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Социально-</a:t>
                      </a:r>
                      <a:r>
                        <a:rPr kumimoji="0" lang="ru-RU" altLang="ru-RU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комуникативное</a:t>
                      </a:r>
                      <a:r>
                        <a:rPr kumimoji="0" lang="ru-RU" alt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развитие 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Сюжетно-ролевые игры «Магазин», «Семья».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Рассказ мамы  Ани Любимовой «Как я работаю на огороде».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2684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2400" dirty="0" smtClean="0">
                <a:solidFill>
                  <a:srgbClr val="C00000"/>
                </a:solidFill>
              </a:rPr>
              <a:t>Реализация принципа интеграции через систему задач по теме «Что вырастает из семян?»</a:t>
            </a:r>
          </a:p>
        </p:txBody>
      </p:sp>
      <p:graphicFrame>
        <p:nvGraphicFramePr>
          <p:cNvPr id="55364" name="Group 68"/>
          <p:cNvGraphicFramePr>
            <a:graphicFrameLocks noGrp="1"/>
          </p:cNvGraphicFramePr>
          <p:nvPr>
            <p:ph type="tbl" idx="1"/>
          </p:nvPr>
        </p:nvGraphicFramePr>
        <p:xfrm>
          <a:off x="457200" y="1219200"/>
          <a:ext cx="8077200" cy="2889250"/>
        </p:xfrm>
        <a:graphic>
          <a:graphicData uri="http://schemas.openxmlformats.org/drawingml/2006/table">
            <a:tbl>
              <a:tblPr/>
              <a:tblGrid>
                <a:gridCol w="1944511"/>
                <a:gridCol w="6132689"/>
              </a:tblGrid>
              <a:tr h="82293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Интеграция обр. обл.</a:t>
                      </a:r>
                    </a:p>
                  </a:txBody>
                  <a:tcPr marT="45705" marB="4570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Содержание деятельности.</a:t>
                      </a:r>
                    </a:p>
                  </a:txBody>
                  <a:tcPr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6632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Речевое развитие</a:t>
                      </a:r>
                    </a:p>
                  </a:txBody>
                  <a:tcPr marT="45705" marB="4570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Чтение художественной литературы.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Ситуативные беседы с детьми.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Применение художественного слова.</a:t>
                      </a:r>
                    </a:p>
                  </a:txBody>
                  <a:tcPr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2684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2400" dirty="0" smtClean="0">
                <a:solidFill>
                  <a:srgbClr val="C00000"/>
                </a:solidFill>
              </a:rPr>
              <a:t>Реализация принципа интеграции через систему задач по теме «Что вырастает из семян?»</a:t>
            </a:r>
          </a:p>
        </p:txBody>
      </p:sp>
      <p:graphicFrame>
        <p:nvGraphicFramePr>
          <p:cNvPr id="55364" name="Group 68"/>
          <p:cNvGraphicFramePr>
            <a:graphicFrameLocks noGrp="1"/>
          </p:cNvGraphicFramePr>
          <p:nvPr>
            <p:ph type="tbl" idx="1"/>
          </p:nvPr>
        </p:nvGraphicFramePr>
        <p:xfrm>
          <a:off x="457200" y="1219200"/>
          <a:ext cx="8077200" cy="5529263"/>
        </p:xfrm>
        <a:graphic>
          <a:graphicData uri="http://schemas.openxmlformats.org/drawingml/2006/table">
            <a:tbl>
              <a:tblPr/>
              <a:tblGrid>
                <a:gridCol w="1944511"/>
                <a:gridCol w="6132689"/>
              </a:tblGrid>
              <a:tr h="82299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Интеграция обр. обл.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Содержание деятельности.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789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Художественно-эстетическое развитие 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Рассматривание репродукций картин с изображением овощей.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Лепка «Овощи для магазина»;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Рисование « Что растет на огороде», « От семечка к ростку»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Аппликация «Натюрморт».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9838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Физическое развитие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Комплекс утренней гимнастики «Как мы работали на огороде»; проговаривание слов с движениями «Урожай»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C00000"/>
                </a:solidFill>
              </a:rPr>
              <a:t>           Предполагаемые результаты.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12291" name="Объект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876800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ru-RU" altLang="ru-RU" dirty="0" smtClean="0">
                <a:solidFill>
                  <a:srgbClr val="C00000"/>
                </a:solidFill>
              </a:rPr>
              <a:t>Для детей.</a:t>
            </a:r>
          </a:p>
          <a:p>
            <a:pPr eaLnBrk="1" hangingPunct="1">
              <a:defRPr/>
            </a:pPr>
            <a:r>
              <a:rPr lang="ru-RU" altLang="ru-RU" dirty="0" smtClean="0"/>
              <a:t>- Расширение знаний о культурных растениях, роли овощей для жизни человека.</a:t>
            </a:r>
          </a:p>
          <a:p>
            <a:pPr eaLnBrk="1" hangingPunct="1">
              <a:defRPr/>
            </a:pPr>
            <a:r>
              <a:rPr lang="ru-RU" altLang="ru-RU" dirty="0" smtClean="0"/>
              <a:t>- Формирование положительного отношения к труду.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altLang="ru-RU" dirty="0" smtClean="0">
                <a:solidFill>
                  <a:srgbClr val="C00000"/>
                </a:solidFill>
              </a:rPr>
              <a:t>Для родителей.</a:t>
            </a:r>
          </a:p>
          <a:p>
            <a:pPr eaLnBrk="1" hangingPunct="1">
              <a:defRPr/>
            </a:pPr>
            <a:r>
              <a:rPr lang="ru-RU" altLang="ru-RU" dirty="0" smtClean="0"/>
              <a:t>- Повышение компетентности по данной теме.</a:t>
            </a:r>
          </a:p>
          <a:p>
            <a:pPr eaLnBrk="1" hangingPunct="1">
              <a:defRPr/>
            </a:pPr>
            <a:r>
              <a:rPr lang="ru-RU" altLang="ru-RU" dirty="0" smtClean="0"/>
              <a:t>- Укрепление детско-родительских отношений.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altLang="ru-RU" dirty="0" smtClean="0">
                <a:solidFill>
                  <a:srgbClr val="C00000"/>
                </a:solidFill>
              </a:rPr>
              <a:t>Для педагога.</a:t>
            </a:r>
          </a:p>
          <a:p>
            <a:pPr eaLnBrk="1" hangingPunct="1">
              <a:defRPr/>
            </a:pPr>
            <a:r>
              <a:rPr lang="ru-RU" altLang="ru-RU" dirty="0" smtClean="0"/>
              <a:t>- Повышение профессионализма.</a:t>
            </a:r>
          </a:p>
          <a:p>
            <a:pPr eaLnBrk="1" hangingPunct="1">
              <a:defRPr/>
            </a:pPr>
            <a:r>
              <a:rPr lang="ru-RU" altLang="ru-RU" dirty="0" smtClean="0"/>
              <a:t>- Использование новых методов в работе с детьми и родителями.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сность">
  <a:themeElements>
    <a:clrScheme name="Ясность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Ясность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1228</TotalTime>
  <Words>864</Words>
  <Application>Microsoft Office PowerPoint</Application>
  <PresentationFormat>Экран (4:3)</PresentationFormat>
  <Paragraphs>175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6" baseType="lpstr">
      <vt:lpstr>Times New Roman</vt:lpstr>
      <vt:lpstr>Arial</vt:lpstr>
      <vt:lpstr>Calibri</vt:lpstr>
      <vt:lpstr>Wingdings</vt:lpstr>
      <vt:lpstr>Ясность</vt:lpstr>
      <vt:lpstr>Муниципальное бюджетное дошкольное образовательное учреждение детский сад №34 п.Селекция</vt:lpstr>
      <vt:lpstr>                                                                            Паспорт проекта по теме                   «Что вырастает из семян?»  </vt:lpstr>
      <vt:lpstr>Задачи для детей</vt:lpstr>
      <vt:lpstr>Задачи для родителей.</vt:lpstr>
      <vt:lpstr>Презентация PowerPoint</vt:lpstr>
      <vt:lpstr>Реализация принципа интеграции через систему задач по теме «Что вырастает из семян?»</vt:lpstr>
      <vt:lpstr>Реализация принципа интеграции через систему задач по теме «Что вырастает из семян?»</vt:lpstr>
      <vt:lpstr>Реализация принципа интеграции через систему задач по теме «Что вырастает из семян?»</vt:lpstr>
      <vt:lpstr>           Предполагаемые результаты.</vt:lpstr>
      <vt:lpstr>Введение воспитателя в ситуацию создания проекта.</vt:lpstr>
      <vt:lpstr>Этапы реализации проекта</vt:lpstr>
      <vt:lpstr>Реализация проекта  Воспитатель попросила  детей узнать у родителей, как они выращивают овощи.</vt:lpstr>
      <vt:lpstr>Реализация проекта</vt:lpstr>
      <vt:lpstr>Презентация PowerPoint</vt:lpstr>
      <vt:lpstr>Реализация проекта</vt:lpstr>
      <vt:lpstr>Реализация проекта</vt:lpstr>
      <vt:lpstr>                  Презентация проекта  </vt:lpstr>
      <vt:lpstr>Презентация проекта</vt:lpstr>
      <vt:lpstr>             Результаты проекта</vt:lpstr>
      <vt:lpstr>Программно-методическое обеспечение проекта</vt:lpstr>
      <vt:lpstr>       Благодарим за внимание!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68</cp:revision>
  <cp:lastPrinted>1601-01-01T00:00:00Z</cp:lastPrinted>
  <dcterms:created xsi:type="dcterms:W3CDTF">2016-09-26T11:48:25Z</dcterms:created>
  <dcterms:modified xsi:type="dcterms:W3CDTF">2017-10-01T10:55:11Z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