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7" r:id="rId2"/>
    <p:sldId id="286" r:id="rId3"/>
    <p:sldId id="287" r:id="rId4"/>
    <p:sldId id="288" r:id="rId5"/>
    <p:sldId id="289" r:id="rId6"/>
    <p:sldId id="298" r:id="rId7"/>
    <p:sldId id="290" r:id="rId8"/>
    <p:sldId id="291" r:id="rId9"/>
    <p:sldId id="261" r:id="rId10"/>
    <p:sldId id="346" r:id="rId11"/>
    <p:sldId id="347" r:id="rId12"/>
    <p:sldId id="348" r:id="rId13"/>
    <p:sldId id="297" r:id="rId14"/>
    <p:sldId id="345" r:id="rId15"/>
    <p:sldId id="344" r:id="rId16"/>
    <p:sldId id="293" r:id="rId17"/>
    <p:sldId id="341" r:id="rId18"/>
    <p:sldId id="343" r:id="rId19"/>
    <p:sldId id="264" r:id="rId20"/>
    <p:sldId id="350" r:id="rId21"/>
    <p:sldId id="265" r:id="rId22"/>
    <p:sldId id="349" r:id="rId23"/>
    <p:sldId id="302" r:id="rId24"/>
    <p:sldId id="327" r:id="rId25"/>
    <p:sldId id="352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275" autoAdjust="0"/>
  </p:normalViewPr>
  <p:slideViewPr>
    <p:cSldViewPr>
      <p:cViewPr varScale="1">
        <p:scale>
          <a:sx n="59" d="100"/>
          <a:sy n="59" d="100"/>
        </p:scale>
        <p:origin x="10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837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BF5BD-D812-44AF-916E-3714D2A5A1A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15A49-059C-4EA9-8978-F3489069B6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22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39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9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6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3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00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8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1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4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22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8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5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643050"/>
            <a:ext cx="4543428" cy="4857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Муниципальное бюджетное дошкольное образовательное учреждение детский сад «Колосок»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Выполнила воспитатель первой квалификационной категории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Битунова</a:t>
            </a: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Л.П.</a:t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г.Болгар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            </a:t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P10300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571480"/>
            <a:ext cx="4000528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290"/>
            <a:ext cx="4632200" cy="31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800" y="214290"/>
            <a:ext cx="4632200" cy="31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429000"/>
            <a:ext cx="526732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153867_8ab520e9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14752"/>
            <a:ext cx="2857520" cy="271464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9586" y="2229250"/>
            <a:ext cx="4689600" cy="351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33937" y="952419"/>
            <a:ext cx="4929222" cy="359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75160" y="1697014"/>
            <a:ext cx="503715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35729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4405996-thum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4643446"/>
            <a:ext cx="2309812" cy="185738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899534" y="3933056"/>
            <a:ext cx="3424237" cy="14017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«Строю я, строю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Из кубиков домик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 домик поселится</a:t>
            </a:r>
          </a:p>
          <a:p>
            <a:pPr algn="ctr">
              <a:buNone/>
            </a:pP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Ласковый гномик».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4134">
            <a:off x="6646954" y="770144"/>
            <a:ext cx="1524003" cy="1011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290"/>
            <a:ext cx="4627232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3438" y="285728"/>
            <a:ext cx="4262537" cy="297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3393140"/>
            <a:ext cx="25202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54613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00496" y="214290"/>
            <a:ext cx="4857784" cy="428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857232"/>
            <a:ext cx="3929090" cy="578647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«Утром в садик все пришли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Играть с друзьями будем мы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Упражнения, зарядка</a:t>
            </a:r>
            <a:b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Нам нужны как подзарядка».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774185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313"/>
            <a:ext cx="5237163" cy="3001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5820" y="1097792"/>
            <a:ext cx="4620451" cy="313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720" y="3857603"/>
            <a:ext cx="3143273" cy="2857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0_7d983_8ff05cca_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87" y="4437112"/>
            <a:ext cx="1857388" cy="200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4916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86190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0968">
            <a:off x="6860478" y="5071706"/>
            <a:ext cx="1524003" cy="10119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14942" y="571480"/>
            <a:ext cx="314327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2591" y="1589857"/>
            <a:ext cx="532290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50892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464496" cy="2615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8820"/>
            <a:ext cx="3528392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9" y="3356992"/>
            <a:ext cx="4176464" cy="319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3688579"/>
            <a:ext cx="403244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32008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6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375582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500438"/>
            <a:ext cx="408507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4406256-thum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4286256"/>
            <a:ext cx="2643206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2048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60648"/>
            <a:ext cx="7186634" cy="423992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« Игровые технологии для реализации ФГОС в ДОУ»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5400" dirty="0"/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9318" y="3643318"/>
            <a:ext cx="2857494" cy="3571869"/>
          </a:xfrm>
          <a:prstGeom prst="rect">
            <a:avLst/>
          </a:prstGeom>
        </p:spPr>
      </p:pic>
      <p:pic>
        <p:nvPicPr>
          <p:cNvPr id="5" name="Рисунок 4" descr="0_8e522_1d96d6c3_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14752"/>
            <a:ext cx="3286148" cy="271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1318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28604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57752" y="428604"/>
            <a:ext cx="342902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3786190"/>
            <a:ext cx="420960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00800"/>
            <a:ext cx="4209600" cy="2942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00042"/>
            <a:ext cx="1524003" cy="1011938"/>
          </a:xfrm>
          <a:prstGeom prst="rect">
            <a:avLst/>
          </a:prstGeom>
        </p:spPr>
      </p:pic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8604"/>
            <a:ext cx="1524003" cy="1011938"/>
          </a:xfrm>
          <a:prstGeom prst="rect">
            <a:avLst/>
          </a:prstGeom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5357826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2143116"/>
            <a:ext cx="1524003" cy="1011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709" y="3585804"/>
            <a:ext cx="4209600" cy="31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0_125097_6f805a67_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664218"/>
            <a:ext cx="2000264" cy="30003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785813"/>
            <a:ext cx="7772400" cy="1357312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G:\участок 2016 и призентации\Призентации\презенация 2\P1020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317190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6281" y="1893083"/>
            <a:ext cx="492922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549356" cy="31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14290"/>
            <a:ext cx="5209732" cy="3371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3643314"/>
            <a:ext cx="4209600" cy="3014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8e524_13269ef3_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3929066"/>
            <a:ext cx="3786214" cy="292893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9"/>
            <a:ext cx="70009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Уважаемые воспитатели! 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Играйте со своими воспитанниками постоянно,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Ведь игра -это именно тот вид деятельности, который ребенку доступен больше всего. </a:t>
            </a:r>
            <a:br>
              <a:rPr lang="ru-RU" sz="3200" b="1" i="1" dirty="0" smtClean="0">
                <a:latin typeface="Bookman Old Style" pitchFamily="18" charset="0"/>
              </a:rPr>
            </a:br>
            <a:r>
              <a:rPr lang="ru-RU" sz="3200" b="1" i="1" dirty="0" smtClean="0">
                <a:latin typeface="Bookman Old Style" pitchFamily="18" charset="0"/>
              </a:rPr>
              <a:t>именно в игре ребенок способен овладеть большим количеством знаний, умений и навыков, реализовать себя!</a:t>
            </a:r>
            <a:r>
              <a:rPr lang="ru-RU" sz="32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/>
            </a:r>
            <a:br>
              <a:rPr lang="ru-RU" sz="32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6143625"/>
          </a:xfrm>
        </p:spPr>
        <p:txBody>
          <a:bodyPr>
            <a:noAutofit/>
          </a:bodyPr>
          <a:lstStyle/>
          <a:p>
            <a:pPr indent="0" algn="ctr">
              <a:lnSpc>
                <a:spcPct val="110000"/>
              </a:lnSpc>
              <a:buNone/>
            </a:pP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«Без игры нет и не может быть полноценного умственного воспитания огонек </a:t>
            </a:r>
            <a:r>
              <a:rPr lang="ru-RU" sz="2800" b="1" i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пытля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. Игра это огромное светлое окно, через которое в духовный мир ребенка вливается живительный поток представлений, понятий окружающего мира. Игра- это искра зажигающая огонек пытливости и любознательности».</a:t>
            </a:r>
          </a:p>
          <a:p>
            <a:pPr indent="0" algn="r">
              <a:lnSpc>
                <a:spcPct val="110000"/>
              </a:lnSpc>
              <a:buNone/>
            </a:pP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В.А. Сухомлинский </a:t>
            </a:r>
            <a:endParaRPr lang="ru-RU" sz="2800" b="1" dirty="0" smtClean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pic>
        <p:nvPicPr>
          <p:cNvPr id="8" name="Рисунок 7" descr="4406255-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256"/>
            <a:ext cx="23812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896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142984"/>
            <a:ext cx="64294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Спасибо за внимание!</a:t>
            </a:r>
            <a:br>
              <a:rPr lang="ru-RU" sz="66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sz="6600" i="1" dirty="0"/>
          </a:p>
        </p:txBody>
      </p:sp>
      <p:pic>
        <p:nvPicPr>
          <p:cNvPr id="6" name="Рисунок 5" descr="5025318-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571876"/>
            <a:ext cx="3571900" cy="328612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32274" cy="619268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Цель:   </a:t>
            </a:r>
            <a:r>
              <a:rPr lang="ru-RU" sz="2400" b="1" i="1" dirty="0" smtClean="0">
                <a:latin typeface="Bookman Old Style" pitchFamily="18" charset="0"/>
              </a:rPr>
              <a:t>создание мотивационной </a:t>
            </a:r>
            <a:br>
              <a:rPr lang="ru-RU" sz="2400" b="1" i="1" dirty="0" smtClean="0">
                <a:latin typeface="Bookman Old Style" pitchFamily="18" charset="0"/>
              </a:rPr>
            </a:br>
            <a:r>
              <a:rPr lang="ru-RU" sz="2400" b="1" i="1" dirty="0" smtClean="0">
                <a:latin typeface="Bookman Old Style" pitchFamily="18" charset="0"/>
              </a:rPr>
              <a:t>основы для формирования навыков и умений деятельности и развития детей.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> </a:t>
            </a: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Задачи: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Достигнуть высокого уровня мотивации,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осознанной потребности в условии знаний и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умений за счёт собственной активности ребенка.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2. Подобрать средства, активизирующие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деятельность детей и повышение ее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  результативности.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3. Сделать воспитательный процесс управляемым.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latin typeface="Bookman Old Style" pitchFamily="18" charset="0"/>
              </a:rPr>
            </a:br>
            <a:endParaRPr lang="ru-RU" sz="2400" b="1" dirty="0"/>
          </a:p>
        </p:txBody>
      </p:sp>
      <p:pic>
        <p:nvPicPr>
          <p:cNvPr id="3" name="Рисунок 2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63654" y="4475987"/>
            <a:ext cx="2097135" cy="266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3672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7394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Игра - </a:t>
            </a:r>
            <a:r>
              <a:rPr lang="ru-RU" b="1" i="1" dirty="0" smtClean="0">
                <a:latin typeface="Bookman Old Style" pitchFamily="18" charset="0"/>
              </a:rPr>
              <a:t>одно из замечательных явлений жизни, деятельность, как будто бесполезная и вместе с тем необходимая. Невольно чаруя и привлекая к себе как жизненное явление, игра оказалась весьма серьезной и трудной проблемой для научной мысли.</a:t>
            </a:r>
            <a:endParaRPr lang="ru-RU" b="1" i="1" dirty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4357693"/>
            <a:ext cx="6429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buNone/>
            </a:pP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97374" y="4413137"/>
            <a:ext cx="2015594" cy="287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7262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74295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None/>
            </a:pPr>
            <a:r>
              <a:rPr lang="ru-RU" sz="2400" b="1" i="1" dirty="0" smtClean="0">
                <a:latin typeface="Bookman Old Style" pitchFamily="18" charset="0"/>
              </a:rPr>
              <a:t>Понятие</a:t>
            </a:r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«игровые педагогические технологии»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</a:rPr>
              <a:t>включает достаточно обширную группу методов и приемов организации педагогического процесса в форме различных педагогических игр. В отличие от игр вообще педагогическая игра обладает существенным признаком —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0_11df9c_5fa55840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76285" y="4590289"/>
            <a:ext cx="1749379" cy="27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0698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По характеру педагогического процесса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b="1" i="1" dirty="0" smtClean="0">
                <a:latin typeface="Bookman Old Style" pitchFamily="18" charset="0"/>
              </a:rPr>
              <a:t>выделяются следующие группы игр: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обучающие, тренировочные, контролирующие и обобщающие;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познавательные, воспитательные, развивающие;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репродуктивные, продуктивные, творческие;</a:t>
            </a:r>
          </a:p>
          <a:p>
            <a:pPr indent="0">
              <a:buFont typeface="Wingdings" pitchFamily="2" charset="2"/>
              <a:buChar char="v"/>
            </a:pPr>
            <a:r>
              <a:rPr lang="ru-RU" b="1" i="1" dirty="0" smtClean="0">
                <a:latin typeface="Bookman Old Style" pitchFamily="18" charset="0"/>
              </a:rPr>
              <a:t>коммуникативные, диагностические, </a:t>
            </a:r>
            <a:r>
              <a:rPr lang="ru-RU" b="1" i="1" dirty="0" err="1" smtClean="0">
                <a:latin typeface="Bookman Old Style" pitchFamily="18" charset="0"/>
              </a:rPr>
              <a:t>профориентационные</a:t>
            </a:r>
            <a:r>
              <a:rPr lang="ru-RU" b="1" i="1" dirty="0" smtClean="0">
                <a:latin typeface="Bookman Old Style" pitchFamily="18" charset="0"/>
              </a:rPr>
              <a:t>, психотехнические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14313"/>
            <a:ext cx="8686800" cy="6143625"/>
          </a:xfrm>
        </p:spPr>
        <p:txBody>
          <a:bodyPr>
            <a:noAutofit/>
          </a:bodyPr>
          <a:lstStyle/>
          <a:p>
            <a:pPr indent="0" algn="ctr">
              <a:lnSpc>
                <a:spcPct val="110000"/>
              </a:lnSpc>
              <a:buNone/>
            </a:pP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Игровая технология </a:t>
            </a:r>
            <a:endParaRPr lang="ru-RU" sz="4000" dirty="0" smtClean="0"/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последовательно: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игры и упражнения, формирующие умение выделять основные, характерные признаки предметов, сравнивать, сопоставлять их;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группы игр на обобщение предметов по определенным признакам; 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группы игр, в процессе которых у дошкольников развивается умение отличать реальные явления от нереальных;</a:t>
            </a:r>
          </a:p>
          <a:p>
            <a:pPr indent="0">
              <a:lnSpc>
                <a:spcPct val="110000"/>
              </a:lnSpc>
              <a:buNone/>
            </a:pPr>
            <a:r>
              <a:rPr lang="ru-RU" sz="2000" b="1" i="1" dirty="0" smtClean="0">
                <a:latin typeface="Bookman Old Style" pitchFamily="18" charset="0"/>
              </a:rPr>
              <a:t> группы игр, воспитывающих умение владеть собой, быстроту реакции на слово, фонематический слух, смекалку и др. </a:t>
            </a:r>
          </a:p>
          <a:p>
            <a:pPr algn="ctr">
              <a:buNone/>
            </a:pPr>
            <a:endParaRPr lang="ru-RU" sz="2400" b="1" dirty="0" smtClean="0">
              <a:ln>
                <a:solidFill>
                  <a:schemeClr val="tx1"/>
                </a:solidFill>
              </a:ln>
              <a:latin typeface="Bookman Old Style" pitchFamily="18" charset="0"/>
            </a:endParaRPr>
          </a:p>
        </p:txBody>
      </p:sp>
      <p:pic>
        <p:nvPicPr>
          <p:cNvPr id="4" name="Рисунок 3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6000768"/>
            <a:ext cx="1524003" cy="857232"/>
          </a:xfrm>
          <a:prstGeom prst="rect">
            <a:avLst/>
          </a:prstGeom>
        </p:spPr>
      </p:pic>
      <p:pic>
        <p:nvPicPr>
          <p:cNvPr id="5" name="Рисунок 4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830">
            <a:off x="105763" y="-32746"/>
            <a:ext cx="1524003" cy="1011938"/>
          </a:xfrm>
          <a:prstGeom prst="rect">
            <a:avLst/>
          </a:prstGeom>
        </p:spPr>
      </p:pic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37736">
            <a:off x="3929058" y="5846062"/>
            <a:ext cx="1524003" cy="1011938"/>
          </a:xfrm>
          <a:prstGeom prst="rect">
            <a:avLst/>
          </a:prstGeom>
        </p:spPr>
      </p:pic>
      <p:pic>
        <p:nvPicPr>
          <p:cNvPr id="7" name="Рисунок 6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66500">
            <a:off x="5435998" y="6020205"/>
            <a:ext cx="1524003" cy="101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896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Применение технологий</a:t>
            </a:r>
            <a:endParaRPr lang="ru-RU" i="1" dirty="0"/>
          </a:p>
        </p:txBody>
      </p:sp>
      <p:pic>
        <p:nvPicPr>
          <p:cNvPr id="4" name="Рисунок 3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29198"/>
            <a:ext cx="1524003" cy="1011938"/>
          </a:xfrm>
          <a:prstGeom prst="rect">
            <a:avLst/>
          </a:prstGeom>
        </p:spPr>
      </p:pic>
      <p:pic>
        <p:nvPicPr>
          <p:cNvPr id="5" name="Рисунок 4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4929198"/>
            <a:ext cx="1524003" cy="1011938"/>
          </a:xfrm>
          <a:prstGeom prst="rect">
            <a:avLst/>
          </a:prstGeom>
        </p:spPr>
      </p:pic>
      <p:pic>
        <p:nvPicPr>
          <p:cNvPr id="6" name="Рисунок 5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571480"/>
            <a:ext cx="1524003" cy="1011938"/>
          </a:xfrm>
          <a:prstGeom prst="rect">
            <a:avLst/>
          </a:prstGeom>
        </p:spPr>
      </p:pic>
      <p:pic>
        <p:nvPicPr>
          <p:cNvPr id="8" name="Рисунок 7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37061">
            <a:off x="2857488" y="5846062"/>
            <a:ext cx="1524003" cy="1011938"/>
          </a:xfrm>
          <a:prstGeom prst="rect">
            <a:avLst/>
          </a:prstGeom>
        </p:spPr>
      </p:pic>
      <p:pic>
        <p:nvPicPr>
          <p:cNvPr id="9" name="Рисунок 8" descr="C__Data_Users_DefApps_AppData_INTERNETEXPLORER_Temp_Saved Images_0_8df12_e56dd90f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1458">
            <a:off x="5357818" y="5643578"/>
            <a:ext cx="1524003" cy="10119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1785926"/>
            <a:ext cx="86439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Bookman Old Style" pitchFamily="18" charset="0"/>
              </a:rPr>
              <a:t>Используя игровые технологии в работе с детьми, нужно быть доброжелательной,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осуществлять эмоциональную поддержку,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создавать радостную обстановку, 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поощрять любую выдумку и фантазию ребенка.</a:t>
            </a:r>
            <a:endParaRPr lang="ru-RU" sz="3200" b="1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80837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Развитие с помощью игровых технологий</a:t>
            </a:r>
            <a:endParaRPr lang="ru-RU" sz="40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  <a:p>
            <a:pPr algn="r">
              <a:buNone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4357693"/>
            <a:ext cx="6429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buNone/>
            </a:pP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7"/>
            <a:ext cx="75724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В деятельности с помощью игровых технологий </a:t>
            </a: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у детей развиваются психические процессы:</a:t>
            </a:r>
            <a:r>
              <a:rPr lang="ru-RU" sz="3200" b="1" i="1" dirty="0" smtClean="0">
                <a:latin typeface="Bookman Old Style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восприятие,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внимание,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память,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воображение,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latin typeface="Bookman Old Style" pitchFamily="18" charset="0"/>
              </a:rPr>
              <a:t> - мышление</a:t>
            </a:r>
          </a:p>
          <a:p>
            <a:endParaRPr lang="ru-RU" sz="3200" dirty="0"/>
          </a:p>
        </p:txBody>
      </p:sp>
      <p:pic>
        <p:nvPicPr>
          <p:cNvPr id="7" name="Рисунок 6" descr="0_15385c_cf3c0da8_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286124"/>
            <a:ext cx="3071834" cy="3571876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583</TotalTime>
  <Words>381</Words>
  <Application>Microsoft Office PowerPoint</Application>
  <PresentationFormat>Экран (4:3)</PresentationFormat>
  <Paragraphs>42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Bookman Old Style</vt:lpstr>
      <vt:lpstr>Calibri</vt:lpstr>
      <vt:lpstr>Corbel</vt:lpstr>
      <vt:lpstr>Wingdings</vt:lpstr>
      <vt:lpstr>Базис</vt:lpstr>
      <vt:lpstr>   Муниципальное бюджетное дошкольное образовательное учреждение детский сад «Колосок» Выполнила воспитатель первой квалификационной категории Битунова Л.П.  г.Болгар                  </vt:lpstr>
      <vt:lpstr> « Игровые технологии для реализации ФГОС в ДОУ» </vt:lpstr>
      <vt:lpstr> Цель:   создание мотивационной  основы для формирования навыков и умений деятельности и развития детей.  Задачи: Достигнуть высокого уровня мотивации,     осознанной потребности в условии знаний и     умений за счёт собственной активности ребенка. 2. Подобрать средства, активизирующие     деятельность детей и повышение ее     результативности. 3. Сделать воспитательный процесс управляемым.   </vt:lpstr>
      <vt:lpstr>Презентация PowerPoint</vt:lpstr>
      <vt:lpstr> </vt:lpstr>
      <vt:lpstr>По характеру педагогического процесса  </vt:lpstr>
      <vt:lpstr>Презентация PowerPoint</vt:lpstr>
      <vt:lpstr>Применение технологий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«Утром в садик все пришли Играть с друзьями будем мы Упражнения, зарядка Нам нужны как подзарядка».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«Колосок»  г.Болгар</dc:title>
  <dc:creator>МОЙ</dc:creator>
  <cp:lastModifiedBy>Пользователь Windows</cp:lastModifiedBy>
  <cp:revision>94</cp:revision>
  <dcterms:created xsi:type="dcterms:W3CDTF">2016-04-06T13:54:28Z</dcterms:created>
  <dcterms:modified xsi:type="dcterms:W3CDTF">2017-10-01T17:38:39Z</dcterms:modified>
</cp:coreProperties>
</file>