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1A"/>
    <a:srgbClr val="00220F"/>
    <a:srgbClr val="004620"/>
    <a:srgbClr val="005C2A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4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29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4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1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4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37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57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5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15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36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7C541-E4FA-4988-99F5-BDEB7828B9F4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837A-117E-4011-89C3-D1FFD967A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9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3240360"/>
          </a:xfrm>
        </p:spPr>
        <p:txBody>
          <a:bodyPr>
            <a:normAutofit/>
          </a:bodyPr>
          <a:lstStyle/>
          <a:p>
            <a:r>
              <a:rPr lang="ru-RU" b="0" i="0" u="sng" dirty="0" smtClean="0">
                <a:solidFill>
                  <a:srgbClr val="336600"/>
                </a:solidFill>
                <a:effectLst/>
                <a:latin typeface="Comic Sans MS" panose="030F0702030302020204" pitchFamily="66" charset="0"/>
              </a:rPr>
              <a:t>Презентация на тему:</a:t>
            </a:r>
            <a:br>
              <a:rPr lang="ru-RU" b="0" i="0" u="sng" dirty="0" smtClean="0">
                <a:solidFill>
                  <a:srgbClr val="336600"/>
                </a:solidFill>
                <a:effectLst/>
                <a:latin typeface="Comic Sans MS" panose="030F0702030302020204" pitchFamily="66" charset="0"/>
              </a:rPr>
            </a:br>
            <a:r>
              <a:rPr lang="ru-RU" b="0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Comic Sans MS" panose="030F0702030302020204" pitchFamily="66" charset="0"/>
              </a:rPr>
              <a:t> </a:t>
            </a:r>
            <a:r>
              <a:rPr lang="ru-RU" b="1" i="0" dirty="0" smtClean="0">
                <a:solidFill>
                  <a:srgbClr val="003A1A"/>
                </a:solidFill>
                <a:effectLst/>
                <a:latin typeface="Comic Sans MS" panose="030F0702030302020204" pitchFamily="66" charset="0"/>
              </a:rPr>
              <a:t>Книга  </a:t>
            </a:r>
            <a:r>
              <a:rPr lang="ru-RU" b="1" i="0" dirty="0" err="1" smtClean="0">
                <a:solidFill>
                  <a:srgbClr val="003A1A"/>
                </a:solidFill>
                <a:effectLst/>
                <a:latin typeface="Comic Sans MS" panose="030F0702030302020204" pitchFamily="66" charset="0"/>
              </a:rPr>
              <a:t>В.А.Сухомлинского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Comic Sans MS" panose="030F0702030302020204" pitchFamily="66" charset="0"/>
              </a:rPr>
              <a:t> «Как воспитать настоящего человека» 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501008"/>
            <a:ext cx="8633048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20F"/>
                </a:solidFill>
                <a:latin typeface="Comic Sans MS" panose="030F0702030302020204" pitchFamily="66" charset="0"/>
              </a:rPr>
              <a:t>Подготовила:  Горбачева Мария Сергеевна</a:t>
            </a:r>
          </a:p>
          <a:p>
            <a:r>
              <a:rPr lang="ru-RU" dirty="0" smtClean="0">
                <a:solidFill>
                  <a:srgbClr val="00220F"/>
                </a:solidFill>
                <a:latin typeface="Comic Sans MS" panose="030F0702030302020204" pitchFamily="66" charset="0"/>
              </a:rPr>
              <a:t>Воспитатель ГБДОУ Детский сад  №19 Московского района</a:t>
            </a:r>
            <a:endParaRPr lang="ru-RU" dirty="0">
              <a:solidFill>
                <a:srgbClr val="00220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24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00220F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20F"/>
                </a:solidFill>
                <a:latin typeface="Comic Sans MS" panose="030F0702030302020204" pitchFamily="66" charset="0"/>
              </a:rPr>
              <a:t>«Хочется надеяться, что каждый педагог, воспитатель, родитель, прочитав книгу, найдет много полезных советов, обогатится новыми идеями, а также получит некоторые практические рекомендации, которые окажут помощь в воспитании человека завтрашнего дня»</a:t>
            </a:r>
          </a:p>
          <a:p>
            <a:pPr marL="0" indent="0" algn="r">
              <a:buNone/>
            </a:pPr>
            <a:endParaRPr lang="ru-RU" sz="2800" dirty="0" smtClean="0">
              <a:solidFill>
                <a:srgbClr val="00220F"/>
              </a:solidFill>
              <a:latin typeface="Comic Sans MS" panose="030F0702030302020204" pitchFamily="66" charset="0"/>
            </a:endParaRPr>
          </a:p>
          <a:p>
            <a:pPr marL="0" indent="0" algn="r">
              <a:buNone/>
            </a:pPr>
            <a:r>
              <a:rPr lang="ru-RU" sz="2800" dirty="0" err="1" smtClean="0">
                <a:solidFill>
                  <a:srgbClr val="00220F"/>
                </a:solidFill>
                <a:latin typeface="Comic Sans MS" panose="030F0702030302020204" pitchFamily="66" charset="0"/>
              </a:rPr>
              <a:t>О.В.Сухомлинская</a:t>
            </a:r>
            <a:r>
              <a:rPr lang="ru-RU" sz="2800" dirty="0" smtClean="0">
                <a:solidFill>
                  <a:srgbClr val="00220F"/>
                </a:solidFill>
                <a:latin typeface="Comic Sans MS" panose="030F0702030302020204" pitchFamily="66" charset="0"/>
              </a:rPr>
              <a:t>  </a:t>
            </a:r>
            <a:endParaRPr lang="ru-RU" sz="2800" dirty="0">
              <a:solidFill>
                <a:srgbClr val="00220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8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222" y="3878444"/>
            <a:ext cx="3943722" cy="286543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Создатель оригинальной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педагогической системы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, основывающейся на принципах гуманизма, на признании личности ребёнка высшей ценностью</a:t>
            </a:r>
            <a:endParaRPr lang="ru-RU" sz="2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8740" y="323195"/>
            <a:ext cx="5005586" cy="3308239"/>
          </a:xfrm>
        </p:spPr>
        <p:txBody>
          <a:bodyPr>
            <a:normAutofit fontScale="92500"/>
          </a:bodyPr>
          <a:lstStyle/>
          <a:p>
            <a:r>
              <a:rPr lang="vi-VN" dirty="0" smtClean="0">
                <a:solidFill>
                  <a:srgbClr val="005C2A"/>
                </a:solidFill>
              </a:rPr>
              <a:t>Васи́лий Алекса́ндрович Сухомли́нский</a:t>
            </a:r>
            <a:endParaRPr lang="ru-RU" dirty="0" smtClean="0">
              <a:solidFill>
                <a:srgbClr val="005C2A"/>
              </a:solidFill>
              <a:latin typeface="Comic Sans MS" panose="030F0702030302020204" pitchFamily="66" charset="0"/>
            </a:endParaRPr>
          </a:p>
          <a:p>
            <a:pPr algn="l"/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(28 сентября 1918 - 2 сентября 1970)</a:t>
            </a:r>
            <a:endParaRPr lang="ru-RU" sz="2400" dirty="0" smtClean="0">
              <a:solidFill>
                <a:srgbClr val="005C2A"/>
              </a:solidFill>
              <a:latin typeface="Comic Sans MS" panose="030F0702030302020204" pitchFamily="66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Выдающийся советский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педагог-новатор, автор 40 монографий и брошюр, более 600 статей, 1200 рассказов и сказок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5657"/>
            <a:ext cx="3511674" cy="3623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878444"/>
            <a:ext cx="4612366" cy="28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3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764704"/>
            <a:ext cx="4608512" cy="5328592"/>
          </a:xfrm>
        </p:spPr>
        <p:txBody>
          <a:bodyPr anchor="t">
            <a:normAutofit/>
          </a:bodyPr>
          <a:lstStyle/>
          <a:p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В книге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«Как воспитать настоящего человека» 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Василий Александрович рассмотрел главные </a:t>
            </a: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вопросы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этики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 и предложил пути </a:t>
            </a: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формирования 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у подрастающего поколения </a:t>
            </a: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правильного понимания 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жизненных и общественно значимых целей, потребностей, интересов и стремлений. </a:t>
            </a:r>
            <a:b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</a:br>
            <a:endParaRPr lang="ru-RU" sz="2400" dirty="0">
              <a:solidFill>
                <a:srgbClr val="005C2A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692696"/>
            <a:ext cx="3652406" cy="5414160"/>
          </a:xfrm>
        </p:spPr>
      </p:pic>
    </p:spTree>
    <p:extLst>
      <p:ext uri="{BB962C8B-B14F-4D97-AF65-F5344CB8AC3E}">
        <p14:creationId xmlns:p14="http://schemas.microsoft.com/office/powerpoint/2010/main" val="35931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Книга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 Как воспитать настоящего человека» 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написана в форме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этических поучений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000" dirty="0" smtClean="0">
                <a:solidFill>
                  <a:srgbClr val="007033"/>
                </a:solidFill>
                <a:latin typeface="Comic Sans MS" panose="030F0702030302020204" pitchFamily="66" charset="0"/>
              </a:rPr>
              <a:t>Каждое поручение имеет законченную форму и значение. Вместе с тем каждое последующее поучение органически вытекает из предыдущего.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400" u="sng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Поучение состоит из двух частей:</a:t>
            </a:r>
          </a:p>
          <a:p>
            <a:pPr>
              <a:buClr>
                <a:srgbClr val="005C2A"/>
              </a:buClr>
              <a:buSzPct val="103000"/>
            </a:pP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Этическое поучение 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– обращена к ребенку, подростку.</a:t>
            </a:r>
          </a:p>
          <a:p>
            <a:pPr marL="0" indent="0">
              <a:buClr>
                <a:srgbClr val="005C2A"/>
              </a:buClr>
              <a:buSzPct val="103000"/>
              <a:buNone/>
            </a:pP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Наставление, раскрывающее содержание нравственной категории, понятия, нормы поведения, ценности и др.</a:t>
            </a:r>
          </a:p>
          <a:p>
            <a:pPr marL="0">
              <a:buClr>
                <a:srgbClr val="005C2A"/>
              </a:buClr>
              <a:buSzPct val="103000"/>
            </a:pPr>
            <a:r>
              <a:rPr lang="ru-RU" sz="2400" b="1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Размышление</a:t>
            </a: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 – обращена к учителям, воспитателям, родителям.</a:t>
            </a:r>
          </a:p>
          <a:p>
            <a:pPr marL="0" indent="0">
              <a:buClr>
                <a:srgbClr val="005C2A"/>
              </a:buClr>
              <a:buSzPct val="103000"/>
              <a:buNone/>
            </a:pPr>
            <a:r>
              <a:rPr lang="ru-RU" sz="2400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Размышление о путях формирования нравственного сознания сквозь призму идей добра и долженствования.</a:t>
            </a:r>
          </a:p>
          <a:p>
            <a:pPr marL="0" indent="0" algn="ctr">
              <a:buNone/>
            </a:pPr>
            <a:endParaRPr lang="ru-RU" sz="2000" dirty="0" smtClean="0">
              <a:solidFill>
                <a:srgbClr val="005C2A"/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sz="2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Все </a:t>
            </a:r>
            <a:r>
              <a:rPr lang="ru-RU" sz="2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59 поучений </a:t>
            </a:r>
            <a:r>
              <a:rPr lang="ru-RU" sz="2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объединены высокой идеей гуманизма, ценности и неповторимости человеческой жизни, самобытности и талантливости каждой индивидуальности.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8274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Содержание книги 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подчинено идеи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воспитания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у подрастающего поколения таких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черт характера и моральных привычек</a:t>
            </a:r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, как: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Совестливость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Верность, бескорыстие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Скромность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Непримиримость к злу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Неприятие лицемерия, предательства, равнодушия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Любовь, уважение и преданность родным и близким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Уважение к горю, сопереживание, сочувствие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Чуткость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Отзывчивость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Убежденность, стойкость</a:t>
            </a:r>
          </a:p>
          <a:p>
            <a:r>
              <a:rPr lang="ru-RU" sz="20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Чувство подлинной дружбы</a:t>
            </a:r>
          </a:p>
          <a:p>
            <a:pPr marL="0" indent="0" algn="ctr">
              <a:buNone/>
            </a:pPr>
            <a:endParaRPr lang="ru-RU" sz="2200" dirty="0" smtClean="0">
              <a:solidFill>
                <a:srgbClr val="003A1A"/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Перед тем как перейти к конкретным поучениям, </a:t>
            </a:r>
            <a:r>
              <a:rPr lang="ru-RU" sz="22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В.А.Сухомлинский</a:t>
            </a:r>
            <a:r>
              <a:rPr lang="ru-RU" sz="2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размышляет о том, </a:t>
            </a:r>
            <a:r>
              <a:rPr lang="ru-RU" sz="2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что делает человека воспитуемым.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043" y="3716798"/>
            <a:ext cx="1829267" cy="14634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310" y="1196753"/>
            <a:ext cx="1815704" cy="131939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166340"/>
            <a:ext cx="1399160" cy="204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58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402" y="116632"/>
            <a:ext cx="8229600" cy="1012974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Что делает человека воспитуемым?</a:t>
            </a:r>
            <a:endParaRPr lang="ru-RU" sz="3600" u="sng" dirty="0">
              <a:solidFill>
                <a:srgbClr val="005C2A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968" y="980728"/>
            <a:ext cx="8229600" cy="12527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Радость, счастье, жизнерадостное мировосприятие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612" y="4869160"/>
            <a:ext cx="89289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3A1A"/>
                </a:solidFill>
                <a:latin typeface="Comic Sans MS" panose="030F0702030302020204" pitchFamily="66" charset="0"/>
              </a:rPr>
              <a:t>Воспитание не обладает магической силой, чтобы делать человека счастливым независимо от тех обстоятельств, в которых он живет, но воспитание обязано беречь духовное богатство маленького сердца – радость, счастье, на которые имеет право ребенок.</a:t>
            </a:r>
            <a:endParaRPr lang="ru-RU" sz="2200" dirty="0">
              <a:solidFill>
                <a:srgbClr val="003A1A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6872"/>
            <a:ext cx="3617383" cy="2399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276872"/>
            <a:ext cx="3588084" cy="239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928992" cy="1368152"/>
          </a:xfrm>
        </p:spPr>
        <p:txBody>
          <a:bodyPr>
            <a:noAutofit/>
          </a:bodyPr>
          <a:lstStyle/>
          <a:p>
            <a:pPr marL="360000" indent="-3960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Способность видеть человека, находящегося рядом, принимать близко к сердцу его радости и огорчения, тревоги и смятение, чувствовать одиночество как большую беду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31" y="5521721"/>
            <a:ext cx="8928992" cy="1329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4620"/>
                </a:solidFill>
                <a:latin typeface="Comic Sans MS" panose="030F0702030302020204" pitchFamily="66" charset="0"/>
              </a:rPr>
              <a:t>Очень важной задачей воспитания является пробуждение эмоциональной зоркости, внимательности, тонкости чувств.</a:t>
            </a:r>
            <a:endParaRPr lang="ru-RU" sz="2400" dirty="0">
              <a:solidFill>
                <a:srgbClr val="00462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50" y="-171400"/>
            <a:ext cx="854710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635785"/>
            <a:ext cx="3671722" cy="2749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10067"/>
            <a:ext cx="2165975" cy="28406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715906"/>
            <a:ext cx="2619133" cy="261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11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07945"/>
            <a:ext cx="8856984" cy="936104"/>
          </a:xfrm>
        </p:spPr>
        <p:txBody>
          <a:bodyPr>
            <a:normAutofit fontScale="90000"/>
          </a:bodyPr>
          <a:lstStyle/>
          <a:p>
            <a:pPr marL="360000" indent="-3600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Глубокая вера в другого человека. Рядом с ребенком должна стоять яркая человеческая личность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4869160"/>
            <a:ext cx="8856984" cy="15121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4620"/>
                </a:solidFill>
                <a:latin typeface="Comic Sans MS" panose="030F0702030302020204" pitchFamily="66" charset="0"/>
              </a:rPr>
              <a:t>Не надо быть ангелом, чтобы иметь нравственное право воспитывать настоящего человека, надо самому быть  истинным Человеком – жить правильно, любить людей, высоко хранить своё достоинство патриота, гражданина, труженика.</a:t>
            </a:r>
            <a:endParaRPr lang="ru-RU" sz="2400" dirty="0">
              <a:solidFill>
                <a:srgbClr val="00462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1663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u="sng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Что делает человека воспитуемым?</a:t>
            </a:r>
            <a:endParaRPr lang="ru-RU" sz="3600" u="sng" dirty="0">
              <a:solidFill>
                <a:srgbClr val="005C2A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08225"/>
            <a:ext cx="3096344" cy="2062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533" y="2276872"/>
            <a:ext cx="1808931" cy="2616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074" y="2408225"/>
            <a:ext cx="3149968" cy="207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9036496" cy="1143000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Красота, точнее – духовная жизнь в мире прекрасного – чувствование, созидание, сохранение красоты в окружающем мире – в природе, в человеческих взаимоотношениях, в духовной сфере.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020" y="5373216"/>
            <a:ext cx="8291264" cy="96897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4620"/>
                </a:solidFill>
                <a:latin typeface="Comic Sans MS" panose="030F0702030302020204" pitchFamily="66" charset="0"/>
              </a:rPr>
              <a:t>Важно, чтобы в духовной жизни ребенка наступил момент озарения, изумления красотой, восторга перед красотой.</a:t>
            </a:r>
            <a:endParaRPr lang="ru-RU" sz="2400" dirty="0">
              <a:solidFill>
                <a:srgbClr val="00462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4020" y="116632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u="sng" dirty="0" smtClean="0">
                <a:solidFill>
                  <a:srgbClr val="005C2A"/>
                </a:solidFill>
                <a:latin typeface="Comic Sans MS" panose="030F0702030302020204" pitchFamily="66" charset="0"/>
              </a:rPr>
              <a:t>Что делает человека воспитуемым?</a:t>
            </a:r>
            <a:endParaRPr lang="ru-RU" sz="3600" u="sng" dirty="0">
              <a:solidFill>
                <a:srgbClr val="005C2A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826147"/>
            <a:ext cx="3487835" cy="23165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826146"/>
            <a:ext cx="3472264" cy="231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1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514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на тему:  Книга  В.А.Сухомлинского «Как воспитать настоящего человека» </vt:lpstr>
      <vt:lpstr>Создатель оригинальной педагогической системы, основывающейся на принципах гуманизма, на признании личности ребёнка высшей ценностью</vt:lpstr>
      <vt:lpstr>В книге «Как воспитать настоящего человека» Василий Александрович рассмотрел главные вопросы этики и предложил пути формирования у подрастающего поколения правильного понимания жизненных и общественно значимых целей, потребностей, интересов и стремлений.  </vt:lpstr>
      <vt:lpstr>Презентация PowerPoint</vt:lpstr>
      <vt:lpstr>Презентация PowerPoint</vt:lpstr>
      <vt:lpstr>Что делает человека воспитуемым?</vt:lpstr>
      <vt:lpstr>Способность видеть человека, находящегося рядом, принимать близко к сердцу его радости и огорчения, тревоги и смятение, чувствовать одиночество как большую беду</vt:lpstr>
      <vt:lpstr>Глубокая вера в другого человека. Рядом с ребенком должна стоять яркая человеческая личность</vt:lpstr>
      <vt:lpstr>Красота, точнее – духовная жизнь в мире прекрасного – чувствование, созидание, сохранение красоты в окружающем мире – в природе, в человеческих взаимоотношениях, в духовной сфере.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Палехова</dc:creator>
  <cp:lastModifiedBy>Оксана Палехова</cp:lastModifiedBy>
  <cp:revision>46</cp:revision>
  <dcterms:created xsi:type="dcterms:W3CDTF">2017-09-22T06:55:46Z</dcterms:created>
  <dcterms:modified xsi:type="dcterms:W3CDTF">2017-10-01T07:53:28Z</dcterms:modified>
</cp:coreProperties>
</file>