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3" r:id="rId2"/>
    <p:sldId id="294" r:id="rId3"/>
    <p:sldId id="271" r:id="rId4"/>
    <p:sldId id="296" r:id="rId5"/>
    <p:sldId id="293" r:id="rId6"/>
    <p:sldId id="282" r:id="rId7"/>
    <p:sldId id="280" r:id="rId8"/>
    <p:sldId id="259" r:id="rId9"/>
    <p:sldId id="260" r:id="rId10"/>
    <p:sldId id="258" r:id="rId11"/>
    <p:sldId id="263" r:id="rId12"/>
    <p:sldId id="277" r:id="rId13"/>
    <p:sldId id="278" r:id="rId14"/>
    <p:sldId id="279" r:id="rId15"/>
    <p:sldId id="262" r:id="rId16"/>
    <p:sldId id="272" r:id="rId17"/>
    <p:sldId id="284" r:id="rId18"/>
    <p:sldId id="281" r:id="rId19"/>
    <p:sldId id="273" r:id="rId20"/>
    <p:sldId id="261" r:id="rId21"/>
    <p:sldId id="266" r:id="rId22"/>
    <p:sldId id="274" r:id="rId23"/>
    <p:sldId id="298" r:id="rId24"/>
    <p:sldId id="299" r:id="rId25"/>
    <p:sldId id="297" r:id="rId26"/>
    <p:sldId id="285" r:id="rId27"/>
    <p:sldId id="286" r:id="rId28"/>
    <p:sldId id="287" r:id="rId29"/>
  </p:sldIdLst>
  <p:sldSz cx="9144000" cy="6858000" type="screen4x3"/>
  <p:notesSz cx="6858000" cy="9144000"/>
  <p:photoAlbum layout="4pic" frame="frameStyle2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  <a:srgbClr val="FFFFFF"/>
    <a:srgbClr val="FFFFCC"/>
    <a:srgbClr val="FFFF99"/>
    <a:srgbClr val="FFFF66"/>
    <a:srgbClr val="99FF99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8D98F-38DB-4CCC-842D-036C449B2361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5640F-0776-4211-AC29-31B257B8F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22532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"Образовательный портал Мой университет - www.moi-universitet.ru, факультет "Реформа образования" - www.edu-reforma.ru"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2DC08-5A8B-4AD7-879A-41C34CB2BE73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D1E63-8994-4E03-A97A-56C14FC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audio" Target="../media/audio5.wa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3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audio" Target="../media/audio8.wav"/><Relationship Id="rId11" Type="http://schemas.openxmlformats.org/officeDocument/2006/relationships/image" Target="../media/image32.png"/><Relationship Id="rId5" Type="http://schemas.openxmlformats.org/officeDocument/2006/relationships/audio" Target="../media/audio7.wav"/><Relationship Id="rId10" Type="http://schemas.openxmlformats.org/officeDocument/2006/relationships/image" Target="../media/image31.png"/><Relationship Id="rId4" Type="http://schemas.openxmlformats.org/officeDocument/2006/relationships/audio" Target="../media/audio6.wav"/><Relationship Id="rId9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slide" Target="slide19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hyperlink" Target="http://video.yandex.ru/users/nikolay63/view/2/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slide" Target="slide18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slide" Target="slide18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-edu.ru/nachschool/birds.html" TargetMode="External"/><Relationship Id="rId13" Type="http://schemas.openxmlformats.org/officeDocument/2006/relationships/hyperlink" Target="http://www.zoopicture.ru/ryba-pila/" TargetMode="External"/><Relationship Id="rId18" Type="http://schemas.openxmlformats.org/officeDocument/2006/relationships/hyperlink" Target="http://ai-cdr.ucoz.ru/news/karandash_v_vektore/2009-10-16-46" TargetMode="External"/><Relationship Id="rId3" Type="http://schemas.openxmlformats.org/officeDocument/2006/relationships/hyperlink" Target="http://www.goldensites.ru/category/26?page=2" TargetMode="External"/><Relationship Id="rId7" Type="http://schemas.openxmlformats.org/officeDocument/2006/relationships/hyperlink" Target="http://dic.academic.ru/dic.nsf/ruwiki/164506" TargetMode="External"/><Relationship Id="rId12" Type="http://schemas.openxmlformats.org/officeDocument/2006/relationships/hyperlink" Target="http://ru.wikipedia.org/wiki/%D0%A0%D1%8B%D0%B1%D1%8B" TargetMode="External"/><Relationship Id="rId17" Type="http://schemas.openxmlformats.org/officeDocument/2006/relationships/hyperlink" Target="http://www.moscowzoo.ru/get.asp?id=C96" TargetMode="External"/><Relationship Id="rId2" Type="http://schemas.openxmlformats.org/officeDocument/2006/relationships/hyperlink" Target="http://zoomet.ru/mal/malchevski_oglav.html" TargetMode="External"/><Relationship Id="rId16" Type="http://schemas.openxmlformats.org/officeDocument/2006/relationships/hyperlink" Target="http://www.moscowzoo.ru/galery.asp?Page=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ideo.yandex.ru/users/nikolay63/view/2/" TargetMode="External"/><Relationship Id="rId11" Type="http://schemas.openxmlformats.org/officeDocument/2006/relationships/hyperlink" Target="http://myreptile.ru/forum/index.php?topic=396.0" TargetMode="External"/><Relationship Id="rId5" Type="http://schemas.openxmlformats.org/officeDocument/2006/relationships/hyperlink" Target="http://www.onlinephotographers.org/ru/foto/8203/" TargetMode="External"/><Relationship Id="rId15" Type="http://schemas.openxmlformats.org/officeDocument/2006/relationships/hyperlink" Target="http://ru.wikipedia.org/wiki/%D0%A4%D0%B0%D0%B9%D0%BB:Platypus.jpg" TargetMode="External"/><Relationship Id="rId10" Type="http://schemas.openxmlformats.org/officeDocument/2006/relationships/hyperlink" Target="http://www.danilova.ru/phpbb/viewtopic.php?t=7632916" TargetMode="External"/><Relationship Id="rId19" Type="http://schemas.openxmlformats.org/officeDocument/2006/relationships/hyperlink" Target="http://www.moi-mummi.ru/" TargetMode="External"/><Relationship Id="rId4" Type="http://schemas.openxmlformats.org/officeDocument/2006/relationships/hyperlink" Target="http://daur.zapoved.ru/oopt_foto/" TargetMode="External"/><Relationship Id="rId9" Type="http://schemas.openxmlformats.org/officeDocument/2006/relationships/hyperlink" Target="http://www.liveinternet.ru/tags/%EA%EE%F0%EC%EB%E5%ED%E8%E5+%EF%F2%E8%F6+%E7%E8%EC%EE%E9/" TargetMode="External"/><Relationship Id="rId14" Type="http://schemas.openxmlformats.org/officeDocument/2006/relationships/hyperlink" Target="http://www.admhmao.ru/obsved/priroda/riby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12.xml"/><Relationship Id="rId7" Type="http://schemas.openxmlformats.org/officeDocument/2006/relationships/slide" Target="slide15.xml"/><Relationship Id="rId12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9.xml"/><Relationship Id="rId5" Type="http://schemas.openxmlformats.org/officeDocument/2006/relationships/slide" Target="slide14.xml"/><Relationship Id="rId10" Type="http://schemas.openxmlformats.org/officeDocument/2006/relationships/slide" Target="slide11.xml"/><Relationship Id="rId4" Type="http://schemas.openxmlformats.org/officeDocument/2006/relationships/slide" Target="slide13.xml"/><Relationship Id="rId9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8.jpeg"/><Relationship Id="rId5" Type="http://schemas.openxmlformats.org/officeDocument/2006/relationships/slide" Target="slide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500018"/>
            <a:ext cx="8715436" cy="635798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857232"/>
            <a:ext cx="71776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endParaRPr lang="ru-RU" sz="3600" b="1" cap="none" spc="50" dirty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2571744"/>
            <a:ext cx="691276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«Кто такие </a:t>
            </a:r>
          </a:p>
          <a:p>
            <a:pPr algn="ctr"/>
            <a:r>
              <a:rPr lang="ru-RU" sz="96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ПТИЦЫ?»</a:t>
            </a:r>
            <a:endParaRPr lang="ru-RU" sz="9600" b="1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80_01b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714876" y="2571744"/>
            <a:ext cx="4114800" cy="2844801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9" name="Рисунок 8" descr="foto240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642910" y="2571744"/>
            <a:ext cx="3641725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142984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крылья.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86710" y="1285860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14414" y="5429264"/>
            <a:ext cx="1927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СНЕГИРЬ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5429264"/>
            <a:ext cx="1963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БАБОЧКА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3108" y="285728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0" grpId="1"/>
      <p:bldP spid="11" grpId="0"/>
      <p:bldP spid="1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ч аист - летать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642910" y="2571744"/>
            <a:ext cx="3743325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142984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умеют летать.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86710" y="1285860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листонос очковый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643438" y="2571744"/>
            <a:ext cx="3830664" cy="285752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000100" y="5429264"/>
            <a:ext cx="2943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АИСТ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628" y="5429264"/>
            <a:ext cx="3427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ЛЕТУЧИЕ МЫШИ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1" grpId="1"/>
      <p:bldP spid="12" grpId="0"/>
      <p:bldP spid="1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вчий дрозд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14282" y="4857760"/>
            <a:ext cx="1950663" cy="1757354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Рисунок 4" descr="dd6181a66ed2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57752" y="2571744"/>
            <a:ext cx="4007767" cy="2674937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357158" y="1214422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вылупляются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яиц.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86710" y="1357298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3108" y="5286388"/>
            <a:ext cx="3625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ПТЕНЕЦ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ЖУРАВЛЯ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108" y="6143644"/>
            <a:ext cx="4241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КЛАДКА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ЯИЦ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ДРОЗДА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5286388"/>
            <a:ext cx="1534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ПИТОН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даурский журавль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1214414" y="2571744"/>
            <a:ext cx="3524247" cy="2643186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жаворонок полев - защитная окраска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14348" y="2571744"/>
            <a:ext cx="3673475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песчанка окраска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43438" y="2571744"/>
            <a:ext cx="4095750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28596" y="1214422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незаметная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окраска.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710" y="1357298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85852" y="5429264"/>
            <a:ext cx="2630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ЖАВОРОНОК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5429264"/>
            <a:ext cx="2274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ПЕСЧАНКА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9" grpId="1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виристель - яркая окраска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714480" y="2571744"/>
            <a:ext cx="2347913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окраска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357818" y="2571744"/>
            <a:ext cx="2936875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57158" y="1214422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яркая окраска.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710" y="1357298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71604" y="5429264"/>
            <a:ext cx="2698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СВИРИСТЕЛЬ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9322" y="5429264"/>
            <a:ext cx="1536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9" grpId="1"/>
      <p:bldP spid="10" grpId="0"/>
      <p:bldP spid="1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апсан - на 2 ногах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214414" y="2571743"/>
            <a:ext cx="2928958" cy="3007487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28596" y="1214422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стоят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двух лапах.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86710" y="1357298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суриката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5214942" y="2571744"/>
            <a:ext cx="2214578" cy="3038293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714480" y="5572140"/>
            <a:ext cx="1736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САПСАН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5643578"/>
            <a:ext cx="2169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СУРИКАТА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1" grpId="1"/>
      <p:bldP spid="12" grpId="0"/>
      <p:bldP spid="1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px-A_single_white_feather_closeup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5400000">
            <a:off x="875083" y="2839637"/>
            <a:ext cx="2678925" cy="3571899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перья.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285860"/>
            <a:ext cx="928694" cy="857256"/>
          </a:xfrm>
          <a:prstGeom prst="roundRect">
            <a:avLst/>
          </a:prstGeom>
          <a:solidFill>
            <a:srgbClr val="0070C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85720" y="357166"/>
            <a:ext cx="8572560" cy="61436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3214678" y="500042"/>
            <a:ext cx="2428892" cy="8826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сова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/>
            </a:endParaRP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2928926" y="2285992"/>
            <a:ext cx="3071834" cy="10715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орёл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/>
            </a:endParaRP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2143108" y="3357562"/>
            <a:ext cx="4643470" cy="1006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ВОРОБЕЙ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/>
            </a:endParaRPr>
          </a:p>
        </p:txBody>
      </p:sp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>
            <a:off x="2143108" y="4429132"/>
            <a:ext cx="5000660" cy="10001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журавль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/>
            </a:endParaRPr>
          </a:p>
        </p:txBody>
      </p:sp>
      <p:sp>
        <p:nvSpPr>
          <p:cNvPr id="25608" name="WordArt 8"/>
          <p:cNvSpPr>
            <a:spLocks noChangeArrowheads="1" noChangeShapeType="1" noTextEdit="1"/>
          </p:cNvSpPr>
          <p:nvPr/>
        </p:nvSpPr>
        <p:spPr bwMode="auto">
          <a:xfrm>
            <a:off x="3500430" y="5500702"/>
            <a:ext cx="2428892" cy="857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ГУСЬ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/>
            </a:endParaRPr>
          </a:p>
        </p:txBody>
      </p:sp>
      <p:pic>
        <p:nvPicPr>
          <p:cNvPr id="15" name="сова 1">
            <a:hlinkClick r:id="" action="ppaction://media"/>
          </p:cNvPr>
          <p:cNvPicPr>
            <a:picLocks noRot="1" noChangeAspect="1"/>
          </p:cNvPicPr>
          <p:nvPr>
            <a:wavAudioFile r:embed="rId1" name="сова 1"/>
          </p:nvPr>
        </p:nvPicPr>
        <p:blipFill>
          <a:blip r:embed="rId8" cstate="print"/>
          <a:stretch>
            <a:fillRect/>
          </a:stretch>
        </p:blipFill>
        <p:spPr>
          <a:xfrm>
            <a:off x="7643834" y="857232"/>
            <a:ext cx="304800" cy="304800"/>
          </a:xfrm>
          <a:prstGeom prst="rect">
            <a:avLst/>
          </a:prstGeom>
        </p:spPr>
      </p:pic>
      <p:pic>
        <p:nvPicPr>
          <p:cNvPr id="16" name="дятел">
            <a:hlinkClick r:id="" action="ppaction://media"/>
          </p:cNvPr>
          <p:cNvPicPr>
            <a:picLocks noRot="1" noChangeAspect="1"/>
          </p:cNvPicPr>
          <p:nvPr>
            <a:wavAudioFile r:embed="rId2" name="дятел"/>
          </p:nvPr>
        </p:nvPicPr>
        <p:blipFill>
          <a:blip r:embed="rId9" cstate="print"/>
          <a:stretch>
            <a:fillRect/>
          </a:stretch>
        </p:blipFill>
        <p:spPr>
          <a:xfrm>
            <a:off x="7643834" y="1785926"/>
            <a:ext cx="304800" cy="304800"/>
          </a:xfrm>
          <a:prstGeom prst="rect">
            <a:avLst/>
          </a:prstGeom>
        </p:spPr>
      </p:pic>
      <p:pic>
        <p:nvPicPr>
          <p:cNvPr id="18" name="орёл">
            <a:hlinkClick r:id="" action="ppaction://media"/>
          </p:cNvPr>
          <p:cNvPicPr>
            <a:picLocks noRot="1" noChangeAspect="1"/>
          </p:cNvPicPr>
          <p:nvPr>
            <a:wavAudioFile r:embed="rId3" name="орёл"/>
          </p:nvPr>
        </p:nvPicPr>
        <p:blipFill>
          <a:blip r:embed="rId10" cstate="print"/>
          <a:stretch>
            <a:fillRect/>
          </a:stretch>
        </p:blipFill>
        <p:spPr>
          <a:xfrm>
            <a:off x="7643834" y="2714620"/>
            <a:ext cx="304800" cy="304800"/>
          </a:xfrm>
          <a:prstGeom prst="rect">
            <a:avLst/>
          </a:prstGeom>
        </p:spPr>
      </p:pic>
      <p:pic>
        <p:nvPicPr>
          <p:cNvPr id="19" name="воробей">
            <a:hlinkClick r:id="" action="ppaction://media"/>
          </p:cNvPr>
          <p:cNvPicPr>
            <a:picLocks noRot="1" noChangeAspect="1"/>
          </p:cNvPicPr>
          <p:nvPr>
            <a:wavAudioFile r:embed="rId4" name="воробей"/>
          </p:nvPr>
        </p:nvPicPr>
        <p:blipFill>
          <a:blip r:embed="rId11" cstate="print"/>
          <a:stretch>
            <a:fillRect/>
          </a:stretch>
        </p:blipFill>
        <p:spPr>
          <a:xfrm>
            <a:off x="7643834" y="3643314"/>
            <a:ext cx="304800" cy="304800"/>
          </a:xfrm>
          <a:prstGeom prst="rect">
            <a:avLst/>
          </a:prstGeom>
        </p:spPr>
      </p:pic>
      <p:pic>
        <p:nvPicPr>
          <p:cNvPr id="20" name="журавль">
            <a:hlinkClick r:id="" action="ppaction://media"/>
          </p:cNvPr>
          <p:cNvPicPr>
            <a:picLocks noRot="1" noChangeAspect="1"/>
          </p:cNvPicPr>
          <p:nvPr>
            <a:wavAudioFile r:embed="rId5" name="журавль"/>
          </p:nvPr>
        </p:nvPicPr>
        <p:blipFill>
          <a:blip r:embed="rId12" cstate="print"/>
          <a:stretch>
            <a:fillRect/>
          </a:stretch>
        </p:blipFill>
        <p:spPr>
          <a:xfrm>
            <a:off x="7643834" y="4572008"/>
            <a:ext cx="304800" cy="304800"/>
          </a:xfrm>
          <a:prstGeom prst="rect">
            <a:avLst/>
          </a:prstGeom>
        </p:spPr>
      </p:pic>
      <p:pic>
        <p:nvPicPr>
          <p:cNvPr id="21" name="гусь">
            <a:hlinkClick r:id="" action="ppaction://media"/>
          </p:cNvPr>
          <p:cNvPicPr>
            <a:picLocks noRot="1" noChangeAspect="1"/>
          </p:cNvPicPr>
          <p:nvPr>
            <a:wavAudioFile r:embed="rId6" name="гусь"/>
          </p:nvPr>
        </p:nvPicPr>
        <p:blipFill>
          <a:blip r:embed="rId13" cstate="print"/>
          <a:stretch>
            <a:fillRect/>
          </a:stretch>
        </p:blipFill>
        <p:spPr>
          <a:xfrm>
            <a:off x="7643834" y="5500702"/>
            <a:ext cx="304800" cy="304800"/>
          </a:xfrm>
          <a:prstGeom prst="rect">
            <a:avLst/>
          </a:prstGeom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2643174" y="1428736"/>
            <a:ext cx="3500462" cy="10001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дятел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46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695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07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560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681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5249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5602" grpId="0"/>
      <p:bldP spid="25602" grpId="1"/>
      <p:bldP spid="25604" grpId="0" animBg="1"/>
      <p:bldP spid="25604" grpId="1" animBg="1"/>
      <p:bldP spid="25605" grpId="0" animBg="1"/>
      <p:bldP spid="25605" grpId="1" animBg="1"/>
      <p:bldP spid="25606" grpId="0" animBg="1"/>
      <p:bldP spid="25606" grpId="1" animBg="1"/>
      <p:bldP spid="25608" grpId="0" animBg="1"/>
      <p:bldP spid="25608" grpId="1" animBg="1"/>
      <p:bldP spid="25603" grpId="0" animBg="1"/>
      <p:bldP spid="2560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285720" y="642918"/>
            <a:ext cx="4143404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СИНИЦЫ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>
            <a:hlinkClick r:id="rId3" action="ppaction://hlinksldjump"/>
          </p:cNvPr>
          <p:cNvSpPr/>
          <p:nvPr/>
        </p:nvSpPr>
        <p:spPr>
          <a:xfrm>
            <a:off x="4643438" y="571480"/>
            <a:ext cx="4143404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ЛЕСОВ, САДОВ,  И ПАРКОВ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714876" y="3643314"/>
            <a:ext cx="4143404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ДНЕВНЫЕ И НОЧНЫЕ ХИЩНИКИ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>
            <a:hlinkClick r:id="rId5" action="ppaction://hlinksldjump"/>
          </p:cNvPr>
          <p:cNvSpPr/>
          <p:nvPr/>
        </p:nvSpPr>
        <p:spPr>
          <a:xfrm>
            <a:off x="285720" y="3714752"/>
            <a:ext cx="4143404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ВОДЫ И                           НА ВОДЕ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rId6" action="ppaction://hlinksldjump" highlightClick="1"/>
          </p:cNvPr>
          <p:cNvSpPr/>
          <p:nvPr/>
        </p:nvSpPr>
        <p:spPr>
          <a:xfrm>
            <a:off x="8215306" y="6286520"/>
            <a:ext cx="928694" cy="57148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" grpId="0" animBg="1"/>
      <p:bldP spid="22" grpId="0" animBg="1"/>
      <p:bldP spid="23" grpId="0" animBg="1"/>
      <p:bldP spid="2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л аист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857224" y="3857628"/>
            <a:ext cx="3500462" cy="2545773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Рисунок 2" descr="зимородок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429256" y="3857628"/>
            <a:ext cx="2180130" cy="2214578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л - шипун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29190" y="1000108"/>
            <a:ext cx="3571900" cy="2482402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утка-кряква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857224" y="1000108"/>
            <a:ext cx="3429024" cy="2481784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Управляющая кнопка: фильм 6">
            <a:hlinkClick r:id="" action="ppaction://noaction" highlightClick="1"/>
          </p:cNvPr>
          <p:cNvSpPr/>
          <p:nvPr/>
        </p:nvSpPr>
        <p:spPr>
          <a:xfrm>
            <a:off x="4429124" y="6429396"/>
            <a:ext cx="571504" cy="428604"/>
          </a:xfrm>
          <a:prstGeom prst="actionButtonMovi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85728"/>
            <a:ext cx="8501122" cy="4286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воды и  на воде.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3357562"/>
            <a:ext cx="1641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КРЯКВА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3429000"/>
            <a:ext cx="3265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ЛЕБЕДЬ-ШИПУН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6334780"/>
            <a:ext cx="2682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АИСТ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6000768"/>
            <a:ext cx="2533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ЗИМОРОДОК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6488668"/>
            <a:ext cx="32962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u="sng" dirty="0" smtClean="0">
                <a:hlinkClick r:id="rId7"/>
              </a:rPr>
              <a:t>http://video.yandex.ru/users/nikolay63/view/2/#</a:t>
            </a:r>
            <a:r>
              <a:rPr lang="ru-RU" sz="1200" u="sng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500042"/>
            <a:ext cx="8501122" cy="128588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прошлом уроке мы изучали…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2357430"/>
            <a:ext cx="8501122" cy="128588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ним относятся…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4286256"/>
            <a:ext cx="8501122" cy="135732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Отличительными признаками рыб являются …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лёст-еловик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14348" y="1142984"/>
            <a:ext cx="3643338" cy="2389801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0" name="Рисунок 9" descr="дрозд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714348" y="3929066"/>
            <a:ext cx="3714776" cy="2470785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1" name="Рисунок 10" descr="скворец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714876" y="3929066"/>
            <a:ext cx="3571900" cy="2456447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501122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 лесов, садов,  и парков.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поползень.jpg"/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4714876" y="1142984"/>
            <a:ext cx="3680139" cy="2428892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928794" y="3500438"/>
            <a:ext cx="1449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КЛЁСТ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3500438"/>
            <a:ext cx="2494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ПОПОЛЗЕНЬ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6334780"/>
            <a:ext cx="2991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ПЕВЧИЙ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ДРОЗД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2132" y="6334780"/>
            <a:ext cx="1959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СКВОРЕЦ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неясыть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143504" y="1000108"/>
            <a:ext cx="2125294" cy="250033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8" name="Рисунок 7" descr="уш. сова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1785918" y="1000108"/>
            <a:ext cx="1984459" cy="250033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9" name="Рисунок 8" descr="пустельга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5214942" y="3921268"/>
            <a:ext cx="1857388" cy="2508108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285728"/>
            <a:ext cx="8501122" cy="4286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Дневные и ночные хищники.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канюк.jpg"/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1714480" y="3912934"/>
            <a:ext cx="2000264" cy="2516461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428728" y="3429000"/>
            <a:ext cx="3187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УШАСТАЯ СОВА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3504" y="3429000"/>
            <a:ext cx="2050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НЕЯСЫТЬ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85918" y="6334780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КАНЮК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8" y="6334780"/>
            <a:ext cx="2413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ПУСТЕЛЬГА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сковка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43438" y="3929066"/>
            <a:ext cx="3617010" cy="2483905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большая с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642910" y="1000108"/>
            <a:ext cx="3536903" cy="2428892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Рисунок 4" descr="foto21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643438" y="1000108"/>
            <a:ext cx="3571900" cy="2520353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лазоревка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71472" y="3911820"/>
            <a:ext cx="3643338" cy="2512629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Управляющая кнопка: домой 6">
            <a:hlinkClick r:id="rId6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285728"/>
            <a:ext cx="8501122" cy="4286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Синицы.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3357562"/>
            <a:ext cx="3823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БОЛЬШАЯ СИНИЦА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3429000"/>
            <a:ext cx="3897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ХОХЛАТАЯ СИНИЦА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66" y="6334780"/>
            <a:ext cx="2387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ЛАЗОРЕВКА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6334780"/>
            <a:ext cx="2353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МОСКОВКА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428604"/>
            <a:ext cx="3714776" cy="3000396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90" y="3643314"/>
            <a:ext cx="3714776" cy="300039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29190" y="428604"/>
            <a:ext cx="3714776" cy="3000396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643314"/>
            <a:ext cx="3714776" cy="3000396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00562" y="0"/>
            <a:ext cx="4429156" cy="685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Покормите птиц зимой.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Пусть со всех концов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К вам слетятся, как домой, 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Стайки на крыльцо.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Не богаты их корма.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Горсть зерна нужна, 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Горсть одна — 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И не страшна  будет им зима. 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Сколько гибнет их — не счесть,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Видеть тяжело. 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А ведь в нашем сердце есть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И для птиц тепло.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Разве можно забывать: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Улететь могли, 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А остались зимовать 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Заодно с людьми.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Приучите птиц в мороз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К своему окну,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Чтоб без песен не пришлось</a:t>
            </a:r>
          </a:p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Нам встречать весну.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642942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928670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-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z="54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КОТОРЫХ   ЕСТЬ</a:t>
            </a:r>
            <a:r>
              <a:rPr lang="ru-RU" sz="54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ПЕРЬЯ</a:t>
            </a:r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2285992"/>
            <a:ext cx="4357718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43372" y="3214686"/>
            <a:ext cx="2428892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57818" y="4643446"/>
            <a:ext cx="3214710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КРЫЛЬЯ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57224" y="5643578"/>
            <a:ext cx="2786082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ПЕРЬЯ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643446"/>
            <a:ext cx="4643470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86182" y="5643578"/>
            <a:ext cx="4500594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4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2976" y="500042"/>
            <a:ext cx="7215238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dirty="0">
              <a:solidFill>
                <a:srgbClr val="000066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857364"/>
            <a:ext cx="2643206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2600" b="1" dirty="0">
              <a:solidFill>
                <a:srgbClr val="000066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64" y="1857364"/>
            <a:ext cx="1785950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РЫБЫ</a:t>
            </a: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2" y="1857364"/>
            <a:ext cx="1928826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16" y="1857364"/>
            <a:ext cx="1928826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dirty="0">
              <a:solidFill>
                <a:srgbClr val="0033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28728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43306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43570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572396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429440">
            <a:off x="8443793" y="1083747"/>
            <a:ext cx="300613" cy="543394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877855">
            <a:off x="724950" y="1076002"/>
            <a:ext cx="285168" cy="614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10" y="2786058"/>
            <a:ext cx="1928826" cy="35004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МУХА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ШМЕЛЬ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ТАРАКАН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488" y="2786058"/>
            <a:ext cx="1928826" cy="35004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ОСЁТР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ЛОСОСЬ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КАМБАЛА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КЕТА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СКАТ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2" y="2786058"/>
            <a:ext cx="1928826" cy="35004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ru-RU" sz="2000" dirty="0">
              <a:solidFill>
                <a:srgbClr val="000066"/>
              </a:solidFill>
            </a:endParaRPr>
          </a:p>
        </p:txBody>
      </p:sp>
      <p:pic>
        <p:nvPicPr>
          <p:cNvPr id="17" name="Содержимое 11" descr="karandas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3357562"/>
            <a:ext cx="1857388" cy="1851217"/>
          </a:xfrm>
          <a:prstGeom prst="rect">
            <a:avLst/>
          </a:prstGeom>
        </p:spPr>
      </p:pic>
      <p:sp>
        <p:nvSpPr>
          <p:cNvPr id="18" name="Управляющая кнопка: в начало 17">
            <a:hlinkClick r:id="rId3" action="ppaction://hlinksldjump" highlightClick="1"/>
          </p:cNvPr>
          <p:cNvSpPr/>
          <p:nvPr/>
        </p:nvSpPr>
        <p:spPr>
          <a:xfrm>
            <a:off x="8215338" y="6286520"/>
            <a:ext cx="928662" cy="57148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20"/>
          <p:cNvGrpSpPr/>
          <p:nvPr/>
        </p:nvGrpSpPr>
        <p:grpSpPr>
          <a:xfrm>
            <a:off x="1571604" y="500042"/>
            <a:ext cx="6072230" cy="6000792"/>
            <a:chOff x="1571604" y="214290"/>
            <a:chExt cx="5786478" cy="6286544"/>
          </a:xfrm>
        </p:grpSpPr>
        <p:grpSp>
          <p:nvGrpSpPr>
            <p:cNvPr id="3" name="Группа 32"/>
            <p:cNvGrpSpPr/>
            <p:nvPr/>
          </p:nvGrpSpPr>
          <p:grpSpPr>
            <a:xfrm>
              <a:off x="1571604" y="1500174"/>
              <a:ext cx="928694" cy="5000660"/>
              <a:chOff x="1857356" y="1500174"/>
              <a:chExt cx="928694" cy="5000660"/>
            </a:xfrm>
            <a:solidFill>
              <a:srgbClr val="A5C26A"/>
            </a:solidFill>
          </p:grpSpPr>
          <p:sp>
            <p:nvSpPr>
              <p:cNvPr id="26" name="Прямоугольник 25"/>
              <p:cNvSpPr/>
              <p:nvPr/>
            </p:nvSpPr>
            <p:spPr>
              <a:xfrm>
                <a:off x="2214546" y="1571612"/>
                <a:ext cx="214314" cy="492922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1857356" y="6357958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857356" y="1500174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1857356" y="3643314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3"/>
            <p:cNvGrpSpPr/>
            <p:nvPr/>
          </p:nvGrpSpPr>
          <p:grpSpPr>
            <a:xfrm>
              <a:off x="4000496" y="1500174"/>
              <a:ext cx="928694" cy="5000660"/>
              <a:chOff x="1857356" y="1500174"/>
              <a:chExt cx="928694" cy="5000660"/>
            </a:xfrm>
            <a:solidFill>
              <a:srgbClr val="A5C26A"/>
            </a:solidFill>
          </p:grpSpPr>
          <p:sp>
            <p:nvSpPr>
              <p:cNvPr id="35" name="Прямоугольник 34"/>
              <p:cNvSpPr/>
              <p:nvPr/>
            </p:nvSpPr>
            <p:spPr>
              <a:xfrm>
                <a:off x="2214546" y="1571612"/>
                <a:ext cx="214314" cy="492922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1857356" y="6357958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1857356" y="1500174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1857356" y="3643314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" name="Группа 38"/>
            <p:cNvGrpSpPr/>
            <p:nvPr/>
          </p:nvGrpSpPr>
          <p:grpSpPr>
            <a:xfrm>
              <a:off x="6429388" y="1500174"/>
              <a:ext cx="928694" cy="5000660"/>
              <a:chOff x="1857356" y="1500174"/>
              <a:chExt cx="928694" cy="5000660"/>
            </a:xfrm>
            <a:solidFill>
              <a:srgbClr val="A5C26A"/>
            </a:solidFill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2214546" y="1571612"/>
                <a:ext cx="214314" cy="492922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1857356" y="6357958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857356" y="1500174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1857356" y="3643314"/>
                <a:ext cx="928694" cy="14287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Прямоугольник 43"/>
            <p:cNvSpPr/>
            <p:nvPr/>
          </p:nvSpPr>
          <p:spPr>
            <a:xfrm>
              <a:off x="1643042" y="214290"/>
              <a:ext cx="719790" cy="13864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000" dirty="0" smtClean="0">
                  <a:ln w="18415" cmpd="sng">
                    <a:solidFill>
                      <a:schemeClr val="bg2">
                        <a:lumMod val="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800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071934" y="214290"/>
              <a:ext cx="741176" cy="13864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000" dirty="0" smtClean="0">
                  <a:ln w="18415" cmpd="sng">
                    <a:solidFill>
                      <a:schemeClr val="bg2">
                        <a:lumMod val="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800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429388" y="214290"/>
              <a:ext cx="881712" cy="13864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000" dirty="0" smtClean="0">
                  <a:ln w="18415" cmpd="sng">
                    <a:solidFill>
                      <a:schemeClr val="bg2">
                        <a:lumMod val="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800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00174"/>
            <a:ext cx="8286808" cy="42862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kern="1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5400" kern="1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 АКТИВНУЮ РАБОТУ</a:t>
            </a:r>
            <a:endParaRPr lang="ru-RU" sz="54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15436" cy="6429420"/>
          </a:xfrm>
          <a:prstGeom prst="roundRect">
            <a:avLst>
              <a:gd name="adj" fmla="val 7619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182563"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182563"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182563"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ССЫЛКИ НА ИСПОЛЬЗОВАННЫЕ ИСТОЧНИКИ: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http://zoomet.ru/mal/malchevski_oglav.html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синицы (большая, хохлатая, лазоревка,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московка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снегирь,  свиристель, соловей (фото и трели) ,  поползень,  клёст,  скворец, зимородок,  сова, неясыть, сапсан,  певчий дрозд, пустельга, канюк,  бекас,  глухарь,  кряква,  лебедь, аисты (чёрный и белый),  жаворонок; пение птиц для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(сова, дятел, орёл, воробей, гусь, журавль)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http://www.goldensites.ru/category/26?page=2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пингвины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http://daur.zapoved.ru/oopt_foto/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птенец 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даурского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журавля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http://www.onlinephotographers.org/ru/foto/8203/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кладка яиц</a:t>
            </a:r>
          </a:p>
          <a:p>
            <a:pPr marL="182563"/>
            <a:r>
              <a:rPr lang="en-US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http://video.yandex.ru/users/nikolay63/view/2/#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фильм о зимородке   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http://dic.academic.ru/dic.nsf/ruwiki/164506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перо </a:t>
            </a:r>
          </a:p>
          <a:p>
            <a:pPr marL="182563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http://www.int-edu.ru/nachschool/birds.html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птицы зимой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http://www.liveinternet.ru/tags/%EA%EE%F0%EC%EB%E5%ED%E8%E5+%EF%F2%E8%F6+%E7%E8%EC%EE%E9/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птицы зимой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http://www.danilova.ru/phpbb/viewtopic.php?t=7632916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птицы зимой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http://myreptile.ru/forum/index.php?topic=396.0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кладка яиц  змеи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http://ru.wikipedia.org/wiki/%D0%A0%D1%8B%D0%B1%D1%8B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макропод, акула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http://www.zoopicture.ru/ryba-pila/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рыба-пила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http://www.admhmao.ru/obsved/priroda/riby.htm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окунь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http://ru.wikipedia.org/wiki/%D0%A4%D0%B0%D0%B9%D0%BB:Platypus.jpg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утконос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6"/>
              </a:rPr>
              <a:t>http://www.moscowzoo.ru/galery.asp?Page=2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песчанка,  жираф,  бабочка,  летучая мышь,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суриката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http://www.moscowzoo.ru/get.asp?id=C96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выдра (фото и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трелевые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крики)</a:t>
            </a:r>
          </a:p>
          <a:p>
            <a:pPr marL="182563"/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8"/>
              </a:rPr>
              <a:t>http://ai-cdr.ucoz.ru/news/karandash_v_vektore/2009-10-16-46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карандаш</a:t>
            </a:r>
          </a:p>
          <a:p>
            <a:pPr marL="182563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14290"/>
            <a:ext cx="6163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</a:rPr>
              <a:t>Мой университет - </a:t>
            </a:r>
            <a:r>
              <a:rPr lang="en-US" sz="2800" u="sng" dirty="0" smtClean="0">
                <a:solidFill>
                  <a:srgbClr val="000099"/>
                </a:solidFill>
                <a:hlinkClick r:id="rId19"/>
              </a:rPr>
              <a:t>www</a:t>
            </a:r>
            <a:r>
              <a:rPr lang="ru-RU" sz="2800" u="sng" dirty="0" smtClean="0">
                <a:solidFill>
                  <a:srgbClr val="000099"/>
                </a:solidFill>
                <a:hlinkClick r:id="rId19"/>
              </a:rPr>
              <a:t>.</a:t>
            </a:r>
            <a:r>
              <a:rPr lang="en-US" sz="2800" u="sng" dirty="0" err="1" smtClean="0">
                <a:solidFill>
                  <a:srgbClr val="000099"/>
                </a:solidFill>
                <a:hlinkClick r:id="rId19"/>
              </a:rPr>
              <a:t>moi</a:t>
            </a:r>
            <a:r>
              <a:rPr lang="ru-RU" sz="2800" u="sng" dirty="0" smtClean="0">
                <a:solidFill>
                  <a:srgbClr val="000099"/>
                </a:solidFill>
                <a:hlinkClick r:id="rId19"/>
              </a:rPr>
              <a:t>-</a:t>
            </a:r>
            <a:r>
              <a:rPr lang="en-US" sz="2800" u="sng" dirty="0" err="1" smtClean="0">
                <a:solidFill>
                  <a:srgbClr val="000099"/>
                </a:solidFill>
                <a:hlinkClick r:id="rId19"/>
              </a:rPr>
              <a:t>mummi</a:t>
            </a:r>
            <a:r>
              <a:rPr lang="ru-RU" sz="2800" u="sng" dirty="0" smtClean="0">
                <a:solidFill>
                  <a:srgbClr val="000099"/>
                </a:solidFill>
                <a:hlinkClick r:id="rId19"/>
              </a:rPr>
              <a:t>.</a:t>
            </a:r>
            <a:r>
              <a:rPr lang="en-US" sz="2800" u="sng" dirty="0" err="1" smtClean="0">
                <a:solidFill>
                  <a:srgbClr val="000099"/>
                </a:solidFill>
                <a:hlinkClick r:id="rId19"/>
              </a:rPr>
              <a:t>ru</a:t>
            </a:r>
            <a:endParaRPr lang="ru-RU" sz="2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_2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643570" y="1285860"/>
            <a:ext cx="2357454" cy="2238089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2" name="Рисунок 1" descr="800px-White_shark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928662" y="4071942"/>
            <a:ext cx="3286148" cy="2288227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Рисунок 2" descr="макропод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857224" y="1285860"/>
            <a:ext cx="3418303" cy="2357434"/>
          </a:xfrm>
          <a:prstGeom prst="roundRect">
            <a:avLst>
              <a:gd name="adj" fmla="val 8633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пингвин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072067" y="1244890"/>
            <a:ext cx="3357585" cy="2349191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олотая.jpg"/>
          <p:cNvPicPr>
            <a:picLocks noGrp="1" noChangeAspect="1"/>
          </p:cNvPicPr>
          <p:nvPr isPhoto="1"/>
        </p:nvPicPr>
        <p:blipFill>
          <a:blip r:embed="rId6" cstate="print"/>
          <a:stretch>
            <a:fillRect/>
          </a:stretch>
        </p:blipFill>
        <p:spPr>
          <a:xfrm>
            <a:off x="5244034" y="4108764"/>
            <a:ext cx="3013649" cy="2260237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28596" y="214290"/>
            <a:ext cx="8501122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лишнее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166" y="3571876"/>
            <a:ext cx="232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МАКРОПОД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6334780"/>
            <a:ext cx="278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БЕЛАЯ АКУЛА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2132" y="6334780"/>
            <a:ext cx="2454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РЫБА-ПИЛА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8" y="3571876"/>
            <a:ext cx="2047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ПИНГВИН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4282" y="3143248"/>
            <a:ext cx="428628" cy="4286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01090" y="3214686"/>
            <a:ext cx="428628" cy="4286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282" y="5929330"/>
            <a:ext cx="428628" cy="4286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501090" y="5857892"/>
            <a:ext cx="428628" cy="4286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3929066"/>
            <a:ext cx="430278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9" grpId="0" animBg="1"/>
      <p:bldP spid="20" grpId="0" animBg="1"/>
      <p:bldP spid="21" grpId="0" animBg="1"/>
      <p:bldP spid="22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2976" y="500042"/>
            <a:ext cx="7215238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857364"/>
            <a:ext cx="2643206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26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64" y="1857364"/>
            <a:ext cx="1785950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РЫБЫ</a:t>
            </a:r>
            <a:endParaRPr lang="ru-RU" sz="26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2" y="1857364"/>
            <a:ext cx="1928826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16" y="1857364"/>
            <a:ext cx="1928826" cy="8572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dirty="0">
              <a:solidFill>
                <a:srgbClr val="0033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28728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43306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43570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572396" y="1357298"/>
            <a:ext cx="285752" cy="50006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429440">
            <a:off x="8443793" y="1083747"/>
            <a:ext cx="300613" cy="543394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877855">
            <a:off x="724950" y="1076002"/>
            <a:ext cx="285168" cy="614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10" y="2786058"/>
            <a:ext cx="1928826" cy="35004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МУХА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ШМЕЛЬ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ТАРАКАН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МОЛЬ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488" y="2786058"/>
            <a:ext cx="1928826" cy="35004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ОСЁТР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ЛОСОСЬ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КАМБАЛА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КЕТА</a:t>
            </a:r>
          </a:p>
          <a:p>
            <a:pPr algn="ctr">
              <a:lnSpc>
                <a:spcPct val="200000"/>
              </a:lnSpc>
            </a:pPr>
            <a:r>
              <a:rPr lang="ru-RU" sz="20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СКАТ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4143380"/>
            <a:ext cx="430278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0"/>
            <a:ext cx="3000396" cy="192882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4357686" y="5214926"/>
            <a:ext cx="2571736" cy="164307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 rot="21116997">
            <a:off x="0" y="3286124"/>
            <a:ext cx="3000396" cy="192882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928926" y="1714488"/>
            <a:ext cx="3429024" cy="228601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 rot="514593">
            <a:off x="6000760" y="357166"/>
            <a:ext cx="2857520" cy="164307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11" descr="karandas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357430"/>
            <a:ext cx="1857388" cy="1851217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7072330" y="6143644"/>
            <a:ext cx="2071670" cy="714356"/>
          </a:xfrm>
          <a:prstGeom prst="actionButtonBlank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 </a:t>
            </a:r>
            <a:r>
              <a:rPr lang="ru-RU" sz="2000" b="1" dirty="0" smtClean="0">
                <a:solidFill>
                  <a:srgbClr val="002060"/>
                </a:solidFill>
              </a:rPr>
              <a:t>ОКОНЧАНИЕ УРОКА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428596" y="357166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ПОЮТ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>
            <a:hlinkClick r:id="rId3" action="ppaction://hlinksldjump"/>
          </p:cNvPr>
          <p:cNvSpPr/>
          <p:nvPr/>
        </p:nvSpPr>
        <p:spPr>
          <a:xfrm>
            <a:off x="5143504" y="357166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 ЯИЦ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5143504" y="1643050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НЕЗАМЕТНАЯ ОКРАСКА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5143504" y="2928934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ЯРКАЯ ОКРАСКА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5143504" y="4214818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ПЕРЬЯ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5143504" y="5500702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 ЛАПКАХ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428596" y="1643050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КЛЮВ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428596" y="2928934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КРЫЛЬЯ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428596" y="4214818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ЛЕТАЮТ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428596" y="5500702"/>
            <a:ext cx="364333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ХВОСТ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далее 16">
            <a:hlinkClick r:id="rId12" action="ppaction://hlinksldjump" highlightClick="1"/>
          </p:cNvPr>
          <p:cNvSpPr/>
          <p:nvPr/>
        </p:nvSpPr>
        <p:spPr>
          <a:xfrm>
            <a:off x="4143372" y="6286520"/>
            <a:ext cx="928694" cy="57148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ловей - умеет петь - звук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571472" y="2571744"/>
            <a:ext cx="3810000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1142984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умеют петь.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86710" y="1285860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ыдра.jpg"/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4572000" y="2571744"/>
            <a:ext cx="3810026" cy="285752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285852" y="5429264"/>
            <a:ext cx="2008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СОЛОВЕЙ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8" y="5429264"/>
            <a:ext cx="1456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ВЫДРА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ловей 1">
            <a:hlinkClick r:id="" action="ppaction://media"/>
          </p:cNvPr>
          <p:cNvPicPr>
            <a:picLocks noRot="1" noChangeAspect="1"/>
          </p:cNvPicPr>
          <p:nvPr>
            <a:wavAudioFile r:embed="rId1" name="Соловей 1"/>
          </p:nvPr>
        </p:nvPicPr>
        <p:blipFill>
          <a:blip r:embed="rId7" cstate="print"/>
          <a:stretch>
            <a:fillRect/>
          </a:stretch>
        </p:blipFill>
        <p:spPr>
          <a:xfrm>
            <a:off x="2285984" y="6072206"/>
            <a:ext cx="357190" cy="357190"/>
          </a:xfrm>
          <a:prstGeom prst="rect">
            <a:avLst/>
          </a:prstGeom>
        </p:spPr>
      </p:pic>
      <p:pic>
        <p:nvPicPr>
          <p:cNvPr id="16" name="Выдра 1">
            <a:hlinkClick r:id="" action="ppaction://media"/>
          </p:cNvPr>
          <p:cNvPicPr>
            <a:picLocks noRot="1" noChangeAspect="1"/>
          </p:cNvPicPr>
          <p:nvPr>
            <a:wavAudioFile r:embed="rId2" name="Выдра 1"/>
          </p:nvPr>
        </p:nvPicPr>
        <p:blipFill>
          <a:blip r:embed="rId8" cstate="print"/>
          <a:stretch>
            <a:fillRect/>
          </a:stretch>
        </p:blipFill>
        <p:spPr>
          <a:xfrm>
            <a:off x="6072198" y="6019816"/>
            <a:ext cx="357190" cy="35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449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870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8" grpId="0" animBg="1"/>
      <p:bldP spid="11" grpId="0"/>
      <p:bldP spid="11" grpId="1"/>
      <p:bldP spid="12" grpId="0"/>
      <p:bldP spid="1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кас - есть клюв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57158" y="2500306"/>
            <a:ext cx="3499487" cy="3143252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утконос клюв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143372" y="2500306"/>
            <a:ext cx="4752575" cy="3194053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142984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клюв.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710" y="1285860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57290" y="5572140"/>
            <a:ext cx="1421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БЕКАС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2" y="5643578"/>
            <a:ext cx="2037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УТКОНОС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3108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9" grpId="1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лухарь - хвост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71472" y="3000372"/>
            <a:ext cx="4114800" cy="2416175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285860"/>
            <a:ext cx="8501122" cy="12144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хвост.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710" y="1428736"/>
            <a:ext cx="928694" cy="857256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okun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857752" y="3000372"/>
            <a:ext cx="3857652" cy="244857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643042" y="5429264"/>
            <a:ext cx="1866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ГЛУХАРЬ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5429264"/>
            <a:ext cx="1495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ОКУНЬ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214290"/>
            <a:ext cx="500066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0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1970</TotalTime>
  <Words>619</Words>
  <Application>Microsoft Office PowerPoint</Application>
  <PresentationFormat>Экран (4:3)</PresentationFormat>
  <Paragraphs>181</Paragraphs>
  <Slides>28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User</cp:lastModifiedBy>
  <cp:revision>235</cp:revision>
  <dcterms:created xsi:type="dcterms:W3CDTF">2011-02-07T20:02:37Z</dcterms:created>
  <dcterms:modified xsi:type="dcterms:W3CDTF">2012-05-27T10:52:15Z</dcterms:modified>
</cp:coreProperties>
</file>