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Вирус бешенства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Работу выполнила:</a:t>
            </a:r>
          </a:p>
          <a:p>
            <a:r>
              <a:rPr lang="ru-RU" sz="1800" dirty="0" smtClean="0">
                <a:latin typeface="Century Gothic" pitchFamily="34" charset="0"/>
              </a:rPr>
              <a:t>Ученица 6 класса Б</a:t>
            </a:r>
          </a:p>
          <a:p>
            <a:r>
              <a:rPr lang="ru-RU" sz="1800" dirty="0" err="1" smtClean="0">
                <a:latin typeface="Century Gothic" pitchFamily="34" charset="0"/>
              </a:rPr>
              <a:t>Леднева</a:t>
            </a:r>
            <a:r>
              <a:rPr lang="ru-RU" sz="1800" dirty="0" smtClean="0">
                <a:latin typeface="Century Gothic" pitchFamily="34" charset="0"/>
              </a:rPr>
              <a:t> Анна Александровна</a:t>
            </a:r>
          </a:p>
          <a:p>
            <a:r>
              <a:rPr lang="ru-RU" sz="1800" dirty="0" smtClean="0">
                <a:latin typeface="Century Gothic" pitchFamily="34" charset="0"/>
              </a:rPr>
              <a:t>Научный руководитель:</a:t>
            </a:r>
          </a:p>
          <a:p>
            <a:r>
              <a:rPr lang="ru-RU" sz="1800" smtClean="0">
                <a:latin typeface="Century Gothic" pitchFamily="34" charset="0"/>
              </a:rPr>
              <a:t>Михайлова </a:t>
            </a:r>
            <a:r>
              <a:rPr lang="ru-RU" sz="1800" dirty="0" smtClean="0">
                <a:latin typeface="Century Gothic" pitchFamily="34" charset="0"/>
              </a:rPr>
              <a:t>Ольга Михайловна</a:t>
            </a:r>
            <a:endParaRPr lang="ru-RU" sz="18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246638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Глава 3. Лечение и профилактика бешенства.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3829048" cy="5000660"/>
          </a:xfrm>
        </p:spPr>
        <p:txBody>
          <a:bodyPr/>
          <a:lstStyle/>
          <a:p>
            <a:r>
              <a:rPr lang="ru-RU" sz="1800" dirty="0" smtClean="0">
                <a:latin typeface="Century Gothic" pitchFamily="34" charset="0"/>
              </a:rPr>
              <a:t>Особое значение в лечении приобретают первичная обработка ран, а также ранняя активная и пассивная иммунизация.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Century Gothic" pitchFamily="34" charset="0"/>
              </a:rPr>
              <a:t>Больного бешенством обязательно помещают в отдельную палату и защищают от любых внешних раздражителей. Устанавливают постоянное наблюдение.</a:t>
            </a:r>
          </a:p>
          <a:p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428736"/>
            <a:ext cx="4214842" cy="2357454"/>
          </a:xfrm>
          <a:prstGeom prst="rect">
            <a:avLst/>
          </a:prstGeom>
        </p:spPr>
      </p:pic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786190"/>
            <a:ext cx="4206872" cy="26432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Century Gothic" pitchFamily="34" charset="0"/>
              </a:rPr>
              <a:t>Глава 3. Лечение и профилактика бешенства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86808" cy="150019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Профилактика проводится в двух направлениях и включает борьбу с источниками инфекции и предупреждение болезни у людей. Все люди, покусанные, оцарапанные, ослюненные любым животным, даже внешне здоровым, считаются подозрительными на заражение бешенством.</a:t>
            </a:r>
            <a:endParaRPr lang="ru-RU" sz="1800" dirty="0">
              <a:latin typeface="Century Gothic" pitchFamily="34" charset="0"/>
            </a:endParaRPr>
          </a:p>
        </p:txBody>
      </p:sp>
      <p:pic>
        <p:nvPicPr>
          <p:cNvPr id="5" name="Рисунок 4" descr="RAZBUDITZV_9136888_230243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71810"/>
            <a:ext cx="4429156" cy="3500462"/>
          </a:xfrm>
          <a:prstGeom prst="rect">
            <a:avLst/>
          </a:prstGeom>
        </p:spPr>
      </p:pic>
      <p:pic>
        <p:nvPicPr>
          <p:cNvPr id="6" name="Рисунок 5" descr="1f9604447452cd94065700e04d092d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071810"/>
            <a:ext cx="4143404" cy="35004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Я провела опрос среди друзей, родственников и знакомых. В опросе участвовали 152 человека.  86 человек в возрасте от 11 до 12 лет, и 66 человек в возрасте от 13 до 14 лет. Из 152 опрошенных 93-девушки, а 59-мужчины.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3357562"/>
          <a:ext cx="792962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924"/>
                <a:gridCol w="1585924"/>
                <a:gridCol w="1585924"/>
                <a:gridCol w="1585924"/>
                <a:gridCol w="1585924"/>
              </a:tblGrid>
              <a:tr h="9372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Номер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 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Вопрос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опрошенных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(чел.)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372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Знали ли вы до этого про вирус бешенства?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139 чел.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 чел.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Практическая работа.</a:t>
            </a:r>
            <a:endParaRPr lang="ru-RU" sz="4000" dirty="0"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Номер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 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Вопрос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опрошенных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(чел.)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Знаете ли Вы о существовании антирабической  вакцины  и  цели ее применения 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97 чел.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55 чел.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Практическая часть.</a:t>
            </a:r>
            <a:endParaRPr lang="ru-RU" sz="4000" dirty="0"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16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Номер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 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Вопрос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опрошенных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(чел.)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  ли  развитие заболевания  бешенством  через загрязненные  слюной  больного животного  травмы (ссадины, царапины, ушибы, микротравмы)?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146 чел.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 чел.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Практическая работа.</a:t>
            </a:r>
            <a:endParaRPr lang="ru-RU" sz="4000" dirty="0"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Номер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 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Вопрос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опрошенных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(чел.)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Знаете ли Вы,  в какое лечебное учреждение и к какому врачу  надо обращаться после укуса животного?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78 чел.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64 чел.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Практическая часть.</a:t>
            </a:r>
            <a:endParaRPr lang="ru-RU" sz="4000" dirty="0"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281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Номер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Вопрос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    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Количество           </a:t>
                      </a:r>
                      <a:endParaRPr lang="ru-RU" sz="11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опрошенных</a:t>
                      </a:r>
                      <a:endParaRPr lang="ru-RU" sz="1400" dirty="0" smtClean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(чел.)</a:t>
                      </a:r>
                      <a:endParaRPr lang="ru-RU" sz="1400" dirty="0" smtClean="0">
                        <a:latin typeface="Calibri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Обязательно ли прививать домашних животных  от бешенства?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147 чел.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 чел.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Заключение.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2143139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Century Gothic" pitchFamily="34" charset="0"/>
              </a:rPr>
              <a:t>Сегодня, когда известен вирус - возбудитель бешенства, когда медикам помогает совершенная аппаратура, предупреждение бешенства стало делом обыкновенным и не таким сложным, как в годы Пастера.</a:t>
            </a:r>
            <a:r>
              <a:rPr lang="ru-RU" sz="1800" dirty="0" smtClean="0"/>
              <a:t> </a:t>
            </a:r>
          </a:p>
          <a:p>
            <a:r>
              <a:rPr lang="ru-RU" sz="1800" dirty="0" smtClean="0">
                <a:latin typeface="Century Gothic" pitchFamily="34" charset="0"/>
              </a:rPr>
              <a:t>Подведя итог, можно сказать, что цель достигнута, поставленные задачи решены; изучено строение происхождение и свойства вируса; изучены меры профилактики и лечение вируса бешенства.</a:t>
            </a:r>
          </a:p>
          <a:p>
            <a:endParaRPr lang="ru-RU" sz="1800" dirty="0" smtClean="0">
              <a:latin typeface="Century Gothic" pitchFamily="34" charset="0"/>
            </a:endParaRPr>
          </a:p>
        </p:txBody>
      </p:sp>
      <p:pic>
        <p:nvPicPr>
          <p:cNvPr id="6" name="Рисунок 5" descr="601-768x4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876"/>
            <a:ext cx="4214842" cy="3048005"/>
          </a:xfrm>
          <a:prstGeom prst="rect">
            <a:avLst/>
          </a:prstGeom>
        </p:spPr>
      </p:pic>
      <p:pic>
        <p:nvPicPr>
          <p:cNvPr id="7" name="Рисунок 6" descr="kosh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71876"/>
            <a:ext cx="4286279" cy="30575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264318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</a:rPr>
              <a:t>Бешенство 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4043362" cy="474378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Болезнь известна издревле во всех уголках Земли. </a:t>
            </a:r>
          </a:p>
          <a:p>
            <a:endParaRPr lang="ru-RU" sz="1800" dirty="0" smtClean="0">
              <a:latin typeface="Century Gothic" pitchFamily="34" charset="0"/>
            </a:endParaRPr>
          </a:p>
          <a:p>
            <a:r>
              <a:rPr lang="ru-RU" sz="1800" dirty="0" smtClean="0">
                <a:latin typeface="Century Gothic" pitchFamily="34" charset="0"/>
              </a:rPr>
              <a:t>Симптомы ее вошли в поговорку: </a:t>
            </a:r>
          </a:p>
          <a:p>
            <a:r>
              <a:rPr lang="ru-RU" sz="1800" dirty="0" smtClean="0">
                <a:latin typeface="Century Gothic" pitchFamily="34" charset="0"/>
              </a:rPr>
              <a:t>«Ты что, сбесился?» </a:t>
            </a:r>
          </a:p>
          <a:p>
            <a:endParaRPr lang="ru-RU" sz="1800" dirty="0" smtClean="0">
              <a:latin typeface="Century Gothic" pitchFamily="34" charset="0"/>
            </a:endParaRPr>
          </a:p>
          <a:p>
            <a:r>
              <a:rPr lang="ru-RU" sz="1800" dirty="0" smtClean="0">
                <a:latin typeface="Century Gothic" pitchFamily="34" charset="0"/>
              </a:rPr>
              <a:t>Животных, заподозренных в болезни, уничтожают немедленно. </a:t>
            </a:r>
          </a:p>
          <a:p>
            <a:endParaRPr lang="ru-RU" sz="1800" dirty="0" smtClean="0">
              <a:latin typeface="Century Gothic" pitchFamily="34" charset="0"/>
            </a:endParaRPr>
          </a:p>
          <a:p>
            <a:r>
              <a:rPr lang="ru-RU" sz="1800" dirty="0" smtClean="0">
                <a:latin typeface="Century Gothic" pitchFamily="34" charset="0"/>
              </a:rPr>
              <a:t>А ими покусанный человек был всегда обречен.</a:t>
            </a:r>
          </a:p>
          <a:p>
            <a:endParaRPr lang="ru-RU" sz="2000" dirty="0"/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428736"/>
            <a:ext cx="4205295" cy="2748141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4143380"/>
            <a:ext cx="4214841" cy="25717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317944"/>
          </a:xfrm>
        </p:spPr>
        <p:txBody>
          <a:bodyPr>
            <a:normAutofit fontScale="90000"/>
          </a:bodyPr>
          <a:lstStyle/>
          <a:p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857232"/>
            <a:ext cx="4500594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Цель работы </a:t>
            </a:r>
            <a:r>
              <a:rPr lang="ru-RU" sz="2400" dirty="0" smtClean="0"/>
              <a:t>- изучить особенности заражения человека вирусом бешенства и меры борьбы с этой болезнью</a:t>
            </a:r>
          </a:p>
          <a:p>
            <a:endParaRPr lang="ru-RU" sz="2400" dirty="0" smtClean="0"/>
          </a:p>
          <a:p>
            <a:r>
              <a:rPr lang="ru-RU" sz="2400" dirty="0" smtClean="0"/>
              <a:t>Актуальность – больные животные могут встречаться на улицах города. </a:t>
            </a:r>
          </a:p>
          <a:p>
            <a:endParaRPr lang="ru-RU" sz="2400" dirty="0" smtClean="0"/>
          </a:p>
          <a:p>
            <a:r>
              <a:rPr lang="ru-RU" sz="2400" dirty="0" smtClean="0"/>
              <a:t>Гипотеза - если соблюдать меры </a:t>
            </a:r>
            <a:r>
              <a:rPr lang="ru-RU" sz="2400" dirty="0" err="1" smtClean="0"/>
              <a:t>педосторожности</a:t>
            </a:r>
            <a:r>
              <a:rPr lang="ru-RU" sz="2400" dirty="0" smtClean="0"/>
              <a:t>, то не заразишься бешенством. </a:t>
            </a:r>
          </a:p>
          <a:p>
            <a:endParaRPr lang="ru-RU" dirty="0"/>
          </a:p>
        </p:txBody>
      </p:sp>
      <p:pic>
        <p:nvPicPr>
          <p:cNvPr id="4" name="Рисунок 3" descr="result_image_big0797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4381505" cy="5143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29642" cy="11822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Century Gothic" pitchFamily="34" charset="0"/>
              </a:rPr>
              <a:t/>
            </a:r>
            <a:br>
              <a:rPr lang="ru-RU" sz="4400" dirty="0" smtClean="0">
                <a:latin typeface="Century Gothic" pitchFamily="34" charset="0"/>
              </a:rPr>
            </a:br>
            <a:r>
              <a:rPr lang="ru-RU" sz="4400" dirty="0" smtClean="0">
                <a:latin typeface="Century Gothic" pitchFamily="34" charset="0"/>
              </a:rPr>
              <a:t/>
            </a:r>
            <a:br>
              <a:rPr lang="ru-RU" sz="4400" dirty="0" smtClean="0">
                <a:latin typeface="Century Gothic" pitchFamily="34" charset="0"/>
              </a:rPr>
            </a:br>
            <a:r>
              <a:rPr lang="ru-RU" sz="4400" dirty="0" smtClean="0">
                <a:latin typeface="Century Gothic" pitchFamily="34" charset="0"/>
              </a:rPr>
              <a:t/>
            </a:r>
            <a:br>
              <a:rPr lang="ru-RU" sz="4400" dirty="0" smtClean="0">
                <a:latin typeface="Century Gothic" pitchFamily="34" charset="0"/>
              </a:rPr>
            </a:br>
            <a:r>
              <a:rPr lang="ru-RU" sz="4400" dirty="0" smtClean="0">
                <a:latin typeface="Century Gothic" pitchFamily="34" charset="0"/>
              </a:rPr>
              <a:t/>
            </a:r>
            <a:br>
              <a:rPr lang="ru-RU" sz="4400" dirty="0" smtClean="0">
                <a:latin typeface="Century Gothic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Century Gothic" pitchFamily="34" charset="0"/>
              </a:rPr>
              <a:t>Особенности вируса</a:t>
            </a:r>
            <a:endParaRPr lang="ru-RU" sz="44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4000528" cy="528641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Опасен для человека </a:t>
            </a:r>
            <a:r>
              <a:rPr lang="ru-RU" sz="1800" dirty="0" smtClean="0">
                <a:latin typeface="Century Gothic" pitchFamily="34" charset="0"/>
              </a:rPr>
              <a:t>и теплокровных животных, </a:t>
            </a:r>
            <a:endParaRPr lang="ru-RU" sz="1800" dirty="0" smtClean="0">
              <a:latin typeface="Century Gothic" pitchFamily="34" charset="0"/>
            </a:endParaRPr>
          </a:p>
          <a:p>
            <a:endParaRPr lang="ru-RU" sz="1800" dirty="0" smtClean="0">
              <a:latin typeface="Century Gothic" pitchFamily="34" charset="0"/>
            </a:endParaRPr>
          </a:p>
          <a:p>
            <a:r>
              <a:rPr lang="ru-RU" sz="1800" dirty="0" smtClean="0">
                <a:latin typeface="Century Gothic" pitchFamily="34" charset="0"/>
              </a:rPr>
              <a:t>Происходит </a:t>
            </a:r>
            <a:r>
              <a:rPr lang="ru-RU" sz="1800" dirty="0" smtClean="0">
                <a:latin typeface="Century Gothic" pitchFamily="34" charset="0"/>
              </a:rPr>
              <a:t>специфическое поражение центральной нервной системы. </a:t>
            </a:r>
          </a:p>
          <a:p>
            <a:endParaRPr lang="ru-RU" sz="1800" dirty="0" smtClean="0">
              <a:latin typeface="Century Gothic" pitchFamily="34" charset="0"/>
            </a:endParaRPr>
          </a:p>
          <a:p>
            <a:r>
              <a:rPr lang="ru-RU" sz="1800" dirty="0" smtClean="0">
                <a:latin typeface="Century Gothic" pitchFamily="34" charset="0"/>
              </a:rPr>
              <a:t> </a:t>
            </a:r>
            <a:r>
              <a:rPr lang="ru-RU" sz="1800" dirty="0" smtClean="0">
                <a:latin typeface="Century Gothic" pitchFamily="34" charset="0"/>
              </a:rPr>
              <a:t>П</a:t>
            </a:r>
            <a:r>
              <a:rPr lang="ru-RU" sz="1800" dirty="0" smtClean="0">
                <a:latin typeface="Century Gothic" pitchFamily="34" charset="0"/>
              </a:rPr>
              <a:t>ередаётся </a:t>
            </a:r>
            <a:r>
              <a:rPr lang="ru-RU" sz="1800" dirty="0" smtClean="0">
                <a:latin typeface="Century Gothic" pitchFamily="34" charset="0"/>
              </a:rPr>
              <a:t>со слюной при укусе инфицированного животного. </a:t>
            </a:r>
            <a:endParaRPr lang="ru-RU" sz="1800" dirty="0">
              <a:latin typeface="Century Gothic" pitchFamily="34" charset="0"/>
            </a:endParaRPr>
          </a:p>
        </p:txBody>
      </p:sp>
      <p:pic>
        <p:nvPicPr>
          <p:cNvPr id="5" name="Рисунок 4" descr="06_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4071942"/>
            <a:ext cx="4173666" cy="2611657"/>
          </a:xfrm>
          <a:prstGeom prst="rect">
            <a:avLst/>
          </a:prstGeom>
        </p:spPr>
      </p:pic>
      <p:pic>
        <p:nvPicPr>
          <p:cNvPr id="6" name="Рисунок 5" descr="Beshenstvo-u-soba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428736"/>
            <a:ext cx="4143404" cy="26401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Глава 1. Особенности вируса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15370" cy="178595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Итак, возбудитель заболевания относится к семейству </a:t>
            </a:r>
            <a:r>
              <a:rPr lang="ru-RU" sz="1800" dirty="0" err="1" smtClean="0">
                <a:latin typeface="Century Gothic" pitchFamily="34" charset="0"/>
              </a:rPr>
              <a:t>рабдовирусов</a:t>
            </a:r>
            <a:r>
              <a:rPr lang="ru-RU" sz="1800" dirty="0" smtClean="0">
                <a:latin typeface="Century Gothic" pitchFamily="34" charset="0"/>
              </a:rPr>
              <a:t>. Он имеет форму пули и два уникальных антигена (растворимый и поверхностный). 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4" name="Рисунок 3" descr="pic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428867"/>
            <a:ext cx="6643734" cy="400578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Глава 1. Особенности вируса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Разберём как влияет температура на вирус. При высоких температурах он погибает практически моментально. А вот низкие температуры переносит просто отлично, может даже находиться в морозильной камере около 4-ёх месяцев.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4" name="Рисунок 3" descr="1441626373_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86124"/>
            <a:ext cx="4429156" cy="3357586"/>
          </a:xfrm>
          <a:prstGeom prst="rect">
            <a:avLst/>
          </a:prstGeom>
        </p:spPr>
      </p:pic>
      <p:pic>
        <p:nvPicPr>
          <p:cNvPr id="5" name="Рисунок 4" descr="бешенст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286124"/>
            <a:ext cx="4214842" cy="33337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Глава 1. Особенности вируса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Симптомы заболевания довольно легко дают понять, что произошло заражение. Однако после их проявления вероятность выздоровления значительно снижается, она фактически равна нулю. Для человека характерно выделение трех основных стадий недуга.</a:t>
            </a:r>
            <a:endParaRPr lang="ru-RU" sz="1800" dirty="0">
              <a:latin typeface="Century Gothic" pitchFamily="34" charset="0"/>
            </a:endParaRPr>
          </a:p>
        </p:txBody>
      </p:sp>
      <p:pic>
        <p:nvPicPr>
          <p:cNvPr id="4" name="Рисунок 3" descr="135304470163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5" y="3071810"/>
            <a:ext cx="6072230" cy="35719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Century Gothic" pitchFamily="34" charset="0"/>
              </a:rPr>
              <a:t>Глава 2.Проявление болезни и особенности течения</a:t>
            </a:r>
            <a:r>
              <a:rPr lang="ru-RU" sz="4000" dirty="0" smtClean="0">
                <a:latin typeface="Century Gothic" pitchFamily="34" charset="0"/>
              </a:rPr>
              <a:t>.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Century Gothic" pitchFamily="34" charset="0"/>
              </a:rPr>
              <a:t>Инкубационный период составляет от 10 дней до 1 года, но чаще 30-90 дней.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Century Gothic" pitchFamily="34" charset="0"/>
              </a:rPr>
              <a:t>Наиболее короткий инкубационный период наблюдается при укусах в лицо, голову, наиболее длительный – при одиночных укусах туловища и нижних конечностей; он короче также при значительных повреждениях тканей у детей.</a:t>
            </a:r>
          </a:p>
          <a:p>
            <a:endParaRPr lang="ru-RU" sz="1800" dirty="0">
              <a:latin typeface="Century Gothic" pitchFamily="34" charset="0"/>
            </a:endParaRPr>
          </a:p>
        </p:txBody>
      </p:sp>
      <p:pic>
        <p:nvPicPr>
          <p:cNvPr id="4" name="Рисунок 3" descr="13610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071810"/>
            <a:ext cx="7143800" cy="35719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Глава 2. Проявление болезни и особенности течения.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entury Gothic" pitchFamily="34" charset="0"/>
              </a:rPr>
              <a:t>Первый клинически выраженный приступ болезни чаще развивается внезапно под влиянием какого-либо раздражителя. У больного бешенством проявляются гидрофобия, фотофобия и </a:t>
            </a:r>
            <a:r>
              <a:rPr lang="ru-RU" sz="2000" dirty="0" err="1" smtClean="0">
                <a:latin typeface="Century Gothic" pitchFamily="34" charset="0"/>
              </a:rPr>
              <a:t>акустикофобия</a:t>
            </a:r>
            <a:r>
              <a:rPr lang="ru-RU" sz="2000" dirty="0" smtClean="0">
                <a:latin typeface="Century Gothic" pitchFamily="34" charset="0"/>
              </a:rPr>
              <a:t>.</a:t>
            </a:r>
            <a:endParaRPr lang="ru-RU" sz="2000" dirty="0">
              <a:latin typeface="Century Gothic" pitchFamily="34" charset="0"/>
            </a:endParaRPr>
          </a:p>
        </p:txBody>
      </p:sp>
      <p:pic>
        <p:nvPicPr>
          <p:cNvPr id="4" name="Рисунок 3" descr="183430218-56a0544d5f9b58eba4afe7b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14686"/>
            <a:ext cx="4214842" cy="3414719"/>
          </a:xfrm>
          <a:prstGeom prst="rect">
            <a:avLst/>
          </a:prstGeom>
        </p:spPr>
      </p:pic>
      <p:pic>
        <p:nvPicPr>
          <p:cNvPr id="5" name="Рисунок 4" descr="beshenstvo_u_cheloveka_simptomy_i_E02665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214686"/>
            <a:ext cx="4190992" cy="343035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206</TotalTime>
  <Words>603</Words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Вирус бешенства</vt:lpstr>
      <vt:lpstr>Бешенство </vt:lpstr>
      <vt:lpstr>Слайд 3</vt:lpstr>
      <vt:lpstr>     Особенности вируса</vt:lpstr>
      <vt:lpstr>Глава 1. Особенности вируса</vt:lpstr>
      <vt:lpstr>Глава 1. Особенности вируса</vt:lpstr>
      <vt:lpstr>Глава 1. Особенности вируса</vt:lpstr>
      <vt:lpstr>Глава 2.Проявление болезни и особенности течения.</vt:lpstr>
      <vt:lpstr>Глава 2. Проявление болезни и особенности течения.</vt:lpstr>
      <vt:lpstr>Глава 3. Лечение и профилактика бешенства.</vt:lpstr>
      <vt:lpstr>Глава 3. Лечение и профилактика бешенства</vt:lpstr>
      <vt:lpstr>Практическая часть.</vt:lpstr>
      <vt:lpstr>Практическая работа.</vt:lpstr>
      <vt:lpstr>Практическая часть.</vt:lpstr>
      <vt:lpstr>Практическая работа.</vt:lpstr>
      <vt:lpstr>Практическая часть.</vt:lpstr>
      <vt:lpstr>Заключение.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 бешенства</dc:title>
  <cp:lastModifiedBy>Olga</cp:lastModifiedBy>
  <cp:revision>26</cp:revision>
  <dcterms:modified xsi:type="dcterms:W3CDTF">2017-04-18T06:48:00Z</dcterms:modified>
</cp:coreProperties>
</file>