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2" r:id="rId2"/>
    <p:sldId id="290" r:id="rId3"/>
    <p:sldId id="294" r:id="rId4"/>
    <p:sldId id="292" r:id="rId5"/>
    <p:sldId id="264" r:id="rId6"/>
    <p:sldId id="287" r:id="rId7"/>
    <p:sldId id="296" r:id="rId8"/>
    <p:sldId id="288" r:id="rId9"/>
    <p:sldId id="271" r:id="rId10"/>
    <p:sldId id="267" r:id="rId11"/>
    <p:sldId id="268" r:id="rId12"/>
    <p:sldId id="269" r:id="rId13"/>
    <p:sldId id="273" r:id="rId14"/>
    <p:sldId id="274" r:id="rId15"/>
    <p:sldId id="275" r:id="rId16"/>
    <p:sldId id="276" r:id="rId17"/>
    <p:sldId id="260" r:id="rId18"/>
    <p:sldId id="279" r:id="rId19"/>
    <p:sldId id="277" r:id="rId20"/>
    <p:sldId id="280" r:id="rId21"/>
    <p:sldId id="284" r:id="rId22"/>
    <p:sldId id="278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063E5-3637-409A-B49F-36F5333B7450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EF14D-554E-4B66-AA80-13B65A3ED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73DEB-8ADF-4524-B2F2-F9DB4573998C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981A1-4264-4BC9-9A98-DE38AD129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68016-9B93-40B9-ABA0-4045D4DE8A2D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39EB3-9CE1-4E70-8A44-5031C7FC7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F836F-9D5D-42F6-B3D5-BD6F555444FE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8EE82-3B37-4F0D-B389-61506050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0465C-8526-4992-9B13-923E20B622D7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ECAF-699A-4448-8AF6-54DE0E9C8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1B32-2479-4278-96F9-C871710AFF50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4D7CD-3EDB-4956-B771-4FC241BB5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E254F-6AF1-42B2-8C31-D110D69C4896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DCA9-6471-416F-85A2-60D2C092E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3813E-061C-4BA4-B96D-E0C4021DC7D5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A2EEC-4991-4D20-8341-417B76C9E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2EA25-6544-4E93-B6BD-E296B672BDAF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E9B3B-623D-4BE7-807C-3973BD620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C88C6-5AF9-4527-9E0D-C922696923DE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74B18-9694-496B-AF20-300BF6FAD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D7D3D-BAA8-40F8-8ACD-3572CFD550F2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FAA4A-038A-40FB-965C-9F3FE589E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596936-C89D-45F8-8CF0-A28481105BD5}" type="datetimeFigureOut">
              <a:rPr lang="ru-RU"/>
              <a:pPr>
                <a:defRPr/>
              </a:pPr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8DDD77-380A-4E98-B5F7-5198288D0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6" r:id="rId2"/>
    <p:sldLayoutId id="2147483745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6" r:id="rId9"/>
    <p:sldLayoutId id="2147483742" r:id="rId10"/>
    <p:sldLayoutId id="2147483743" r:id="rId11"/>
  </p:sldLayoutIdLst>
  <p:transition spd="slow"/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 rot="5400000">
            <a:off x="-1693862" y="2925763"/>
            <a:ext cx="5905500" cy="1295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CC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"/>
                <a:cs typeface="Arial"/>
              </a:rPr>
              <a:t>круглый</a:t>
            </a: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 rot="5400000">
            <a:off x="5362575" y="2997200"/>
            <a:ext cx="5905500" cy="12954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CC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"/>
                <a:cs typeface="Arial"/>
              </a:rPr>
              <a:t>год</a:t>
            </a:r>
          </a:p>
        </p:txBody>
      </p:sp>
      <p:pic>
        <p:nvPicPr>
          <p:cNvPr id="22535" name="Picture 7" descr="g02184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838" y="0"/>
            <a:ext cx="5649912" cy="73914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DSC02655"/>
          <p:cNvPicPr>
            <a:picLocks noChangeAspect="1" noChangeArrowheads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0" y="0"/>
            <a:ext cx="5145088" cy="6858000"/>
          </a:xfrm>
          <a:prstGeom prst="rect">
            <a:avLst/>
          </a:prstGeom>
          <a:noFill/>
        </p:spPr>
      </p:pic>
      <p:pic>
        <p:nvPicPr>
          <p:cNvPr id="27653" name="Picture 5" descr="MPj04251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325" y="1003300"/>
            <a:ext cx="3876675" cy="5854700"/>
          </a:xfrm>
          <a:prstGeom prst="rect">
            <a:avLst/>
          </a:prstGeom>
          <a:noFill/>
        </p:spPr>
      </p:pic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219700" y="0"/>
            <a:ext cx="3455988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ДЕКАБРЬ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зимний л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64388" cy="6858000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04025" y="476250"/>
            <a:ext cx="1152525" cy="6048375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</a:t>
            </a:r>
            <a:b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b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b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b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  <a:b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Ь</a:t>
            </a:r>
          </a:p>
        </p:txBody>
      </p:sp>
      <p:pic>
        <p:nvPicPr>
          <p:cNvPr id="28678" name="Picture 6" descr="MCj042343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00375" cy="19081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MPj042515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450"/>
            <a:ext cx="4859338" cy="6769100"/>
          </a:xfrm>
          <a:prstGeom prst="rect">
            <a:avLst/>
          </a:prstGeom>
          <a:noFill/>
        </p:spPr>
      </p:pic>
      <p:pic>
        <p:nvPicPr>
          <p:cNvPr id="29701" name="Picture 5" descr="MPj042528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6963" y="1125538"/>
            <a:ext cx="3898900" cy="5626100"/>
          </a:xfrm>
          <a:prstGeom prst="rect">
            <a:avLst/>
          </a:prstGeom>
          <a:noFill/>
        </p:spPr>
      </p:pic>
      <p:sp>
        <p:nvSpPr>
          <p:cNvPr id="297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849813" y="115888"/>
            <a:ext cx="4114800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b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ФЕВРАЛЬ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/>
              <a:ext uri="{28A0092B-C50C-407E-A947-70E740481C1C}"/>
            </a:extLst>
          </a:blip>
          <a:srcRect l="2321" t="4158" r="2693" b="4380"/>
          <a:stretch/>
        </p:blipFill>
        <p:spPr bwMode="auto">
          <a:xfrm>
            <a:off x="1101057" y="439658"/>
            <a:ext cx="7244267" cy="4645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476375" y="5373688"/>
            <a:ext cx="6408738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Голубые, синие небо и ручьи.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В синих лужах плещутся стайкой воробьи.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1500" y="4005263"/>
            <a:ext cx="194468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Весна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318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9425" y="731838"/>
            <a:ext cx="5186363" cy="3475037"/>
          </a:xfrm>
          <a:prstGeom prst="rect">
            <a:avLst/>
          </a:prstGeom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95288" y="46529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19088" indent="-319088" algn="r" eaLnBrk="0" hangingPunct="0">
              <a:buClr>
                <a:srgbClr val="C3260C"/>
              </a:buClr>
              <a:buSzPct val="128000"/>
              <a:buFont typeface="Georgia" pitchFamily="18" charset="0"/>
              <a:buNone/>
            </a:pPr>
            <a:r>
              <a:rPr lang="ru-RU" sz="7500" b="1">
                <a:solidFill>
                  <a:srgbClr val="00CC00"/>
                </a:solidFill>
                <a:latin typeface="Bookman Old Style" pitchFamily="18" charset="0"/>
              </a:rPr>
              <a:t>МАРТ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IMG_9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68413"/>
            <a:ext cx="8642350" cy="5330825"/>
          </a:xfrm>
          <a:prstGeom prst="rect">
            <a:avLst/>
          </a:prstGeom>
          <a:noFill/>
        </p:spPr>
      </p:pic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203575" y="260350"/>
            <a:ext cx="3106738" cy="792163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chemeClr val="tx1"/>
                </a:solidFill>
                <a:effectLst/>
              </a:rPr>
              <a:t>АПРЕЛЬ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708400" y="333375"/>
            <a:ext cx="2519363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chemeClr val="accent1"/>
                </a:solidFill>
                <a:effectLst/>
              </a:rPr>
              <a:t>МАЙ</a:t>
            </a:r>
          </a:p>
        </p:txBody>
      </p:sp>
      <p:pic>
        <p:nvPicPr>
          <p:cNvPr id="38919" name="Picture 7" descr="MPj040709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1075"/>
            <a:ext cx="4622800" cy="3079750"/>
          </a:xfrm>
          <a:prstGeom prst="rect">
            <a:avLst/>
          </a:prstGeom>
          <a:noFill/>
        </p:spPr>
      </p:pic>
      <p:pic>
        <p:nvPicPr>
          <p:cNvPr id="38920" name="Picture 8" descr="MPj040660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908050"/>
            <a:ext cx="3838575" cy="5761038"/>
          </a:xfrm>
          <a:prstGeom prst="rect">
            <a:avLst/>
          </a:prstGeom>
          <a:noFill/>
        </p:spPr>
      </p:pic>
      <p:pic>
        <p:nvPicPr>
          <p:cNvPr id="38921" name="Picture 9" descr="одуванч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4076700"/>
            <a:ext cx="3529012" cy="264795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/>
              <a:ext uri="{28A0092B-C50C-407E-A947-70E740481C1C}"/>
            </a:extLst>
          </a:blip>
          <a:srcRect/>
          <a:stretch/>
        </p:blipFill>
        <p:spPr>
          <a:xfrm>
            <a:off x="1187623" y="476672"/>
            <a:ext cx="7035103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08175" y="5218113"/>
            <a:ext cx="583247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Лес и поле в зелени, синяя река.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Белые, пушистые в небе облака.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8888" y="765175"/>
            <a:ext cx="16573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Лето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альпийский луг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25538"/>
            <a:ext cx="6408738" cy="5491162"/>
          </a:xfrm>
          <a:prstGeom prst="rect">
            <a:avLst/>
          </a:prstGeom>
        </p:spPr>
      </p:pic>
      <p:pic>
        <p:nvPicPr>
          <p:cNvPr id="43013" name="Picture 5" descr="цветы кашка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-26988"/>
            <a:ext cx="4716462" cy="3538538"/>
          </a:xfrm>
          <a:prstGeom prst="rect">
            <a:avLst/>
          </a:prstGeom>
          <a:noFill/>
        </p:spPr>
      </p:pic>
      <p:sp>
        <p:nvSpPr>
          <p:cNvPr id="430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3467100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chemeClr val="accent1"/>
                </a:solidFill>
                <a:effectLst/>
              </a:rPr>
              <a:t>ИЮНЬ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57200" y="115888"/>
            <a:ext cx="62753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19088" indent="-319088" algn="r" eaLnBrk="0" hangingPunct="0">
              <a:buClr>
                <a:srgbClr val="C3260C"/>
              </a:buClr>
              <a:buSzPct val="128000"/>
              <a:buFont typeface="Georgia" pitchFamily="18" charset="0"/>
              <a:buNone/>
            </a:pPr>
            <a:r>
              <a:rPr lang="ru-RU" sz="6300" b="1">
                <a:solidFill>
                  <a:srgbClr val="FF3399"/>
                </a:solidFill>
                <a:latin typeface="Trebuchet MS" pitchFamily="34" charset="0"/>
              </a:rPr>
              <a:t>ИЮЛЬ</a:t>
            </a:r>
          </a:p>
        </p:txBody>
      </p:sp>
      <p:pic>
        <p:nvPicPr>
          <p:cNvPr id="40965" name="Picture 5" descr="more2007 025"/>
          <p:cNvPicPr>
            <a:picLocks noChangeAspect="1" noChangeArrowheads="1"/>
          </p:cNvPicPr>
          <p:nvPr/>
        </p:nvPicPr>
        <p:blipFill>
          <a:blip r:embed="rId2" cstate="print">
            <a:lum bright="6000" contrast="8000"/>
          </a:blip>
          <a:srcRect/>
          <a:stretch>
            <a:fillRect/>
          </a:stretch>
        </p:blipFill>
        <p:spPr bwMode="auto">
          <a:xfrm>
            <a:off x="107950" y="977900"/>
            <a:ext cx="8928100" cy="583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476250"/>
            <a:ext cx="8137525" cy="865188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buFont typeface="Georgia" pitchFamily="18" charset="0"/>
              <a:buNone/>
            </a:pPr>
            <a:r>
              <a:rPr lang="ru-RU" sz="40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Правила работы в группе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>
          <a:xfrm>
            <a:off x="684213" y="1557338"/>
            <a:ext cx="8208962" cy="4699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работать дружно, быть внимательными друг к другу, вежливыми; 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быть активными, не отвлекаться на посторонние дела, не мешать друг другу; 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вовремя оказывать помощь, выполнять указания старшего;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следить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временем;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работать по алгоритму (плану);  доводить начатое до конца.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MPj042649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77913"/>
            <a:ext cx="8569325" cy="5718175"/>
          </a:xfrm>
          <a:prstGeom prst="rect">
            <a:avLst/>
          </a:prstGeom>
          <a:noFill/>
        </p:spPr>
      </p:pic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635375" y="115888"/>
            <a:ext cx="2881313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chemeClr val="accent1"/>
                </a:solidFill>
                <a:effectLst/>
              </a:rPr>
              <a:t>АВГУСТ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/>
          <a:stretch/>
        </p:blipFill>
        <p:spPr bwMode="auto">
          <a:xfrm>
            <a:off x="1192642" y="538086"/>
            <a:ext cx="6883092" cy="4350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862138" y="5229225"/>
            <a:ext cx="554513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Золотые, тихие рощи и сады,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Нивы урожайные, спелые плоды.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8888" y="765175"/>
            <a:ext cx="194468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Осень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красная смород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44450"/>
            <a:ext cx="2989263" cy="3671888"/>
          </a:xfrm>
          <a:prstGeom prst="rect">
            <a:avLst/>
          </a:prstGeom>
          <a:noFill/>
        </p:spPr>
      </p:pic>
      <p:pic>
        <p:nvPicPr>
          <p:cNvPr id="41989" name="Picture 5" descr="черноплодная ряб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125538"/>
            <a:ext cx="5003800" cy="3752850"/>
          </a:xfrm>
          <a:prstGeom prst="rect">
            <a:avLst/>
          </a:prstGeom>
          <a:noFill/>
        </p:spPr>
      </p:pic>
      <p:pic>
        <p:nvPicPr>
          <p:cNvPr id="41990" name="Picture 6" descr="облепих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3068638"/>
            <a:ext cx="4932362" cy="3698875"/>
          </a:xfrm>
          <a:prstGeom prst="rect">
            <a:avLst/>
          </a:prstGeom>
          <a:noFill/>
        </p:spPr>
      </p:pic>
      <p:pic>
        <p:nvPicPr>
          <p:cNvPr id="41991" name="Picture 7" descr="MCFD00463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5602288"/>
            <a:ext cx="2012950" cy="1255712"/>
          </a:xfrm>
          <a:prstGeom prst="rect">
            <a:avLst/>
          </a:prstGeom>
          <a:noFill/>
        </p:spPr>
      </p:pic>
      <p:pic>
        <p:nvPicPr>
          <p:cNvPr id="41992" name="Picture 8" descr="MCj0193312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5084763"/>
            <a:ext cx="1974850" cy="1670050"/>
          </a:xfrm>
          <a:prstGeom prst="rect">
            <a:avLst/>
          </a:prstGeom>
          <a:noFill/>
        </p:spPr>
      </p:pic>
      <p:sp>
        <p:nvSpPr>
          <p:cNvPr id="4199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952750" y="-100013"/>
            <a:ext cx="5364163" cy="1143001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rgbClr val="990000"/>
                </a:solidFill>
                <a:effectLst/>
              </a:rPr>
              <a:t>СЕНТЯБРЬ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 descr="DSC021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0"/>
            <a:ext cx="7451725" cy="5589588"/>
          </a:xfrm>
          <a:prstGeom prst="rect">
            <a:avLst/>
          </a:prstGeom>
          <a:noFill/>
        </p:spPr>
      </p:pic>
      <p:pic>
        <p:nvPicPr>
          <p:cNvPr id="45060" name="Picture 4" descr="кедровый стланик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82963"/>
            <a:ext cx="4322763" cy="3475037"/>
          </a:xfrm>
          <a:prstGeom prst="rect">
            <a:avLst/>
          </a:prstGeom>
        </p:spPr>
      </p:pic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391025" y="5589588"/>
            <a:ext cx="4429125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rgbClr val="990000"/>
                </a:solidFill>
                <a:effectLst/>
              </a:rPr>
              <a:t>ОКТЯБРЬ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DSC022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700" y="0"/>
            <a:ext cx="6337300" cy="4754563"/>
          </a:xfrm>
          <a:prstGeom prst="rect">
            <a:avLst/>
          </a:prstGeom>
          <a:noFill/>
        </p:spPr>
      </p:pic>
      <p:pic>
        <p:nvPicPr>
          <p:cNvPr id="46085" name="Picture 5" descr="MPj042531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86100"/>
            <a:ext cx="4716463" cy="3771900"/>
          </a:xfrm>
          <a:prstGeom prst="rect">
            <a:avLst/>
          </a:prstGeom>
          <a:noFill/>
        </p:spPr>
      </p:pic>
      <p:sp>
        <p:nvSpPr>
          <p:cNvPr id="460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932363" y="5229225"/>
            <a:ext cx="3816350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>
              <a:buFont typeface="Georgia" pitchFamily="18" charset="0"/>
              <a:buNone/>
            </a:pPr>
            <a:r>
              <a:rPr lang="ru-RU" smtClean="0">
                <a:solidFill>
                  <a:srgbClr val="990000"/>
                </a:solidFill>
                <a:effectLst/>
              </a:rPr>
              <a:t>НОЯБРЬ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979613" y="4581525"/>
            <a:ext cx="5111750" cy="1143000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buFont typeface="Georgia" pitchFamily="18" charset="0"/>
              <a:buNone/>
            </a:pPr>
            <a:r>
              <a:rPr lang="ru-RU" sz="40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Владимир Иванович Даль  </a:t>
            </a:r>
            <a:br>
              <a:rPr lang="ru-RU" sz="40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«Старик-годовик»</a:t>
            </a:r>
          </a:p>
        </p:txBody>
      </p:sp>
      <p:pic>
        <p:nvPicPr>
          <p:cNvPr id="60419" name="Picture 2" descr="H:\Documents and Settings\Aida\Рабочий стол\клипарты рамки фончики\kniga39.gif"/>
          <p:cNvPicPr>
            <a:picLocks noGrp="1" noChangeAspect="1" noChangeArrowheads="1" noCrop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476250"/>
            <a:ext cx="4176712" cy="37306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76250"/>
            <a:ext cx="63373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Рисунок 5" descr="http://festival.1september.ru/articles/58351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785813"/>
            <a:ext cx="3857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 rot="10800000" flipV="1">
            <a:off x="539551" y="5316805"/>
            <a:ext cx="84249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Владимир Иванович Даль</a:t>
            </a:r>
          </a:p>
          <a:p>
            <a:pPr algn="ctr"/>
            <a:r>
              <a:rPr lang="ru-RU" sz="4000" dirty="0"/>
              <a:t>            (1801-1872)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noFill/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был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военным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инженером,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великолепным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хирургом,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прекрасным знатоком и ценителем русского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языка,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любил собирать слова , составил «Толковый словарь живого русского языка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»,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собирал пословицы, поговорки, загадки, сказки, написал книгу «Пословицы русского языка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»,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сочинил  много сказок и рассказов для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детей. 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endParaRPr lang="ru-RU" sz="180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noFill/>
        </p:spPr>
        <p:txBody>
          <a:bodyPr wrap="square" numCol="1" anchor="ctr" compatLnSpc="1">
            <a:prstTxWarp prst="textNoShape">
              <a:avLst/>
            </a:prstTxWarp>
          </a:bodyPr>
          <a:lstStyle/>
          <a:p>
            <a:pPr algn="ctr">
              <a:buFont typeface="Georgia" pitchFamily="18" charset="0"/>
              <a:buNone/>
            </a:pP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Владимир Иванович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Даль:</a:t>
            </a:r>
            <a:endParaRPr lang="ru-RU" sz="40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404813"/>
            <a:ext cx="8135937" cy="1223962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ru-RU" sz="2400" b="1" dirty="0" smtClean="0"/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Задание: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прочитайте сказку-загадку , ответьте на вопросы   </a:t>
            </a:r>
            <a:r>
              <a:rPr lang="ru-RU" altLang="ko-K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после текста</a:t>
            </a:r>
            <a:r>
              <a:rPr lang="ru-RU" altLang="ko-KR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. Ответы подтвердите текстом.</a:t>
            </a:r>
          </a:p>
        </p:txBody>
      </p:sp>
      <p:sp>
        <p:nvSpPr>
          <p:cNvPr id="62468" name="Rectangle 4"/>
          <p:cNvSpPr>
            <a:spLocks/>
          </p:cNvSpPr>
          <p:nvPr/>
        </p:nvSpPr>
        <p:spPr bwMode="auto">
          <a:xfrm>
            <a:off x="468313" y="2060575"/>
            <a:ext cx="82804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5138" indent="-4191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Вопросы:</a:t>
            </a:r>
          </a:p>
          <a:p>
            <a:pPr marL="465138" indent="-4191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)  Что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это за птицы вылетали из рукава Старика- годовика?</a:t>
            </a:r>
          </a:p>
          <a:p>
            <a:pPr marL="465138" indent="-4191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2) Какие это четыре крыла у каждой птицы?</a:t>
            </a:r>
          </a:p>
          <a:p>
            <a:pPr marL="465138" indent="-4191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3) Какие семь перьев в каждом крыле?</a:t>
            </a:r>
          </a:p>
          <a:p>
            <a:pPr marL="465138" indent="-4191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4) Что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это значит, что у каждого пера одна половина белая, а другая — чёрная?»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260350"/>
            <a:ext cx="8353425" cy="6192838"/>
          </a:xfrm>
        </p:spPr>
        <p:txBody>
          <a:bodyPr/>
          <a:lstStyle/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/>
              <a:t> В. Даль </a:t>
            </a:r>
            <a:r>
              <a:rPr lang="ru-RU" sz="2000" b="1" dirty="0" smtClean="0"/>
              <a:t>                     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СТАРИК — ГОДОВИК</a:t>
            </a: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«Вышел старик — годовик. Стал он махать рукавом и пускать птиц. Каждая птица со своим особым именем. Махнул старик годовик первый раз — и полетели первые три птицы. Повеял холод, мороз.</a:t>
            </a: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Махнул старик-годовик второй раз — и полетела вторая тройка. Стал снег таять, на полях показались цветы.</a:t>
            </a: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Махнул старик-годовик третий раз — полетела третья тройка. Стало жарко, душно, знойно. Мужики стали жать рожь.</a:t>
            </a: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Махнул старик-годовик четвёртый раз — и полетели ещё три птицы. Подул холодный ветер. Посыпался частый дождь, залегли туманы.</a:t>
            </a:r>
          </a:p>
          <a:p>
            <a:pPr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А птицы были непростые. У каждой птицы по четыре крыла. В каждом крыле по семи перьев. Каждое перо тоже со своим именем. Одна половина пера белая — другая — чёрная. Махнёт птица раз — станет светлым-светло, махнёт другой — станет темным — темно.»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040.radikal.ru/1012/05/0ac8ea083a6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61188" y="404664"/>
            <a:ext cx="6306465" cy="42613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677988" y="5080000"/>
            <a:ext cx="5861050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Лес и поле белые, белые луга.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У осин заснеженных ветки , как рога.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4350" y="620713"/>
            <a:ext cx="1714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Зима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374</TotalTime>
  <Words>424</Words>
  <Application>Microsoft Office PowerPoint</Application>
  <PresentationFormat>Экран (4:3)</PresentationFormat>
  <Paragraphs>55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Слайд 1</vt:lpstr>
      <vt:lpstr>Правила работы в группе:</vt:lpstr>
      <vt:lpstr>Владимир Иванович Даль   «Старик-годовик»</vt:lpstr>
      <vt:lpstr>Слайд 4</vt:lpstr>
      <vt:lpstr>Слайд 5</vt:lpstr>
      <vt:lpstr>Владимир Иванович Даль:</vt:lpstr>
      <vt:lpstr>Слайд 7</vt:lpstr>
      <vt:lpstr>Слайд 8</vt:lpstr>
      <vt:lpstr>Слайд 9</vt:lpstr>
      <vt:lpstr>ДЕКАБРЬ</vt:lpstr>
      <vt:lpstr>Я Н В А Р Ь</vt:lpstr>
      <vt:lpstr>ФЕВРАЛЬ</vt:lpstr>
      <vt:lpstr>Слайд 13</vt:lpstr>
      <vt:lpstr>Слайд 14</vt:lpstr>
      <vt:lpstr>АПРЕЛЬ</vt:lpstr>
      <vt:lpstr>МАЙ</vt:lpstr>
      <vt:lpstr>Слайд 17</vt:lpstr>
      <vt:lpstr>ИЮНЬ</vt:lpstr>
      <vt:lpstr>Слайд 19</vt:lpstr>
      <vt:lpstr>АВГУСТ</vt:lpstr>
      <vt:lpstr>Слайд 21</vt:lpstr>
      <vt:lpstr>СЕНТЯБРЬ</vt:lpstr>
      <vt:lpstr>ОКТЯБРЬ</vt:lpstr>
      <vt:lpstr>НОЯБРЬ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Артем</cp:lastModifiedBy>
  <cp:revision>14</cp:revision>
  <dcterms:modified xsi:type="dcterms:W3CDTF">2017-10-01T17:06:36Z</dcterms:modified>
</cp:coreProperties>
</file>