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67" r:id="rId11"/>
    <p:sldId id="270" r:id="rId12"/>
    <p:sldId id="268" r:id="rId13"/>
    <p:sldId id="271" r:id="rId14"/>
    <p:sldId id="272" r:id="rId15"/>
    <p:sldId id="274" r:id="rId16"/>
    <p:sldId id="275" r:id="rId17"/>
    <p:sldId id="276" r:id="rId18"/>
    <p:sldId id="277" r:id="rId19"/>
    <p:sldId id="273" r:id="rId20"/>
  </p:sldIdLst>
  <p:sldSz cx="9144000" cy="6858000" type="screen4x3"/>
  <p:notesSz cx="6811963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3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56B2C-037F-4BEB-A70B-F99AAAA8233C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FA55D-2DEB-4AA5-967E-E38E38BAD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89660-34C9-41D8-8DFD-A7599967205F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14270-9B8D-4AEC-AD33-5B6BE47E4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C2177-12B8-4751-87D0-AF8EB0E60E1C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76930-5903-493C-ACBE-83F1E990B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66E08-434D-406F-BB31-4FB0227CA415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267FE-C679-4DC4-A00C-350C27C8E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5352-05B0-4845-9453-0347EA95F8D8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6EDCE-AF2D-45D7-A6B1-706C1C025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FEEA-8736-4A5D-BD0F-0DF5EB505963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5EAF1-195D-4849-8319-E9F1ABEB9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24BC-1A96-4D51-BF47-0C6DCB5E79FC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FCCF5-F749-46B3-9179-90C4522F7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1D0C4-BD46-4117-969D-63E67F1C0DCA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61D32-7B4A-4E1E-A719-D67FF7868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E1D37-BB09-46D1-A06C-F244A4F45EFE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2D54-E253-4A6F-91D1-35F850FAE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66D10-9C1F-4984-9259-DB4116B851E6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A5908-5139-4A37-9E0C-2541A6FE8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6136A-CBE4-4945-A828-5E5AF2522DD8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87539-67DB-46C0-B7D7-805BAD64F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78F144-01EE-4BA5-9B1B-3B1B6E05AE93}" type="datetimeFigureOut">
              <a:rPr lang="ru-RU"/>
              <a:pPr>
                <a:defRPr/>
              </a:pPr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0CEA83-E51E-4C8E-812D-34C2D3F06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395288" y="188913"/>
            <a:ext cx="8748712" cy="6669087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9156" name="Picture 4" descr="j03029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60350"/>
            <a:ext cx="3492500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800" smtClean="0">
                <a:solidFill>
                  <a:srgbClr val="FF3399"/>
                </a:solidFill>
              </a:rPr>
              <a:t>    </a:t>
            </a:r>
            <a:endParaRPr lang="ru-RU" sz="5800" b="1" i="1" smtClean="0">
              <a:solidFill>
                <a:srgbClr val="FF3399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5800" b="1" i="1" smtClean="0">
              <a:solidFill>
                <a:srgbClr val="FF3399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6200" b="1" smtClean="0">
                <a:solidFill>
                  <a:srgbClr val="FF0000"/>
                </a:solidFill>
              </a:rPr>
              <a:t>« Нарко</a:t>
            </a:r>
            <a:r>
              <a:rPr lang="tt-RU" sz="6200" b="1" smtClean="0">
                <a:solidFill>
                  <a:srgbClr val="FF0000"/>
                </a:solidFill>
                <a:latin typeface="Arial" charset="0"/>
              </a:rPr>
              <a:t>тиклар куллану</a:t>
            </a:r>
            <a:r>
              <a:rPr lang="ru-RU" sz="6200" b="1" smtClean="0">
                <a:solidFill>
                  <a:srgbClr val="FF0000"/>
                </a:solidFill>
              </a:rPr>
              <a:t>-   </a:t>
            </a:r>
            <a:r>
              <a:rPr lang="ru-RU" sz="6200" b="1" smtClean="0">
                <a:solidFill>
                  <a:srgbClr val="FF0000"/>
                </a:solidFill>
                <a:latin typeface="Arial" charset="0"/>
              </a:rPr>
              <a:t>бәхетсезлек билгесе</a:t>
            </a:r>
            <a:r>
              <a:rPr lang="ru-RU" sz="6200" b="1" smtClean="0">
                <a:solidFill>
                  <a:srgbClr val="FF0000"/>
                </a:solidFill>
              </a:rPr>
              <a:t>»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2400" b="1" smtClean="0">
              <a:solidFill>
                <a:schemeClr val="bg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Социаль нәтиҗәләр: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t-RU" sz="3600" b="1" i="1" smtClean="0">
                <a:solidFill>
                  <a:schemeClr val="bg1"/>
                </a:solidFill>
              </a:rPr>
              <a:t>Эштә һәм мәктәптә эш көне булмау</a:t>
            </a:r>
            <a:endParaRPr lang="ru-RU" sz="3600" b="1" i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tt-RU" sz="3600" b="1" i="1" smtClean="0">
                <a:solidFill>
                  <a:schemeClr val="bg1"/>
                </a:solidFill>
              </a:rPr>
              <a:t>Мәктәптән китү яки эштән чыгару</a:t>
            </a:r>
            <a:endParaRPr lang="ru-RU" sz="3600" b="1" i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tt-RU" sz="3600" b="1" i="1" smtClean="0">
                <a:solidFill>
                  <a:schemeClr val="bg1"/>
                </a:solidFill>
              </a:rPr>
              <a:t>Бәхетсезлек очраклары</a:t>
            </a:r>
            <a:endParaRPr lang="ru-RU" sz="3600" b="1" i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tt-RU" sz="3600" b="1" i="1" smtClean="0">
                <a:solidFill>
                  <a:schemeClr val="bg1"/>
                </a:solidFill>
              </a:rPr>
              <a:t>Үз-үзеңә кул салу</a:t>
            </a:r>
            <a:endParaRPr lang="ru-RU" sz="3600" b="1" i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tt-RU" sz="3600" b="1" i="1" smtClean="0">
                <a:solidFill>
                  <a:schemeClr val="bg1"/>
                </a:solidFill>
              </a:rPr>
              <a:t>Гаиләдә проблемалар</a:t>
            </a:r>
            <a:endParaRPr lang="ru-RU" sz="3600" b="1" i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tt-RU" sz="3600" b="1" i="1" smtClean="0">
                <a:solidFill>
                  <a:schemeClr val="bg1"/>
                </a:solidFill>
              </a:rPr>
              <a:t>Авыруның  нәселдәнлеккә әйләнүе</a:t>
            </a:r>
            <a:endParaRPr lang="ru-RU" sz="3600" b="1" i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C:\Documents and Settings\Administrator\Мои документы\Мои рисунки\1291866024_86047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-266700"/>
            <a:ext cx="9048750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solidFill>
                  <a:srgbClr val="FF33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Юридик: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t-RU" sz="4000" b="1" smtClean="0">
                <a:solidFill>
                  <a:schemeClr val="bg1"/>
                </a:solidFill>
              </a:rPr>
              <a:t>Тәртипсезлек</a:t>
            </a:r>
            <a:endParaRPr lang="ru-RU" sz="4000" b="1" smtClean="0">
              <a:solidFill>
                <a:schemeClr val="bg1"/>
              </a:solidFill>
            </a:endParaRPr>
          </a:p>
          <a:p>
            <a:r>
              <a:rPr lang="tt-RU" sz="4000" b="1" smtClean="0">
                <a:solidFill>
                  <a:schemeClr val="bg1"/>
                </a:solidFill>
              </a:rPr>
              <a:t>Караклык</a:t>
            </a:r>
            <a:endParaRPr lang="ru-RU" sz="4000" b="1" smtClean="0">
              <a:solidFill>
                <a:schemeClr val="bg1"/>
              </a:solidFill>
            </a:endParaRPr>
          </a:p>
          <a:p>
            <a:r>
              <a:rPr lang="tt-RU" sz="4000" b="1" smtClean="0">
                <a:solidFill>
                  <a:schemeClr val="bg1"/>
                </a:solidFill>
              </a:rPr>
              <a:t>Урлау</a:t>
            </a:r>
            <a:endParaRPr lang="ru-RU" sz="4000" b="1" smtClean="0">
              <a:solidFill>
                <a:schemeClr val="bg1"/>
              </a:solidFill>
            </a:endParaRPr>
          </a:p>
          <a:p>
            <a:r>
              <a:rPr lang="tt-RU" sz="4000" b="1" smtClean="0">
                <a:solidFill>
                  <a:schemeClr val="bg1"/>
                </a:solidFill>
              </a:rPr>
              <a:t>Үтерү</a:t>
            </a:r>
            <a:endParaRPr lang="ru-RU" sz="4000" b="1" smtClean="0">
              <a:solidFill>
                <a:schemeClr val="bg1"/>
              </a:solidFill>
            </a:endParaRPr>
          </a:p>
          <a:p>
            <a:r>
              <a:rPr lang="tt-RU" sz="4000" b="1" smtClean="0">
                <a:solidFill>
                  <a:schemeClr val="bg1"/>
                </a:solidFill>
              </a:rPr>
              <a:t>Наркотикларны саклау һәм сату</a:t>
            </a:r>
            <a:endParaRPr lang="ru-RU" sz="4000" b="1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C:\Documents and Settings\Administrator\Мои документы\Мои рисунки\1289454780_23755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4288"/>
            <a:ext cx="8928100" cy="672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C:\Documents and Settings\Administrator\Мои документы\Мои рисунки\1310543081_50650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33338"/>
            <a:ext cx="8916988" cy="654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 descr="J02332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0"/>
            <a:ext cx="4378325" cy="635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684213" y="430213"/>
            <a:ext cx="7775575" cy="43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chemeClr val="bg1"/>
                </a:solidFill>
                <a:latin typeface="Tahoma" pitchFamily="34" charset="0"/>
              </a:rPr>
              <a:t>Наркоманның уртача яшәеш гомере- 3 ел</a:t>
            </a:r>
          </a:p>
          <a:p>
            <a:pPr>
              <a:buFontTx/>
              <a:buChar char="•"/>
            </a:pPr>
            <a:r>
              <a:rPr lang="ru-RU" sz="4800" b="1">
                <a:solidFill>
                  <a:schemeClr val="bg1"/>
                </a:solidFill>
                <a:latin typeface="Tahoma" pitchFamily="34" charset="0"/>
              </a:rPr>
              <a:t>Наркоманнарның балалары кимендә 4 ай яшиләр.</a:t>
            </a:r>
          </a:p>
          <a:p>
            <a:endParaRPr lang="ru-RU" sz="4000">
              <a:solidFill>
                <a:srgbClr val="FFFF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J01947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6363"/>
            <a:ext cx="8424863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Picture 5" descr="J01743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20177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Picture 6" descr="J01862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933825"/>
            <a:ext cx="255587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Picture 7" descr="J01744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549275"/>
            <a:ext cx="19081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60" name="Picture 8" descr="J01955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404813"/>
            <a:ext cx="230346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61" name="Picture 9" descr="J01862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4221163"/>
            <a:ext cx="15621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3" name="WordArt 11"/>
          <p:cNvSpPr>
            <a:spLocks noChangeArrowheads="1" noChangeShapeType="1" noTextEdit="1"/>
          </p:cNvSpPr>
          <p:nvPr/>
        </p:nvSpPr>
        <p:spPr bwMode="auto">
          <a:xfrm>
            <a:off x="684213" y="2636838"/>
            <a:ext cx="7632700" cy="3313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Мы выбираем </a:t>
            </a:r>
          </a:p>
          <a:p>
            <a:pPr algn="ctr"/>
            <a:r>
              <a:rPr lang="ru-RU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ЖИЗНЬ!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47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47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747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47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747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b="1" smtClean="0">
                <a:solidFill>
                  <a:srgbClr val="953735"/>
                </a:solidFill>
              </a:rPr>
              <a:t>Дәрескә йомгак</a:t>
            </a:r>
            <a:endParaRPr lang="ru-RU" b="1" smtClean="0">
              <a:solidFill>
                <a:srgbClr val="95373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9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Укучылар  наркотикларга  карар чыгаралар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1" descr="weddingbell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196975"/>
            <a:ext cx="6480175" cy="5111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557338"/>
            <a:ext cx="8229600" cy="4525962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8800" i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Игъ</a:t>
            </a:r>
            <a:r>
              <a:rPr lang="tt-RU" sz="8800" i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тибарыгыз өчен рәхмәт</a:t>
            </a:r>
            <a:r>
              <a:rPr lang="ru-RU" sz="8800" i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3399"/>
                </a:solidFill>
              </a:rPr>
              <a:t>СТАТИСТИКА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FF00"/>
                </a:solidFill>
              </a:rPr>
              <a:t>3- 5 миллион кеше 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 наркотик кулланган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FF00"/>
                </a:solidFill>
                <a:latin typeface="Arial" charset="0"/>
              </a:rPr>
              <a:t>Наркоманнар арасында уртача  яшь</a:t>
            </a:r>
            <a:r>
              <a:rPr lang="ru-RU" smtClean="0">
                <a:solidFill>
                  <a:srgbClr val="FFFF00"/>
                </a:solidFill>
              </a:rPr>
              <a:t>- 30 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яшь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FF00"/>
                </a:solidFill>
                <a:latin typeface="Arial" charset="0"/>
              </a:rPr>
              <a:t>Гомум</a:t>
            </a:r>
            <a:r>
              <a:rPr lang="tt-RU" smtClean="0">
                <a:solidFill>
                  <a:srgbClr val="FFFF00"/>
                </a:solidFill>
                <a:latin typeface="Arial" charset="0"/>
              </a:rPr>
              <a:t>ән теркәлгән наркоманнар саны-</a:t>
            </a:r>
            <a:r>
              <a:rPr lang="ru-RU" smtClean="0">
                <a:solidFill>
                  <a:srgbClr val="FFFF00"/>
                </a:solidFill>
              </a:rPr>
              <a:t> 450 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мең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FF00"/>
                </a:solidFill>
              </a:rPr>
              <a:t>100 000 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меңгә якыны</a:t>
            </a:r>
            <a:r>
              <a:rPr lang="ru-RU" smtClean="0">
                <a:solidFill>
                  <a:srgbClr val="FFFF00"/>
                </a:solidFill>
              </a:rPr>
              <a:t>- 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балалар һәм яшүсмерләр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FF00"/>
                </a:solidFill>
              </a:rPr>
              <a:t>99 % 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гепатит белән авыручылар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FF00"/>
                </a:solidFill>
              </a:rPr>
              <a:t>20- 30 %  ВИЧ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 йөртүчеләр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50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mtClean="0">
                <a:solidFill>
                  <a:srgbClr val="FF3399"/>
                </a:solidFill>
              </a:rPr>
              <a:t>СТАТИСТИКА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FFFF00"/>
                </a:solidFill>
              </a:rPr>
              <a:t>450 </a:t>
            </a:r>
            <a:r>
              <a:rPr lang="ru-RU" sz="4000" smtClean="0">
                <a:solidFill>
                  <a:srgbClr val="FFFF00"/>
                </a:solidFill>
                <a:latin typeface="Arial" charset="0"/>
              </a:rPr>
              <a:t>мең </a:t>
            </a:r>
            <a:r>
              <a:rPr lang="ru-RU" sz="4000" smtClean="0">
                <a:solidFill>
                  <a:srgbClr val="FFFF00"/>
                </a:solidFill>
              </a:rPr>
              <a:t> </a:t>
            </a:r>
            <a:r>
              <a:rPr lang="ru-RU" sz="4000" smtClean="0">
                <a:solidFill>
                  <a:srgbClr val="FFFF00"/>
                </a:solidFill>
                <a:latin typeface="Arial" charset="0"/>
              </a:rPr>
              <a:t>җимерелгән язмышлар</a:t>
            </a:r>
          </a:p>
          <a:p>
            <a:r>
              <a:rPr lang="ru-RU" sz="4000" smtClean="0">
                <a:solidFill>
                  <a:srgbClr val="FFFF00"/>
                </a:solidFill>
              </a:rPr>
              <a:t>450 </a:t>
            </a:r>
            <a:r>
              <a:rPr lang="ru-RU" sz="4000" smtClean="0">
                <a:solidFill>
                  <a:srgbClr val="FFFF00"/>
                </a:solidFill>
                <a:latin typeface="Arial" charset="0"/>
              </a:rPr>
              <a:t>мең </a:t>
            </a:r>
            <a:r>
              <a:rPr lang="ru-RU" sz="4000" smtClean="0">
                <a:solidFill>
                  <a:srgbClr val="FFFF00"/>
                </a:solidFill>
              </a:rPr>
              <a:t> </a:t>
            </a:r>
            <a:r>
              <a:rPr lang="ru-RU" sz="4000" smtClean="0">
                <a:solidFill>
                  <a:srgbClr val="FFFF00"/>
                </a:solidFill>
                <a:latin typeface="Arial" charset="0"/>
              </a:rPr>
              <a:t>булдыксыз әти-әниләр</a:t>
            </a:r>
          </a:p>
          <a:p>
            <a:r>
              <a:rPr lang="ru-RU" sz="4000" smtClean="0">
                <a:solidFill>
                  <a:srgbClr val="FFFF00"/>
                </a:solidFill>
              </a:rPr>
              <a:t>450 </a:t>
            </a:r>
            <a:r>
              <a:rPr lang="ru-RU" sz="4000" smtClean="0">
                <a:solidFill>
                  <a:srgbClr val="FFFF00"/>
                </a:solidFill>
                <a:latin typeface="Arial" charset="0"/>
              </a:rPr>
              <a:t>мең  җәмгыять</a:t>
            </a:r>
            <a:r>
              <a:rPr lang="tt-RU" sz="4000" smtClean="0">
                <a:solidFill>
                  <a:srgbClr val="FFFF00"/>
                </a:solidFill>
                <a:latin typeface="Arial" charset="0"/>
              </a:rPr>
              <a:t>тә түбәнгә төшүче </a:t>
            </a:r>
            <a:r>
              <a:rPr lang="ru-RU" sz="4000" smtClean="0">
                <a:solidFill>
                  <a:srgbClr val="FFFF00"/>
                </a:solidFill>
              </a:rPr>
              <a:t> </a:t>
            </a:r>
            <a:r>
              <a:rPr lang="ru-RU" sz="4000" smtClean="0">
                <a:solidFill>
                  <a:srgbClr val="FFFF00"/>
                </a:solidFill>
                <a:latin typeface="Arial" charset="0"/>
              </a:rPr>
              <a:t>кешеләр</a:t>
            </a:r>
            <a:r>
              <a:rPr lang="ru-RU" sz="400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60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  <a:latin typeface="Arial" charset="0"/>
              </a:rPr>
              <a:t>Нәрсә ул </a:t>
            </a:r>
            <a:r>
              <a:rPr lang="ru-RU" smtClean="0">
                <a:solidFill>
                  <a:srgbClr val="FFFF00"/>
                </a:solidFill>
              </a:rPr>
              <a:t> наркомания?</a:t>
            </a:r>
          </a:p>
        </p:txBody>
      </p:sp>
      <p:graphicFrame>
        <p:nvGraphicFramePr>
          <p:cNvPr id="1040" name="Object 16"/>
          <p:cNvGraphicFramePr>
            <a:graphicFrameLocks noGrp="1" noChangeAspect="1"/>
          </p:cNvGraphicFramePr>
          <p:nvPr>
            <p:ph idx="1"/>
          </p:nvPr>
        </p:nvGraphicFramePr>
        <p:xfrm>
          <a:off x="1187450" y="1628775"/>
          <a:ext cx="6737350" cy="4530725"/>
        </p:xfrm>
        <a:graphic>
          <a:graphicData uri="http://schemas.openxmlformats.org/presentationml/2006/ole">
            <p:oleObj spid="_x0000_s1040" name="Лист" r:id="rId3" imgW="10439278" imgH="7019991" progId="Excel.Sheet.8">
              <p:embed/>
            </p:oleObj>
          </a:graphicData>
        </a:graphic>
      </p:graphicFrame>
      <p:sp>
        <p:nvSpPr>
          <p:cNvPr id="1042" name="Text Box 5"/>
          <p:cNvSpPr txBox="1">
            <a:spLocks noChangeArrowheads="1"/>
          </p:cNvSpPr>
          <p:nvPr/>
        </p:nvSpPr>
        <p:spPr bwMode="auto">
          <a:xfrm>
            <a:off x="2392363" y="2878138"/>
            <a:ext cx="739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Tahoma" pitchFamily="34" charset="0"/>
              </a:rPr>
              <a:t>45</a:t>
            </a:r>
          </a:p>
        </p:txBody>
      </p:sp>
      <p:sp>
        <p:nvSpPr>
          <p:cNvPr id="1043" name="Text Box 6"/>
          <p:cNvSpPr txBox="1">
            <a:spLocks noChangeArrowheads="1"/>
          </p:cNvSpPr>
          <p:nvPr/>
        </p:nvSpPr>
        <p:spPr bwMode="auto">
          <a:xfrm>
            <a:off x="4211638" y="3886200"/>
            <a:ext cx="792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ahoma" pitchFamily="34" charset="0"/>
              </a:rPr>
              <a:t>28</a:t>
            </a:r>
          </a:p>
        </p:txBody>
      </p:sp>
      <p:sp>
        <p:nvSpPr>
          <p:cNvPr id="1044" name="Text Box 7"/>
          <p:cNvSpPr txBox="1">
            <a:spLocks noChangeArrowheads="1"/>
          </p:cNvSpPr>
          <p:nvPr/>
        </p:nvSpPr>
        <p:spPr bwMode="auto">
          <a:xfrm>
            <a:off x="6011863" y="4173538"/>
            <a:ext cx="936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ahoma" pitchFamily="34" charset="0"/>
              </a:rPr>
              <a:t>23</a:t>
            </a:r>
          </a:p>
        </p:txBody>
      </p:sp>
      <p:sp>
        <p:nvSpPr>
          <p:cNvPr id="1045" name="Text Box 8"/>
          <p:cNvSpPr txBox="1">
            <a:spLocks noChangeArrowheads="1"/>
          </p:cNvSpPr>
          <p:nvPr/>
        </p:nvSpPr>
        <p:spPr bwMode="auto">
          <a:xfrm>
            <a:off x="2051050" y="3716338"/>
            <a:ext cx="136842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400">
                <a:solidFill>
                  <a:srgbClr val="000000"/>
                </a:solidFill>
                <a:latin typeface="Tahoma" pitchFamily="34" charset="0"/>
              </a:rPr>
              <a:t>Авыру</a:t>
            </a:r>
            <a:endParaRPr lang="ru-RU" sz="2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046" name="Text Box 9"/>
          <p:cNvSpPr txBox="1">
            <a:spLocks noChangeArrowheads="1"/>
          </p:cNvSpPr>
          <p:nvPr/>
        </p:nvSpPr>
        <p:spPr bwMode="auto">
          <a:xfrm>
            <a:off x="3708400" y="4581525"/>
            <a:ext cx="1584325" cy="822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400">
                <a:solidFill>
                  <a:srgbClr val="000000"/>
                </a:solidFill>
                <a:latin typeface="Tahoma" pitchFamily="34" charset="0"/>
              </a:rPr>
              <a:t>Начар гадәт</a:t>
            </a:r>
            <a:endParaRPr lang="ru-RU" sz="2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047" name="Text Box 10"/>
          <p:cNvSpPr txBox="1">
            <a:spLocks noChangeArrowheads="1"/>
          </p:cNvSpPr>
          <p:nvPr/>
        </p:nvSpPr>
        <p:spPr bwMode="auto">
          <a:xfrm>
            <a:off x="5651500" y="4941888"/>
            <a:ext cx="2233613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400">
                <a:solidFill>
                  <a:srgbClr val="000000"/>
                </a:solidFill>
                <a:latin typeface="Tahoma" pitchFamily="34" charset="0"/>
              </a:rPr>
              <a:t>Җинаят</a:t>
            </a:r>
            <a:r>
              <a:rPr lang="ru-RU" sz="2400">
                <a:solidFill>
                  <a:srgbClr val="000000"/>
                </a:solidFill>
                <a:latin typeface="Tahoma" pitchFamily="34" charset="0"/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5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smtClean="0">
                <a:solidFill>
                  <a:srgbClr val="632523"/>
                </a:solidFill>
                <a:latin typeface="Arial" charset="0"/>
              </a:rPr>
              <a:t>Ни </a:t>
            </a:r>
            <a:r>
              <a:rPr lang="tt-RU" sz="3600" b="1" i="1" smtClean="0">
                <a:solidFill>
                  <a:srgbClr val="632523"/>
                </a:solidFill>
                <a:latin typeface="Arial" charset="0"/>
              </a:rPr>
              <a:t>ө</a:t>
            </a:r>
            <a:r>
              <a:rPr lang="ru-RU" sz="3600" b="1" i="1" smtClean="0">
                <a:solidFill>
                  <a:srgbClr val="632523"/>
                </a:solidFill>
                <a:latin typeface="Arial" charset="0"/>
              </a:rPr>
              <a:t>чен яшь</a:t>
            </a:r>
            <a:r>
              <a:rPr lang="tt-RU" sz="3600" b="1" i="1" smtClean="0">
                <a:solidFill>
                  <a:srgbClr val="632523"/>
                </a:solidFill>
                <a:latin typeface="Arial" charset="0"/>
              </a:rPr>
              <a:t>ләр наркотик кулланалар</a:t>
            </a:r>
            <a:r>
              <a:rPr lang="ru-RU" sz="3600" b="1" i="1" smtClean="0">
                <a:solidFill>
                  <a:srgbClr val="632523"/>
                </a:solidFill>
                <a:latin typeface="Arial" charset="0"/>
              </a:rPr>
              <a:t> </a:t>
            </a:r>
            <a:r>
              <a:rPr lang="ru-RU" sz="3600" b="1" i="1" smtClean="0">
                <a:solidFill>
                  <a:srgbClr val="632523"/>
                </a:solidFill>
              </a:rPr>
              <a:t>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Начар</a:t>
            </a:r>
            <a:r>
              <a:rPr lang="ru-RU" b="1" smtClean="0">
                <a:solidFill>
                  <a:srgbClr val="C00000"/>
                </a:solidFill>
              </a:rPr>
              <a:t> компания- 24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Яңа хисләр тоеп карыйсы килү</a:t>
            </a:r>
            <a:r>
              <a:rPr lang="ru-RU" b="1" smtClean="0">
                <a:solidFill>
                  <a:srgbClr val="C00000"/>
                </a:solidFill>
              </a:rPr>
              <a:t>- 16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Күңелсезлекләр</a:t>
            </a:r>
            <a:r>
              <a:rPr lang="ru-RU" b="1" smtClean="0">
                <a:solidFill>
                  <a:srgbClr val="C00000"/>
                </a:solidFill>
              </a:rPr>
              <a:t>- 8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Әти-әниләрнең игъ</a:t>
            </a:r>
            <a:r>
              <a:rPr lang="tt-RU" b="1" smtClean="0">
                <a:solidFill>
                  <a:srgbClr val="C00000"/>
                </a:solidFill>
                <a:latin typeface="Arial" charset="0"/>
              </a:rPr>
              <a:t>тибары булмау</a:t>
            </a:r>
            <a:r>
              <a:rPr lang="ru-RU" b="1" smtClean="0">
                <a:solidFill>
                  <a:srgbClr val="C00000"/>
                </a:solidFill>
              </a:rPr>
              <a:t>- 6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Нишләргә белмәү</a:t>
            </a:r>
            <a:r>
              <a:rPr lang="ru-RU" b="1" smtClean="0">
                <a:solidFill>
                  <a:srgbClr val="C00000"/>
                </a:solidFill>
              </a:rPr>
              <a:t>- 5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Мәҗбүр итәләр</a:t>
            </a:r>
            <a:r>
              <a:rPr lang="ru-RU" b="1" smtClean="0">
                <a:solidFill>
                  <a:srgbClr val="C00000"/>
                </a:solidFill>
              </a:rPr>
              <a:t>- 5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Зуррак күренәсе килә</a:t>
            </a:r>
            <a:r>
              <a:rPr lang="ru-RU" b="1" smtClean="0">
                <a:solidFill>
                  <a:srgbClr val="C00000"/>
                </a:solidFill>
              </a:rPr>
              <a:t>- 3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</a:rPr>
              <a:t>Күренекле кешеләрне сурәтлиләр</a:t>
            </a:r>
            <a:r>
              <a:rPr lang="ru-RU" b="1" smtClean="0">
                <a:solidFill>
                  <a:srgbClr val="C00000"/>
                </a:solidFill>
              </a:rPr>
              <a:t>- 1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smtClean="0">
                <a:solidFill>
                  <a:srgbClr val="FFFF00"/>
                </a:solidFill>
                <a:latin typeface="Arial" charset="0"/>
              </a:rPr>
              <a:t>Наркотик кулланучыларның акланулары бармы</a:t>
            </a:r>
            <a:r>
              <a:rPr lang="ru-RU" sz="3600" smtClean="0">
                <a:solidFill>
                  <a:srgbClr val="FFFF00"/>
                </a:solidFill>
              </a:rPr>
              <a:t>?</a:t>
            </a:r>
          </a:p>
        </p:txBody>
      </p:sp>
      <p:graphicFrame>
        <p:nvGraphicFramePr>
          <p:cNvPr id="2063" name="Object 15"/>
          <p:cNvGraphicFramePr>
            <a:graphicFrameLocks noGrp="1" noChangeAspect="1"/>
          </p:cNvGraphicFramePr>
          <p:nvPr>
            <p:ph idx="1"/>
          </p:nvPr>
        </p:nvGraphicFramePr>
        <p:xfrm>
          <a:off x="1476375" y="1700213"/>
          <a:ext cx="6737350" cy="4530725"/>
        </p:xfrm>
        <a:graphic>
          <a:graphicData uri="http://schemas.openxmlformats.org/presentationml/2006/ole">
            <p:oleObj spid="_x0000_s2063" name="Лист" r:id="rId3" imgW="10439278" imgH="7019991" progId="Excel.Sheet.8">
              <p:embed/>
            </p:oleObj>
          </a:graphicData>
        </a:graphic>
      </p:graphicFrame>
      <p:sp>
        <p:nvSpPr>
          <p:cNvPr id="2065" name="Text Box 5"/>
          <p:cNvSpPr txBox="1">
            <a:spLocks noChangeArrowheads="1"/>
          </p:cNvSpPr>
          <p:nvPr/>
        </p:nvSpPr>
        <p:spPr bwMode="auto">
          <a:xfrm>
            <a:off x="2895600" y="4943475"/>
            <a:ext cx="682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0000"/>
                </a:solidFill>
                <a:latin typeface="Tahoma" pitchFamily="34" charset="0"/>
              </a:rPr>
              <a:t>13</a:t>
            </a:r>
          </a:p>
        </p:txBody>
      </p:sp>
      <p:sp>
        <p:nvSpPr>
          <p:cNvPr id="2066" name="Text Box 6"/>
          <p:cNvSpPr txBox="1">
            <a:spLocks noChangeArrowheads="1"/>
          </p:cNvSpPr>
          <p:nvPr/>
        </p:nvSpPr>
        <p:spPr bwMode="auto">
          <a:xfrm>
            <a:off x="5435600" y="2420938"/>
            <a:ext cx="682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0000"/>
                </a:solidFill>
                <a:latin typeface="Tahoma" pitchFamily="34" charset="0"/>
              </a:rPr>
              <a:t>59</a:t>
            </a:r>
          </a:p>
        </p:txBody>
      </p:sp>
      <p:sp>
        <p:nvSpPr>
          <p:cNvPr id="2067" name="Text Box 10"/>
          <p:cNvSpPr txBox="1">
            <a:spLocks noChangeArrowheads="1"/>
          </p:cNvSpPr>
          <p:nvPr/>
        </p:nvSpPr>
        <p:spPr bwMode="auto">
          <a:xfrm>
            <a:off x="2751138" y="5805488"/>
            <a:ext cx="741362" cy="1190625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3600">
                <a:solidFill>
                  <a:srgbClr val="000000"/>
                </a:solidFill>
                <a:latin typeface="Tahoma" pitchFamily="34" charset="0"/>
              </a:rPr>
              <a:t>Әйе</a:t>
            </a:r>
            <a:endParaRPr lang="ru-RU" sz="36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68" name="Text Box 11"/>
          <p:cNvSpPr txBox="1">
            <a:spLocks noChangeArrowheads="1"/>
          </p:cNvSpPr>
          <p:nvPr/>
        </p:nvSpPr>
        <p:spPr bwMode="auto">
          <a:xfrm>
            <a:off x="5272088" y="5805488"/>
            <a:ext cx="895350" cy="6413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3600">
                <a:solidFill>
                  <a:srgbClr val="000000"/>
                </a:solidFill>
                <a:latin typeface="Tahoma" pitchFamily="34" charset="0"/>
              </a:rPr>
              <a:t>юк</a:t>
            </a:r>
            <a:endParaRPr lang="ru-RU" sz="360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78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600" b="1" i="1" smtClean="0">
                <a:solidFill>
                  <a:srgbClr val="632523"/>
                </a:solidFill>
                <a:latin typeface="Arial" charset="0"/>
              </a:rPr>
              <a:t>Наркотиклардан баш тарту аргументын китерегез.</a:t>
            </a:r>
            <a:endParaRPr lang="ru-RU" sz="3600" b="1" i="1" smtClean="0">
              <a:solidFill>
                <a:srgbClr val="632523"/>
              </a:solidFill>
              <a:latin typeface="Arial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Үлем</a:t>
            </a:r>
            <a:r>
              <a:rPr lang="ru-RU" b="1" i="1" smtClean="0">
                <a:solidFill>
                  <a:srgbClr val="002060"/>
                </a:solidFill>
              </a:rPr>
              <a:t>-36</a:t>
            </a: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Сәламәтлеккә зыянлы</a:t>
            </a:r>
            <a:r>
              <a:rPr lang="ru-RU" b="1" i="1" smtClean="0">
                <a:solidFill>
                  <a:srgbClr val="002060"/>
                </a:solidFill>
              </a:rPr>
              <a:t>- 8</a:t>
            </a: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Әти-әниләрнең газап чигүе</a:t>
            </a:r>
            <a:r>
              <a:rPr lang="ru-RU" b="1" i="1" smtClean="0">
                <a:solidFill>
                  <a:srgbClr val="002060"/>
                </a:solidFill>
              </a:rPr>
              <a:t>- 7</a:t>
            </a: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Яшәү-бәхет, озаграк яшәргә кирәк</a:t>
            </a:r>
            <a:r>
              <a:rPr lang="ru-RU" b="1" i="1" smtClean="0">
                <a:solidFill>
                  <a:srgbClr val="002060"/>
                </a:solidFill>
              </a:rPr>
              <a:t>- 7</a:t>
            </a: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Ялгызлык</a:t>
            </a:r>
            <a:r>
              <a:rPr lang="ru-RU" b="1" i="1" smtClean="0">
                <a:solidFill>
                  <a:srgbClr val="002060"/>
                </a:solidFill>
              </a:rPr>
              <a:t>- 5</a:t>
            </a: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Син авырту сизәчәксең</a:t>
            </a:r>
            <a:r>
              <a:rPr lang="ru-RU" b="1" i="1" smtClean="0">
                <a:solidFill>
                  <a:srgbClr val="002060"/>
                </a:solidFill>
              </a:rPr>
              <a:t>- 4</a:t>
            </a: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Синең балаларың авыру булачак</a:t>
            </a:r>
            <a:r>
              <a:rPr lang="ru-RU" b="1" i="1" smtClean="0">
                <a:solidFill>
                  <a:srgbClr val="002060"/>
                </a:solidFill>
              </a:rPr>
              <a:t>- 4</a:t>
            </a:r>
          </a:p>
          <a:p>
            <a:pPr>
              <a:buFont typeface="Wingdings" pitchFamily="2" charset="2"/>
              <a:buNone/>
            </a:pPr>
            <a:endParaRPr lang="ru-RU" b="1" i="1" smtClean="0">
              <a:solidFill>
                <a:srgbClr val="FF0000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99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Наркотик</a:t>
            </a:r>
            <a:r>
              <a:rPr lang="ru-RU" b="1" smtClean="0">
                <a:solidFill>
                  <a:srgbClr val="FF0000"/>
                </a:solidFill>
                <a:latin typeface="Arial" charset="0"/>
              </a:rPr>
              <a:t>ның тәэсире</a:t>
            </a:r>
            <a:r>
              <a:rPr lang="ru-RU" b="1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002060"/>
                </a:solidFill>
              </a:rPr>
              <a:t> ЦНС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га  с</a:t>
            </a:r>
            <a:r>
              <a:rPr lang="ru-RU" b="1" i="1" smtClean="0">
                <a:solidFill>
                  <a:srgbClr val="002060"/>
                </a:solidFill>
              </a:rPr>
              <a:t>пецифи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к тәэсире</a:t>
            </a:r>
          </a:p>
          <a:p>
            <a:r>
              <a:rPr lang="ru-RU" b="1" i="1" smtClean="0">
                <a:solidFill>
                  <a:srgbClr val="002060"/>
                </a:solidFill>
              </a:rPr>
              <a:t>Психи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к </a:t>
            </a:r>
            <a:r>
              <a:rPr lang="ru-RU" b="1" i="1" smtClean="0">
                <a:solidFill>
                  <a:srgbClr val="002060"/>
                </a:solidFill>
              </a:rPr>
              <a:t> 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күңелсезлекләр</a:t>
            </a:r>
          </a:p>
          <a:p>
            <a:r>
              <a:rPr lang="tt-RU" b="1" i="1" smtClean="0">
                <a:solidFill>
                  <a:srgbClr val="002060"/>
                </a:solidFill>
                <a:latin typeface="Arial" charset="0"/>
              </a:rPr>
              <a:t>Акылсызлык</a:t>
            </a:r>
            <a:endParaRPr lang="ru-RU" b="1" i="1" smtClean="0">
              <a:solidFill>
                <a:srgbClr val="002060"/>
              </a:solidFill>
              <a:latin typeface="Arial" charset="0"/>
            </a:endParaRPr>
          </a:p>
          <a:p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Бөтен </a:t>
            </a:r>
            <a:r>
              <a:rPr lang="ru-RU" b="1" i="1" smtClean="0">
                <a:solidFill>
                  <a:srgbClr val="002060"/>
                </a:solidFill>
              </a:rPr>
              <a:t> орган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 системаларының җәрәхәтләнүе</a:t>
            </a:r>
          </a:p>
          <a:p>
            <a:r>
              <a:rPr lang="ru-RU" b="1" i="1" smtClean="0">
                <a:solidFill>
                  <a:srgbClr val="002060"/>
                </a:solidFill>
              </a:rPr>
              <a:t> ВИЧ 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һәм</a:t>
            </a:r>
            <a:r>
              <a:rPr lang="ru-RU" b="1" i="1" smtClean="0">
                <a:solidFill>
                  <a:srgbClr val="002060"/>
                </a:solidFill>
              </a:rPr>
              <a:t> СПИД</a:t>
            </a:r>
            <a:r>
              <a:rPr lang="ru-RU" b="1" i="1" smtClean="0">
                <a:solidFill>
                  <a:srgbClr val="002060"/>
                </a:solidFill>
                <a:latin typeface="Arial" charset="0"/>
              </a:rPr>
              <a:t> белән авыруының артуы</a:t>
            </a:r>
          </a:p>
          <a:p>
            <a:r>
              <a:rPr lang="tt-RU" b="1" i="1" smtClean="0">
                <a:solidFill>
                  <a:srgbClr val="002060"/>
                </a:solidFill>
                <a:latin typeface="Arial" charset="0"/>
              </a:rPr>
              <a:t>Яшәешнең кисәк кимүе</a:t>
            </a:r>
            <a:endParaRPr lang="ru-RU" b="1" i="1" smtClean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C:\Documents and Settings\Administrator\Мои документы\Мои рисунки\kostyuchenko_sergey_8-2_sosh_73.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750" y="0"/>
            <a:ext cx="90678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218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Calibri</vt:lpstr>
      <vt:lpstr>Arial</vt:lpstr>
      <vt:lpstr>Wingdings</vt:lpstr>
      <vt:lpstr>Tahoma</vt:lpstr>
      <vt:lpstr>Тема Office</vt:lpstr>
      <vt:lpstr>Лист</vt:lpstr>
      <vt:lpstr>Слайд 1</vt:lpstr>
      <vt:lpstr>СТАТИСТИКА</vt:lpstr>
      <vt:lpstr>СТАТИСТИКА</vt:lpstr>
      <vt:lpstr>Нәрсә ул  наркомания?</vt:lpstr>
      <vt:lpstr>Ни өчен яшьләр наркотик кулланалар ?</vt:lpstr>
      <vt:lpstr>Наркотик кулланучыларның акланулары бармы?</vt:lpstr>
      <vt:lpstr>Наркотиклардан баш тарту аргументын китерегез.</vt:lpstr>
      <vt:lpstr>Наркотикның тәэсире:</vt:lpstr>
      <vt:lpstr>Слайд 9</vt:lpstr>
      <vt:lpstr>Социаль нәтиҗәләр:</vt:lpstr>
      <vt:lpstr>Слайд 11</vt:lpstr>
      <vt:lpstr>Юридик:</vt:lpstr>
      <vt:lpstr>Слайд 13</vt:lpstr>
      <vt:lpstr>Слайд 14</vt:lpstr>
      <vt:lpstr>Слайд 15</vt:lpstr>
      <vt:lpstr>Слайд 16</vt:lpstr>
      <vt:lpstr>Дәрескә йомгак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19</cp:revision>
  <dcterms:modified xsi:type="dcterms:W3CDTF">2015-05-24T20:16:58Z</dcterms:modified>
</cp:coreProperties>
</file>