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62" r:id="rId2"/>
    <p:sldId id="272" r:id="rId3"/>
    <p:sldId id="273" r:id="rId4"/>
    <p:sldId id="274" r:id="rId5"/>
    <p:sldId id="275" r:id="rId6"/>
    <p:sldId id="265" r:id="rId7"/>
    <p:sldId id="276" r:id="rId8"/>
    <p:sldId id="277" r:id="rId9"/>
    <p:sldId id="268" r:id="rId10"/>
    <p:sldId id="263" r:id="rId11"/>
    <p:sldId id="259" r:id="rId12"/>
    <p:sldId id="261" r:id="rId13"/>
    <p:sldId id="269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2" autoAdjust="0"/>
    <p:restoredTop sz="94649" autoAdjust="0"/>
  </p:normalViewPr>
  <p:slideViewPr>
    <p:cSldViewPr>
      <p:cViewPr varScale="1">
        <p:scale>
          <a:sx n="67" d="100"/>
          <a:sy n="67" d="100"/>
        </p:scale>
        <p:origin x="-40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5B2804-C616-47FA-996B-1A9E520DFC12}" type="datetimeFigureOut">
              <a:rPr lang="ru-RU" smtClean="0"/>
              <a:t>17.04.2014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0D1ADA-3A60-474B-84E4-D1F514740E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73522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//upload.wikimedia.org/wikipedia/commons/3/3c/Graylag_geese_(Anser_anser)_in_flight_1700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hyperlink" Target="http://upload.wikimedia.org/wikipedia/commons/2/29/Ente_unbekannt_1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//upload.wikimedia.org/wikipedia/commons/d/d8/Red-breasted_Goose_(Branta_ruficollis)_RWD2.jpg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//upload.wikimedia.org/wikipedia/commons/4/40/Grus_grus_1_(Marek_Szczepanek).jpg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macroid.ru/_data/96/Erebia_cyclopia.JPG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schma.86sch21-nv.edusite.ru/images/p47_medvedicamenetri.jpg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32656"/>
            <a:ext cx="6043642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Красная книга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ХМАО-Югры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pic>
        <p:nvPicPr>
          <p:cNvPr id="15362" name="Picture 2" descr="http://www.uriit.ru/spasti/images/bibl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2132856"/>
            <a:ext cx="3278188" cy="416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1"/>
          <p:cNvSpPr>
            <a:spLocks noChangeArrowheads="1"/>
          </p:cNvSpPr>
          <p:nvPr/>
        </p:nvSpPr>
        <p:spPr bwMode="auto">
          <a:xfrm>
            <a:off x="539552" y="1052736"/>
            <a:ext cx="289534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i="1" dirty="0">
                <a:solidFill>
                  <a:srgbClr val="C00000"/>
                </a:solidFill>
                <a:latin typeface="Franklin Gothic Book" pitchFamily="34" charset="0"/>
              </a:rPr>
              <a:t>Серый гусь</a:t>
            </a:r>
          </a:p>
        </p:txBody>
      </p:sp>
      <p:pic>
        <p:nvPicPr>
          <p:cNvPr id="17411" name="Picture 2" descr="Файл:Graylag geese (Anser anser) in flight 170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2081213"/>
            <a:ext cx="5257800" cy="362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Прямоугольник 2"/>
          <p:cNvSpPr>
            <a:spLocks noChangeArrowheads="1"/>
          </p:cNvSpPr>
          <p:nvPr/>
        </p:nvSpPr>
        <p:spPr bwMode="auto">
          <a:xfrm>
            <a:off x="6300788" y="260350"/>
            <a:ext cx="287745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i="1" dirty="0" err="1">
                <a:solidFill>
                  <a:srgbClr val="C00000"/>
                </a:solidFill>
                <a:latin typeface="Franklin Gothic Book" pitchFamily="34" charset="0"/>
              </a:rPr>
              <a:t>Пискулька</a:t>
            </a:r>
            <a:endParaRPr lang="ru-RU" sz="4000" b="1" i="1" dirty="0">
              <a:solidFill>
                <a:srgbClr val="C00000"/>
              </a:solidFill>
              <a:latin typeface="Franklin Gothic Book" pitchFamily="34" charset="0"/>
            </a:endParaRPr>
          </a:p>
        </p:txBody>
      </p:sp>
      <p:pic>
        <p:nvPicPr>
          <p:cNvPr id="17413" name="Picture 4" descr="Файл:Ente unbekannt 1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942975"/>
            <a:ext cx="4252912" cy="375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23528" y="5805264"/>
            <a:ext cx="59046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Крупный гусь размером немного меньше домашнего.</a:t>
            </a:r>
            <a:endParaRPr lang="ru-RU" sz="20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572000" y="472514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Очень похожа на белолобого гуся, вес 1,2-2,5 кг.</a:t>
            </a:r>
            <a:endParaRPr lang="ru-RU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ольник 1"/>
          <p:cNvSpPr>
            <a:spLocks noChangeArrowheads="1"/>
          </p:cNvSpPr>
          <p:nvPr/>
        </p:nvSpPr>
        <p:spPr bwMode="auto">
          <a:xfrm>
            <a:off x="1979712" y="5157192"/>
            <a:ext cx="633670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 smtClean="0"/>
              <a:t>Казарка ныряет на глубину 21 м</a:t>
            </a:r>
            <a:endParaRPr lang="ru-RU" sz="2400" b="1" dirty="0"/>
          </a:p>
        </p:txBody>
      </p:sp>
      <p:sp>
        <p:nvSpPr>
          <p:cNvPr id="16388" name="Прямоугольник 2"/>
          <p:cNvSpPr>
            <a:spLocks noChangeArrowheads="1"/>
          </p:cNvSpPr>
          <p:nvPr/>
        </p:nvSpPr>
        <p:spPr bwMode="auto">
          <a:xfrm>
            <a:off x="539552" y="620688"/>
            <a:ext cx="655980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i="1" dirty="0" err="1">
                <a:solidFill>
                  <a:srgbClr val="C00000"/>
                </a:solidFill>
              </a:rPr>
              <a:t>Краснозобая</a:t>
            </a:r>
            <a:r>
              <a:rPr lang="ru-RU" sz="4000" b="1" i="1" dirty="0">
                <a:solidFill>
                  <a:srgbClr val="C00000"/>
                </a:solidFill>
              </a:rPr>
              <a:t> казарка</a:t>
            </a:r>
          </a:p>
        </p:txBody>
      </p:sp>
      <p:pic>
        <p:nvPicPr>
          <p:cNvPr id="16389" name="Picture 4" descr="Файл:Red-breasted Goose (Branta ruficollis) RWD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1268760"/>
            <a:ext cx="4719638" cy="354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Прямоугольник 2"/>
          <p:cNvSpPr>
            <a:spLocks noChangeArrowheads="1"/>
          </p:cNvSpPr>
          <p:nvPr/>
        </p:nvSpPr>
        <p:spPr bwMode="auto">
          <a:xfrm>
            <a:off x="1979712" y="260648"/>
            <a:ext cx="487665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i="1" dirty="0">
                <a:solidFill>
                  <a:srgbClr val="C00000"/>
                </a:solidFill>
              </a:rPr>
              <a:t>Серый журавль</a:t>
            </a:r>
          </a:p>
        </p:txBody>
      </p:sp>
      <p:pic>
        <p:nvPicPr>
          <p:cNvPr id="19461" name="Picture 4" descr="Файл:Grus grus 1 (Marek Szczepanek)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1052736"/>
            <a:ext cx="4799012" cy="317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987824" y="4437112"/>
            <a:ext cx="453650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Серый журавль</a:t>
            </a:r>
          </a:p>
          <a:p>
            <a:r>
              <a:rPr lang="ru-RU" sz="2400" b="1" dirty="0" smtClean="0"/>
              <a:t> летит на высоте 104 м.</a:t>
            </a:r>
          </a:p>
          <a:p>
            <a:endParaRPr lang="ru-RU" sz="40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980728"/>
            <a:ext cx="3528392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827584" y="620688"/>
            <a:ext cx="232146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</a:rPr>
              <a:t>Филин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084168" y="3933056"/>
            <a:ext cx="25922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 smtClean="0">
                <a:solidFill>
                  <a:prstClr val="black"/>
                </a:solidFill>
              </a:rPr>
              <a:t>Очень крупная сова с размахом крыльев 1,5-1,8 м и весом 3-4 кг. </a:t>
            </a:r>
            <a:endParaRPr lang="ru-RU" sz="2400" b="1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467544" y="692696"/>
            <a:ext cx="841294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i="1" dirty="0">
                <a:solidFill>
                  <a:srgbClr val="C00000"/>
                </a:solidFill>
                <a:latin typeface="Franklin Gothic Book" pitchFamily="34" charset="0"/>
              </a:rPr>
              <a:t>Западносибирский речной бобр</a:t>
            </a:r>
          </a:p>
        </p:txBody>
      </p:sp>
      <p:pic>
        <p:nvPicPr>
          <p:cNvPr id="1032" name="Picture 8" descr="http://t0.gstatic.com/images?q=tbn:ANd9GcS479nlsv2byqspBfuuSqad_yGMvQFZTCJilYGvVgfto1hHpnA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988840"/>
            <a:ext cx="2982912" cy="231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 descr="http://www.apus.ru/im.xp/0490500530480560510530550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916832"/>
            <a:ext cx="3297238" cy="226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39552" y="4581128"/>
            <a:ext cx="76328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Самый крупный грызун фауны ХМАО. Средний вес взрослого бобра в летне-осенний период составляет около 19 кг, средняя длина тела – 106 см.</a:t>
            </a:r>
            <a:endParaRPr lang="ru-RU" sz="2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20688"/>
            <a:ext cx="79928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Пион, </a:t>
            </a:r>
            <a:r>
              <a:rPr lang="ru-RU" sz="4000" dirty="0" err="1" smtClean="0">
                <a:solidFill>
                  <a:srgbClr val="C00000"/>
                </a:solidFill>
              </a:rPr>
              <a:t>марьин</a:t>
            </a:r>
            <a:r>
              <a:rPr lang="ru-RU" sz="4000" dirty="0" smtClean="0">
                <a:solidFill>
                  <a:srgbClr val="C00000"/>
                </a:solidFill>
              </a:rPr>
              <a:t> корень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4797152"/>
            <a:ext cx="81369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Стебли до 100 см высотой. Цветки крупные, до 15 см диаметром, пурпурно-розовые. Лекарственное растение.</a:t>
            </a:r>
            <a:endParaRPr lang="ru-RU" sz="24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268760"/>
            <a:ext cx="3096344" cy="3486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268760"/>
            <a:ext cx="3168351" cy="356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95536" y="5085184"/>
            <a:ext cx="81369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Пластинки листьев округло-овальные 12-30 см длиной.</a:t>
            </a:r>
          </a:p>
          <a:p>
            <a:r>
              <a:rPr lang="ru-RU" sz="2400" b="1" dirty="0" smtClean="0"/>
              <a:t> Цветки крупные, 8-10 см в диаметре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620688"/>
            <a:ext cx="631294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Кувшинка чисто-белая</a:t>
            </a:r>
            <a:endParaRPr lang="ru-RU" sz="4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568469"/>
            <a:ext cx="3240360" cy="3488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195736" y="5229200"/>
            <a:ext cx="61926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Многолетнее растение.</a:t>
            </a:r>
          </a:p>
          <a:p>
            <a:r>
              <a:rPr lang="ru-RU" sz="2400" b="1" dirty="0" smtClean="0"/>
              <a:t>Стебли 7- 45 см высотой. </a:t>
            </a:r>
          </a:p>
          <a:p>
            <a:r>
              <a:rPr lang="ru-RU" sz="2400" b="1" dirty="0" smtClean="0"/>
              <a:t>Цветет ранней весной. 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692696"/>
            <a:ext cx="67457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Прострел желтеющий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548680"/>
            <a:ext cx="414728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Лук черемша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35696" y="479715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/>
              <a:t>Луковичное растение. Стебель высотой 30- 60 см. Съедобное растение.</a:t>
            </a:r>
            <a:endParaRPr lang="ru-RU" sz="2400" b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340768"/>
            <a:ext cx="3096344" cy="3333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Прямоугольник 1"/>
          <p:cNvSpPr>
            <a:spLocks noChangeArrowheads="1"/>
          </p:cNvSpPr>
          <p:nvPr/>
        </p:nvSpPr>
        <p:spPr bwMode="auto">
          <a:xfrm>
            <a:off x="611560" y="548680"/>
            <a:ext cx="474629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i="1" dirty="0">
                <a:solidFill>
                  <a:srgbClr val="C00000"/>
                </a:solidFill>
                <a:latin typeface="Franklin Gothic Book" pitchFamily="34" charset="0"/>
              </a:rPr>
              <a:t>Чернушка циклоп</a:t>
            </a:r>
            <a:endParaRPr lang="ru-RU" sz="4000" i="1" dirty="0">
              <a:solidFill>
                <a:srgbClr val="C00000"/>
              </a:solidFill>
              <a:latin typeface="Franklin Gothic Book" pitchFamily="34" charset="0"/>
            </a:endParaRPr>
          </a:p>
        </p:txBody>
      </p:sp>
      <p:pic>
        <p:nvPicPr>
          <p:cNvPr id="26627" name="Picture 4" descr="Картинка 5 из 1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1268760"/>
            <a:ext cx="3968750" cy="301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771800" y="4581128"/>
            <a:ext cx="39604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Длина крыла чернушки </a:t>
            </a:r>
          </a:p>
          <a:p>
            <a:r>
              <a:rPr lang="ru-RU" sz="2800" b="1" dirty="0" smtClean="0"/>
              <a:t>циклопа 30 мм </a:t>
            </a:r>
            <a:endParaRPr lang="ru-RU" sz="28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Картинка 1 из 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1844824"/>
            <a:ext cx="5076825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547664" y="548680"/>
            <a:ext cx="586840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000" b="1" i="1" dirty="0" smtClean="0">
                <a:solidFill>
                  <a:srgbClr val="C00000"/>
                </a:solidFill>
                <a:latin typeface="Franklin Gothic Book" pitchFamily="34" charset="0"/>
              </a:rPr>
              <a:t>Медведица </a:t>
            </a:r>
            <a:r>
              <a:rPr lang="ru-RU" sz="4000" b="1" i="1" dirty="0" err="1" smtClean="0">
                <a:solidFill>
                  <a:srgbClr val="C00000"/>
                </a:solidFill>
                <a:latin typeface="Franklin Gothic Book" pitchFamily="34" charset="0"/>
              </a:rPr>
              <a:t>Менетрие</a:t>
            </a:r>
            <a:endParaRPr lang="ru-RU" sz="4000" b="1" i="1" dirty="0">
              <a:solidFill>
                <a:srgbClr val="C00000"/>
              </a:solidFill>
              <a:latin typeface="Franklin Gothic Boo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4653136"/>
            <a:ext cx="64807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prstClr val="black"/>
                </a:solidFill>
              </a:rPr>
              <a:t>Длина крыла Медведицы </a:t>
            </a:r>
            <a:r>
              <a:rPr lang="ru-RU" sz="2400" b="1" dirty="0" err="1" smtClean="0">
                <a:solidFill>
                  <a:prstClr val="black"/>
                </a:solidFill>
              </a:rPr>
              <a:t>Менетрии</a:t>
            </a:r>
            <a:r>
              <a:rPr lang="ru-RU" sz="2400" b="1" dirty="0" smtClean="0">
                <a:solidFill>
                  <a:prstClr val="black"/>
                </a:solidFill>
              </a:rPr>
              <a:t> 110 мм</a:t>
            </a:r>
            <a:endParaRPr lang="ru-RU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692696"/>
            <a:ext cx="47756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  <a:latin typeface="Franklin Gothic Book" pitchFamily="34" charset="0"/>
              </a:rPr>
              <a:t>Сибирский осётр</a:t>
            </a:r>
            <a:endParaRPr lang="ru-RU" sz="4000" b="1" i="1" dirty="0">
              <a:solidFill>
                <a:srgbClr val="C00000"/>
              </a:solidFill>
              <a:latin typeface="Franklin Gothic Book" pitchFamily="34" charset="0"/>
            </a:endParaRPr>
          </a:p>
        </p:txBody>
      </p:sp>
      <p:pic>
        <p:nvPicPr>
          <p:cNvPr id="3" name="Picture 8" descr="http://all-fishing.ucoz.net/osetr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700808"/>
            <a:ext cx="4221162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555776" y="4365104"/>
            <a:ext cx="54726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Средняя масса 22 кг, максимальная масса до 150-180 кг </a:t>
            </a:r>
            <a:endParaRPr lang="ru-RU" sz="24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916832"/>
            <a:ext cx="2826246" cy="307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827584" y="5445224"/>
            <a:ext cx="76328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Это самая маленькая из бурых лягушек. Длина тела достигает 84 мм. 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692696"/>
            <a:ext cx="605005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Сибирская лягушка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49</TotalTime>
  <Words>196</Words>
  <Application>Microsoft Office PowerPoint</Application>
  <PresentationFormat>Экран (4:3)</PresentationFormat>
  <Paragraphs>35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Ивановы</dc:creator>
  <cp:lastModifiedBy>Wintop</cp:lastModifiedBy>
  <cp:revision>7</cp:revision>
  <dcterms:created xsi:type="dcterms:W3CDTF">2013-11-24T11:34:05Z</dcterms:created>
  <dcterms:modified xsi:type="dcterms:W3CDTF">2014-04-17T17:37:05Z</dcterms:modified>
</cp:coreProperties>
</file>