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260" r:id="rId2"/>
    <p:sldId id="262" r:id="rId3"/>
    <p:sldId id="263" r:id="rId4"/>
    <p:sldId id="264" r:id="rId5"/>
    <p:sldId id="265" r:id="rId6"/>
    <p:sldId id="259" r:id="rId7"/>
    <p:sldId id="261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AFAFA"/>
    <a:srgbClr val="FF0048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15000" autoAdjust="0"/>
    <p:restoredTop sz="94660"/>
  </p:normalViewPr>
  <p:slideViewPr>
    <p:cSldViewPr snapToGrid="0">
      <p:cViewPr>
        <p:scale>
          <a:sx n="59" d="100"/>
          <a:sy n="59" d="100"/>
        </p:scale>
        <p:origin x="-1171" y="-2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4" d="100"/>
          <a:sy n="54" d="100"/>
        </p:scale>
        <p:origin x="2820" y="78"/>
      </p:cViewPr>
      <p:guideLst/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588D0DF-48D5-4684-8096-31748A7D21F7}" type="datetimeFigureOut">
              <a:rPr lang="ru-RU" smtClean="0"/>
              <a:pPr/>
              <a:t>01.12.2016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32C423-004B-4D5F-AD3F-0D2C021461D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06112055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975D153-B4A2-46A4-AE8F-83DF40FBAEBA}" type="datetimeFigureOut">
              <a:rPr lang="ru-RU" smtClean="0"/>
              <a:t>01.12.2016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C76A8F-4DBF-43D2-ADEA-A7BD0C7E0505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53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ru-RU" smtClean="0"/>
              <a:t>Под запись в тетрадь</a:t>
            </a:r>
          </a:p>
        </p:txBody>
      </p:sp>
      <p:sp>
        <p:nvSpPr>
          <p:cNvPr id="22532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264A916-CD17-45ED-A239-94631D0B6F4A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</a:t>
            </a:fld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ru-RU" smtClean="0"/>
              <a:t>Под запись в тетрадь</a:t>
            </a:r>
          </a:p>
        </p:txBody>
      </p:sp>
      <p:sp>
        <p:nvSpPr>
          <p:cNvPr id="23556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71B1324-2E88-4829-AED9-7C3014AD4542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</a:t>
            </a:fld>
            <a:endParaRPr lang="ru-RU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57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ru-RU" smtClean="0"/>
              <a:t>Устно, со слайда</a:t>
            </a:r>
          </a:p>
        </p:txBody>
      </p:sp>
      <p:sp>
        <p:nvSpPr>
          <p:cNvPr id="24580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AA2EC34-F1E0-4E5B-9005-01AAD0C1F3A8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5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01.12.2016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608740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01.12.2016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580041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07757" y="365125"/>
            <a:ext cx="1478756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71488" y="365125"/>
            <a:ext cx="4321969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01.12.2016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2270743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01.12.2016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8442655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01.12.2016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1595502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71487" y="1825625"/>
            <a:ext cx="2900363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486150" y="1825625"/>
            <a:ext cx="2900363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01.12.2016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3490839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01.12.2016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2860005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01.12.2016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3043509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01.12.2016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3749205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01.12.2016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6910129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01.12.2016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9341405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AFAF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0BB889-9D34-4BBB-8EBF-7B432ADE08F0}" type="datetimeFigureOut">
              <a:rPr lang="ru-RU" smtClean="0"/>
              <a:pPr/>
              <a:t>01.12.2016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11" name="Рисунок 10"/>
          <p:cNvPicPr>
            <a:picLocks noChangeAspect="1"/>
          </p:cNvPicPr>
          <p:nvPr userDrawn="1"/>
        </p:nvPicPr>
        <p:blipFill rotWithShape="1">
          <a:blip r:embed="rId1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b="20000"/>
          <a:stretch/>
        </p:blipFill>
        <p:spPr>
          <a:xfrm>
            <a:off x="0" y="1371597"/>
            <a:ext cx="9144000" cy="5486403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 userDrawn="1"/>
        </p:nvPicPr>
        <p:blipFill rotWithShape="1">
          <a:blip r:embed="rId1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b="89020"/>
          <a:stretch/>
        </p:blipFill>
        <p:spPr>
          <a:xfrm>
            <a:off x="0" y="0"/>
            <a:ext cx="9144000" cy="1371597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9971805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gif"/><Relationship Id="rId13" Type="http://schemas.openxmlformats.org/officeDocument/2006/relationships/image" Target="../media/image16.gif"/><Relationship Id="rId3" Type="http://schemas.openxmlformats.org/officeDocument/2006/relationships/image" Target="../media/image6.png"/><Relationship Id="rId7" Type="http://schemas.openxmlformats.org/officeDocument/2006/relationships/image" Target="../media/image10.gif"/><Relationship Id="rId12" Type="http://schemas.openxmlformats.org/officeDocument/2006/relationships/image" Target="../media/image15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11" Type="http://schemas.openxmlformats.org/officeDocument/2006/relationships/image" Target="../media/image14.png"/><Relationship Id="rId5" Type="http://schemas.openxmlformats.org/officeDocument/2006/relationships/image" Target="../media/image8.png"/><Relationship Id="rId10" Type="http://schemas.openxmlformats.org/officeDocument/2006/relationships/image" Target="../media/image13.png"/><Relationship Id="rId4" Type="http://schemas.openxmlformats.org/officeDocument/2006/relationships/image" Target="../media/image7.png"/><Relationship Id="rId9" Type="http://schemas.openxmlformats.org/officeDocument/2006/relationships/image" Target="../media/image12.g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i.photoblogs.ru/20070804/imjakhudozhnika/04_08_2007_0052772001186205623_artifx.jpg"/>
          <p:cNvPicPr>
            <a:picLocks noChangeAspect="1" noChangeArrowheads="1"/>
          </p:cNvPicPr>
          <p:nvPr/>
        </p:nvPicPr>
        <p:blipFill>
          <a:blip r:embed="rId2"/>
          <a:srcRect l="13460" r="4456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8" descr="http://risovach.ru/upload/2016/04/generator/belyy-fon_112021405_orig_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206446" cy="685800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526223"/>
            <a:ext cx="9144000" cy="1143000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6500" dirty="0" smtClean="0">
                <a:solidFill>
                  <a:srgbClr val="002060"/>
                </a:solidFill>
              </a:rPr>
              <a:t>There is/There are</a:t>
            </a:r>
            <a:endParaRPr lang="ru-RU" sz="6500" dirty="0">
              <a:solidFill>
                <a:srgbClr val="002060"/>
              </a:solidFill>
            </a:endParaRPr>
          </a:p>
        </p:txBody>
      </p:sp>
      <p:sp>
        <p:nvSpPr>
          <p:cNvPr id="4" name="Подзаголовок 2"/>
          <p:cNvSpPr txBox="1">
            <a:spLocks/>
          </p:cNvSpPr>
          <p:nvPr/>
        </p:nvSpPr>
        <p:spPr bwMode="auto">
          <a:xfrm>
            <a:off x="3347864" y="5643563"/>
            <a:ext cx="4857750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normAutofit/>
          </a:bodyPr>
          <a:lstStyle/>
          <a:p>
            <a:pPr algn="ctr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endParaRPr lang="ru-RU" sz="4400" b="1" dirty="0">
              <a:solidFill>
                <a:schemeClr val="tx1">
                  <a:lumMod val="75000"/>
                  <a:lumOff val="25000"/>
                </a:schemeClr>
              </a:solidFill>
              <a:latin typeface="Garamond" pitchFamily="18" charset="0"/>
              <a:cs typeface="+mn-cs"/>
            </a:endParaRPr>
          </a:p>
        </p:txBody>
      </p:sp>
      <p:pic>
        <p:nvPicPr>
          <p:cNvPr id="6" name="Picture 6" descr="http://images.easyfreeclipart.com/1077/21345368902802328010320322644828023280102801033457235672370739118262232370723679391182622328023280103203226448--1077269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61027" y="1944710"/>
            <a:ext cx="4594319" cy="446567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571625"/>
            <a:ext cx="9144000" cy="4071938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3400" b="0" dirty="0" smtClean="0">
                <a:latin typeface="+mj-lt"/>
              </a:rPr>
              <a:t>Конструкция </a:t>
            </a:r>
            <a:r>
              <a:rPr lang="en-US" sz="3400" b="0" dirty="0" smtClean="0">
                <a:latin typeface="+mj-lt"/>
              </a:rPr>
              <a:t>“</a:t>
            </a:r>
            <a:r>
              <a:rPr lang="en-US" sz="3400" dirty="0" smtClean="0">
                <a:solidFill>
                  <a:srgbClr val="0070C0"/>
                </a:solidFill>
                <a:latin typeface="+mj-lt"/>
              </a:rPr>
              <a:t>there is/there are</a:t>
            </a:r>
            <a:r>
              <a:rPr lang="en-US" sz="3400" b="0" dirty="0" smtClean="0">
                <a:latin typeface="+mj-lt"/>
              </a:rPr>
              <a:t>” </a:t>
            </a:r>
            <a:r>
              <a:rPr lang="ru-RU" sz="3400" b="0" dirty="0" smtClean="0">
                <a:latin typeface="+mj-lt"/>
              </a:rPr>
              <a:t>обозначает «</a:t>
            </a:r>
            <a:r>
              <a:rPr lang="ru-RU" sz="3400" i="1" dirty="0" smtClean="0">
                <a:latin typeface="+mj-lt"/>
              </a:rPr>
              <a:t>есть, находится</a:t>
            </a:r>
            <a:r>
              <a:rPr lang="ru-RU" sz="3400" b="0" dirty="0" smtClean="0">
                <a:latin typeface="+mj-lt"/>
              </a:rPr>
              <a:t>».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3600" b="0" dirty="0" smtClean="0">
                <a:latin typeface="+mj-lt"/>
              </a:rPr>
              <a:t> Используется, чтобы рассказать о местоположении каких-либо предметов, объектов.</a:t>
            </a:r>
            <a:endParaRPr lang="en-US" sz="3600" b="0" dirty="0" smtClean="0">
              <a:latin typeface="+mj-lt"/>
            </a:endParaRPr>
          </a:p>
          <a:p>
            <a:pPr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5400" dirty="0" smtClean="0">
                <a:solidFill>
                  <a:srgbClr val="FF0000"/>
                </a:solidFill>
                <a:latin typeface="+mj-lt"/>
              </a:rPr>
              <a:t>There is </a:t>
            </a:r>
            <a:r>
              <a:rPr lang="en-US" sz="5400" dirty="0" smtClean="0">
                <a:solidFill>
                  <a:srgbClr val="002060"/>
                </a:solidFill>
                <a:latin typeface="+mj-lt"/>
              </a:rPr>
              <a:t>a</a:t>
            </a:r>
            <a:r>
              <a:rPr lang="ru-RU" sz="5400" dirty="0" smtClean="0">
                <a:solidFill>
                  <a:srgbClr val="002060"/>
                </a:solidFill>
                <a:latin typeface="+mj-lt"/>
              </a:rPr>
              <a:t> </a:t>
            </a:r>
            <a:r>
              <a:rPr lang="en-US" sz="5400" dirty="0" smtClean="0">
                <a:solidFill>
                  <a:srgbClr val="002060"/>
                </a:solidFill>
                <a:latin typeface="+mj-lt"/>
              </a:rPr>
              <a:t>boy in the class.</a:t>
            </a:r>
            <a:endParaRPr lang="en-US" sz="5400" dirty="0" smtClean="0">
              <a:solidFill>
                <a:srgbClr val="FF0000"/>
              </a:solidFill>
              <a:latin typeface="+mj-lt"/>
            </a:endParaRPr>
          </a:p>
          <a:p>
            <a:pPr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5400" b="0" i="1" dirty="0" smtClean="0">
                <a:solidFill>
                  <a:srgbClr val="002060"/>
                </a:solidFill>
                <a:latin typeface="+mj-lt"/>
              </a:rPr>
              <a:t> </a:t>
            </a:r>
            <a:endParaRPr lang="ru-RU" sz="5400" b="0" i="1" dirty="0">
              <a:solidFill>
                <a:srgbClr val="002060"/>
              </a:solidFill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8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9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28688" y="3786188"/>
            <a:ext cx="7215187" cy="1428750"/>
          </a:xfrm>
          <a:solidFill>
            <a:schemeClr val="bg1">
              <a:lumMod val="95000"/>
              <a:alpha val="0"/>
            </a:schemeClr>
          </a:solidFill>
        </p:spPr>
        <p:txBody>
          <a:bodyPr rtlCol="0">
            <a:noAutofit/>
          </a:bodyPr>
          <a:lstStyle/>
          <a:p>
            <a:pPr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3400" dirty="0" smtClean="0">
                <a:solidFill>
                  <a:srgbClr val="0070C0"/>
                </a:solidFill>
                <a:latin typeface="+mj-lt"/>
              </a:rPr>
              <a:t>There is </a:t>
            </a:r>
            <a:r>
              <a:rPr lang="en-US" sz="3400" dirty="0" smtClean="0">
                <a:solidFill>
                  <a:srgbClr val="7C3B06"/>
                </a:solidFill>
                <a:latin typeface="+mj-lt"/>
              </a:rPr>
              <a:t>a computer </a:t>
            </a:r>
            <a:r>
              <a:rPr lang="en-US" sz="3400" dirty="0" smtClean="0">
                <a:solidFill>
                  <a:srgbClr val="7030A0"/>
                </a:solidFill>
                <a:latin typeface="+mj-lt"/>
              </a:rPr>
              <a:t>on the table.</a:t>
            </a:r>
          </a:p>
          <a:p>
            <a:pPr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3400" dirty="0" smtClean="0">
                <a:solidFill>
                  <a:srgbClr val="0070C0"/>
                </a:solidFill>
                <a:latin typeface="+mj-lt"/>
              </a:rPr>
              <a:t>There are </a:t>
            </a:r>
            <a:r>
              <a:rPr lang="en-US" sz="3400" dirty="0" smtClean="0">
                <a:solidFill>
                  <a:srgbClr val="7C3B06"/>
                </a:solidFill>
                <a:latin typeface="+mj-lt"/>
              </a:rPr>
              <a:t>pupils in the class</a:t>
            </a:r>
            <a:r>
              <a:rPr lang="en-US" sz="3400" dirty="0" smtClean="0">
                <a:solidFill>
                  <a:srgbClr val="7030A0"/>
                </a:solidFill>
                <a:latin typeface="+mj-lt"/>
              </a:rPr>
              <a:t>.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428625" y="2071688"/>
            <a:ext cx="2928938" cy="1357312"/>
          </a:xfrm>
          <a:prstGeom prst="rect">
            <a:avLst/>
          </a:prstGeom>
          <a:solidFill>
            <a:srgbClr val="0070C0">
              <a:alpha val="19000"/>
            </a:srgb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000" b="1" dirty="0">
                <a:solidFill>
                  <a:srgbClr val="0070C0"/>
                </a:solidFill>
              </a:rPr>
              <a:t>There is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000" b="1" dirty="0">
                <a:solidFill>
                  <a:srgbClr val="0070C0"/>
                </a:solidFill>
              </a:rPr>
              <a:t>There are</a:t>
            </a:r>
            <a:endParaRPr lang="ru-RU" sz="5000" b="1" dirty="0">
              <a:solidFill>
                <a:srgbClr val="0070C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286500" y="2071688"/>
            <a:ext cx="2214563" cy="1357312"/>
          </a:xfrm>
          <a:prstGeom prst="rect">
            <a:avLst/>
          </a:prstGeom>
          <a:solidFill>
            <a:srgbClr val="7030A0">
              <a:alpha val="27000"/>
            </a:srgb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7000" b="1" dirty="0">
                <a:solidFill>
                  <a:srgbClr val="7030A0"/>
                </a:solidFill>
              </a:rPr>
              <a:t>ГДЕ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3571875" y="2071688"/>
            <a:ext cx="2500313" cy="1357312"/>
          </a:xfrm>
          <a:prstGeom prst="rect">
            <a:avLst/>
          </a:prstGeom>
          <a:solidFill>
            <a:schemeClr val="accent6">
              <a:lumMod val="75000"/>
              <a:alpha val="31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7000" b="1" dirty="0">
                <a:solidFill>
                  <a:srgbClr val="7C3B06"/>
                </a:solidFill>
              </a:rPr>
              <a:t>ЧТО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7" grpId="0" animBg="1"/>
      <p:bldP spid="9" grpId="0" animBg="1"/>
      <p:bldP spid="11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50" y="528034"/>
            <a:ext cx="8572500" cy="4686904"/>
          </a:xfrm>
        </p:spPr>
        <p:txBody>
          <a:bodyPr rtlCol="0">
            <a:noAutofit/>
          </a:bodyPr>
          <a:lstStyle/>
          <a:p>
            <a:pPr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3400" dirty="0" smtClean="0">
                <a:solidFill>
                  <a:srgbClr val="006600"/>
                </a:solidFill>
                <a:latin typeface="+mj-lt"/>
              </a:rPr>
              <a:t> </a:t>
            </a:r>
            <a:r>
              <a:rPr lang="ru-RU" sz="34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Перевести, обращая внимание на выделенные слова.</a:t>
            </a:r>
          </a:p>
          <a:p>
            <a:pPr algn="just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3400" dirty="0" smtClean="0">
                <a:solidFill>
                  <a:srgbClr val="002060"/>
                </a:solidFill>
                <a:latin typeface="+mj-lt"/>
              </a:rPr>
              <a:t>There are  two chairs </a:t>
            </a:r>
            <a:r>
              <a:rPr lang="en-US" sz="3400" u="sng" dirty="0" smtClean="0">
                <a:solidFill>
                  <a:srgbClr val="002060"/>
                </a:solidFill>
                <a:latin typeface="+mj-lt"/>
              </a:rPr>
              <a:t>in my room</a:t>
            </a:r>
            <a:r>
              <a:rPr lang="en-US" sz="3400" dirty="0" smtClean="0">
                <a:solidFill>
                  <a:srgbClr val="002060"/>
                </a:solidFill>
                <a:latin typeface="+mj-lt"/>
              </a:rPr>
              <a:t>.</a:t>
            </a:r>
            <a:endParaRPr lang="ru-RU" sz="3400" dirty="0" smtClean="0">
              <a:solidFill>
                <a:srgbClr val="002060"/>
              </a:solidFill>
              <a:latin typeface="+mj-lt"/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3400" b="0" i="1" u="sng" dirty="0" smtClean="0">
                <a:solidFill>
                  <a:srgbClr val="002060"/>
                </a:solidFill>
                <a:latin typeface="+mj-lt"/>
              </a:rPr>
              <a:t>В моей комнате</a:t>
            </a:r>
            <a:r>
              <a:rPr lang="ru-RU" sz="3400" b="0" i="1" dirty="0" smtClean="0">
                <a:solidFill>
                  <a:srgbClr val="002060"/>
                </a:solidFill>
                <a:latin typeface="+mj-lt"/>
              </a:rPr>
              <a:t> два стула.</a:t>
            </a:r>
            <a:endParaRPr lang="en-US" sz="3400" b="0" i="1" dirty="0" smtClean="0">
              <a:solidFill>
                <a:srgbClr val="002060"/>
              </a:solidFill>
              <a:latin typeface="+mj-lt"/>
            </a:endParaRPr>
          </a:p>
          <a:p>
            <a:pPr algn="just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3400" dirty="0" smtClean="0">
                <a:solidFill>
                  <a:srgbClr val="002060"/>
                </a:solidFill>
                <a:latin typeface="+mj-lt"/>
              </a:rPr>
              <a:t>There are</a:t>
            </a:r>
            <a:r>
              <a:rPr lang="ru-RU" sz="3400" dirty="0" smtClean="0">
                <a:solidFill>
                  <a:srgbClr val="002060"/>
                </a:solidFill>
                <a:latin typeface="+mj-lt"/>
              </a:rPr>
              <a:t> </a:t>
            </a:r>
            <a:r>
              <a:rPr lang="en-US" sz="3400" dirty="0" smtClean="0">
                <a:solidFill>
                  <a:srgbClr val="002060"/>
                </a:solidFill>
                <a:latin typeface="+mj-lt"/>
              </a:rPr>
              <a:t>nice pictures </a:t>
            </a:r>
            <a:r>
              <a:rPr lang="en-US" sz="3400" u="sng" dirty="0" smtClean="0">
                <a:solidFill>
                  <a:srgbClr val="002060"/>
                </a:solidFill>
                <a:latin typeface="+mj-lt"/>
              </a:rPr>
              <a:t>in the book</a:t>
            </a:r>
            <a:r>
              <a:rPr lang="en-US" sz="3400" dirty="0" smtClean="0">
                <a:solidFill>
                  <a:srgbClr val="002060"/>
                </a:solidFill>
                <a:latin typeface="+mj-lt"/>
              </a:rPr>
              <a:t>.</a:t>
            </a:r>
            <a:endParaRPr lang="ru-RU" sz="3400" dirty="0" smtClean="0">
              <a:solidFill>
                <a:srgbClr val="002060"/>
              </a:solidFill>
              <a:latin typeface="+mj-lt"/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3400" b="0" i="1" u="sng" dirty="0" smtClean="0">
                <a:solidFill>
                  <a:srgbClr val="002060"/>
                </a:solidFill>
                <a:latin typeface="+mj-lt"/>
              </a:rPr>
              <a:t>В книге</a:t>
            </a:r>
            <a:r>
              <a:rPr lang="ru-RU" sz="3400" b="0" i="1" dirty="0" smtClean="0">
                <a:solidFill>
                  <a:srgbClr val="002060"/>
                </a:solidFill>
                <a:latin typeface="+mj-lt"/>
              </a:rPr>
              <a:t> красивые картинки.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8" dur="8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9" dur="8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8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2" name="Picture 4" descr="http://to-world-travel.ru/img/2015/042418/412227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310551"/>
            <a:ext cx="9144000" cy="7579519"/>
          </a:xfrm>
          <a:prstGeom prst="rect">
            <a:avLst/>
          </a:prstGeom>
          <a:noFill/>
        </p:spPr>
      </p:pic>
      <p:pic>
        <p:nvPicPr>
          <p:cNvPr id="4" name="Picture 16" descr="https://avatanplus.com/files/resources/mid/579f9f667c7c91564786a86e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27396" y="4307848"/>
            <a:ext cx="2550151" cy="2550152"/>
          </a:xfrm>
          <a:prstGeom prst="rect">
            <a:avLst/>
          </a:prstGeom>
          <a:noFill/>
        </p:spPr>
      </p:pic>
      <p:pic>
        <p:nvPicPr>
          <p:cNvPr id="17414" name="Picture 6" descr="http://kira-scrap.ru/KATALOG/ZABAVN_ZVERY/1/0_8da4f_cc6dfaad_M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63901" y="2520920"/>
            <a:ext cx="1693235" cy="1653726"/>
          </a:xfrm>
          <a:prstGeom prst="rect">
            <a:avLst/>
          </a:prstGeom>
          <a:noFill/>
        </p:spPr>
      </p:pic>
      <p:pic>
        <p:nvPicPr>
          <p:cNvPr id="17416" name="Picture 8" descr="https://img-fotki.yandex.ru/get/45082/200418627.169/0_17231f_145ad5a2_orig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008824" y="3085859"/>
            <a:ext cx="2941456" cy="2945876"/>
          </a:xfrm>
          <a:prstGeom prst="rect">
            <a:avLst/>
          </a:prstGeom>
          <a:noFill/>
        </p:spPr>
      </p:pic>
      <p:pic>
        <p:nvPicPr>
          <p:cNvPr id="17418" name="Picture 10" descr="http://pictures-hd8.ru/img/articles/May/13/88ce97db5ef2f6cd21a75657584c2246/4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134579" y="2896781"/>
            <a:ext cx="1746402" cy="1746402"/>
          </a:xfrm>
          <a:prstGeom prst="rect">
            <a:avLst/>
          </a:prstGeom>
          <a:noFill/>
        </p:spPr>
      </p:pic>
      <p:pic>
        <p:nvPicPr>
          <p:cNvPr id="11266" name="Picture 2" descr="http://www.lenagold.ru/fon/clipart/p/popu/popug40.gif"/>
          <p:cNvPicPr>
            <a:picLocks noChangeAspect="1" noChangeArrowheads="1" noCrop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573689" y="853723"/>
            <a:ext cx="1052739" cy="1478316"/>
          </a:xfrm>
          <a:prstGeom prst="rect">
            <a:avLst/>
          </a:prstGeom>
          <a:noFill/>
        </p:spPr>
      </p:pic>
      <p:pic>
        <p:nvPicPr>
          <p:cNvPr id="11270" name="Picture 6" descr="https://img-fotki.yandex.ru/get/9152/23869276.11e/0_a6bc7_858c2732_S"/>
          <p:cNvPicPr>
            <a:picLocks noChangeAspect="1" noChangeArrowheads="1" noCrop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210004" y="1455737"/>
            <a:ext cx="1266825" cy="1266826"/>
          </a:xfrm>
          <a:prstGeom prst="rect">
            <a:avLst/>
          </a:prstGeom>
          <a:noFill/>
        </p:spPr>
      </p:pic>
      <p:pic>
        <p:nvPicPr>
          <p:cNvPr id="11272" name="Picture 8" descr="http://wdesk.ru/_ph/98/2/926251451.gif"/>
          <p:cNvPicPr>
            <a:picLocks noChangeAspect="1" noChangeArrowheads="1" noCrop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7620000" y="5695269"/>
            <a:ext cx="1524000" cy="1381126"/>
          </a:xfrm>
          <a:prstGeom prst="rect">
            <a:avLst/>
          </a:prstGeom>
          <a:noFill/>
        </p:spPr>
      </p:pic>
      <p:pic>
        <p:nvPicPr>
          <p:cNvPr id="11274" name="Picture 10" descr="http://wdesk.ru/_ph/98/2/926251451.gif"/>
          <p:cNvPicPr>
            <a:picLocks noChangeAspect="1" noChangeArrowheads="1" noCrop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0" y="5760584"/>
            <a:ext cx="1524000" cy="1381126"/>
          </a:xfrm>
          <a:prstGeom prst="rect">
            <a:avLst/>
          </a:prstGeom>
          <a:noFill/>
        </p:spPr>
      </p:pic>
      <p:pic>
        <p:nvPicPr>
          <p:cNvPr id="11276" name="Picture 12" descr="http://wdesk.ru/_ph/98/2/926251451.gif"/>
          <p:cNvPicPr>
            <a:picLocks noChangeAspect="1" noChangeArrowheads="1" noCrop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1403804" y="5002213"/>
            <a:ext cx="1524000" cy="1381126"/>
          </a:xfrm>
          <a:prstGeom prst="rect">
            <a:avLst/>
          </a:prstGeom>
          <a:noFill/>
        </p:spPr>
      </p:pic>
      <p:pic>
        <p:nvPicPr>
          <p:cNvPr id="11278" name="Picture 14" descr="http://img-fotki.yandex.ru/get/6610/16969765.82/0_6a0b1_ba3438b1_M.png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7258050" y="1779814"/>
            <a:ext cx="1885950" cy="2857500"/>
          </a:xfrm>
          <a:prstGeom prst="rect">
            <a:avLst/>
          </a:prstGeom>
          <a:noFill/>
        </p:spPr>
      </p:pic>
      <p:pic>
        <p:nvPicPr>
          <p:cNvPr id="11280" name="Picture 16" descr="http://novprospekt.ru/images/64/original/post_64_44.pn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 rot="1354403">
            <a:off x="7464928" y="1379166"/>
            <a:ext cx="1669123" cy="1170994"/>
          </a:xfrm>
          <a:prstGeom prst="rect">
            <a:avLst/>
          </a:prstGeom>
          <a:noFill/>
        </p:spPr>
      </p:pic>
      <p:pic>
        <p:nvPicPr>
          <p:cNvPr id="15" name="Picture 16" descr="http://novprospekt.ru/images/64/original/post_64_44.png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 rot="8739328" flipV="1">
            <a:off x="6482610" y="1474031"/>
            <a:ext cx="1669123" cy="1194402"/>
          </a:xfrm>
          <a:prstGeom prst="rect">
            <a:avLst/>
          </a:prstGeom>
          <a:noFill/>
        </p:spPr>
      </p:pic>
      <p:pic>
        <p:nvPicPr>
          <p:cNvPr id="16" name="Picture 16" descr="http://novprospekt.ru/images/64/original/post_64_44.pn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 rot="18411639">
            <a:off x="7482595" y="678127"/>
            <a:ext cx="1669123" cy="1170994"/>
          </a:xfrm>
          <a:prstGeom prst="rect">
            <a:avLst/>
          </a:prstGeom>
          <a:noFill/>
        </p:spPr>
      </p:pic>
      <p:pic>
        <p:nvPicPr>
          <p:cNvPr id="11268" name="Picture 4" descr="http://www.playcast.ru/uploads/2016/08/21/19645974.gif"/>
          <p:cNvPicPr>
            <a:picLocks noChangeAspect="1" noChangeArrowheads="1" noCrop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6491061" y="-234043"/>
            <a:ext cx="2924175" cy="1828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2" name="Picture 8" descr="http://risovach.ru/upload/2016/04/generator/belyy-fon_112021405_orig_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206446" cy="6858001"/>
          </a:xfrm>
          <a:prstGeom prst="rect">
            <a:avLst/>
          </a:prstGeom>
          <a:noFill/>
        </p:spPr>
      </p:pic>
      <p:pic>
        <p:nvPicPr>
          <p:cNvPr id="1030" name="Picture 6" descr="http://images.easyfreeclipart.com/1077/21345368902802328010320322644828023280102801033457235672370739118262232370723679391182622328023280103203226448--1077269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2114306"/>
            <a:ext cx="4880344" cy="4743694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1" y="0"/>
            <a:ext cx="91440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y Round BTN Lt" pitchFamily="34" charset="0"/>
              </a:rPr>
              <a:t>There are two books </a:t>
            </a:r>
            <a:r>
              <a:rPr lang="en-US" sz="48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y Round BTN Lt" pitchFamily="34" charset="0"/>
              </a:rPr>
              <a:t>on</a:t>
            </a:r>
            <a:r>
              <a:rPr lang="en-US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y Round BTN Lt" pitchFamily="34" charset="0"/>
              </a:rPr>
              <a:t> the table. There is a cat </a:t>
            </a:r>
            <a:r>
              <a:rPr lang="en-US" sz="48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y Round BTN Lt" pitchFamily="34" charset="0"/>
              </a:rPr>
              <a:t>under</a:t>
            </a:r>
            <a:r>
              <a:rPr lang="en-US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y Round BTN Lt" pitchFamily="34" charset="0"/>
              </a:rPr>
              <a:t> the table. There is a box </a:t>
            </a:r>
            <a:r>
              <a:rPr lang="en-US" sz="48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y Round BTN Lt" pitchFamily="34" charset="0"/>
              </a:rPr>
              <a:t>between</a:t>
            </a:r>
            <a:r>
              <a:rPr lang="en-US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y Round BTN Lt" pitchFamily="34" charset="0"/>
              </a:rPr>
              <a:t> the table and the sofa. </a:t>
            </a:r>
            <a:endParaRPr lang="ru-RU" sz="4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34" name="Picture 10" descr="http://sunveter.ru/uploads/posts/2014-08/1407522316_pencil12m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385714" y="4906926"/>
            <a:ext cx="1428750" cy="14287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369</TotalTime>
  <Words>135</Words>
  <Application>Microsoft Office PowerPoint</Application>
  <PresentationFormat>Экран (4:3)</PresentationFormat>
  <Paragraphs>23</Paragraphs>
  <Slides>7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Слайд 1</vt:lpstr>
      <vt:lpstr>There is/There are</vt:lpstr>
      <vt:lpstr>Слайд 3</vt:lpstr>
      <vt:lpstr>Слайд 4</vt:lpstr>
      <vt:lpstr>Слайд 5</vt:lpstr>
      <vt:lpstr>Слайд 6</vt:lpstr>
      <vt:lpstr>Слайд 7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of  presentation</dc:title>
  <dc:creator>Павел</dc:creator>
  <cp:lastModifiedBy>uchitel</cp:lastModifiedBy>
  <cp:revision>126</cp:revision>
  <dcterms:created xsi:type="dcterms:W3CDTF">2014-11-21T11:00:06Z</dcterms:created>
  <dcterms:modified xsi:type="dcterms:W3CDTF">2016-12-01T04:57:32Z</dcterms:modified>
</cp:coreProperties>
</file>