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3"/>
  </p:notesMasterIdLst>
  <p:sldIdLst>
    <p:sldId id="256" r:id="rId2"/>
    <p:sldId id="257" r:id="rId3"/>
    <p:sldId id="263" r:id="rId4"/>
    <p:sldId id="267" r:id="rId5"/>
    <p:sldId id="269" r:id="rId6"/>
    <p:sldId id="271" r:id="rId7"/>
    <p:sldId id="272" r:id="rId8"/>
    <p:sldId id="276" r:id="rId9"/>
    <p:sldId id="279" r:id="rId10"/>
    <p:sldId id="278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0" autoAdjust="0"/>
    <p:restoredTop sz="83051" autoAdjust="0"/>
  </p:normalViewPr>
  <p:slideViewPr>
    <p:cSldViewPr>
      <p:cViewPr varScale="1">
        <p:scale>
          <a:sx n="73" d="100"/>
          <a:sy n="73" d="100"/>
        </p:scale>
        <p:origin x="-1752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99FFD0-259F-4C99-A0DC-0DCCB19B20C7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C9E7FA-8FE1-4913-BF77-F4AE3433F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C9E7FA-8FE1-4913-BF77-F4AE3433F00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26A9F7-1B80-4200-B6EC-6F778E906C25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7C7205-4573-4570-808A-5AF085757E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26A9F7-1B80-4200-B6EC-6F778E906C25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7C7205-4573-4570-808A-5AF085757E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26A9F7-1B80-4200-B6EC-6F778E906C25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7C7205-4573-4570-808A-5AF085757E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26A9F7-1B80-4200-B6EC-6F778E906C25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7C7205-4573-4570-808A-5AF085757E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26A9F7-1B80-4200-B6EC-6F778E906C25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7C7205-4573-4570-808A-5AF085757E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26A9F7-1B80-4200-B6EC-6F778E906C25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7C7205-4573-4570-808A-5AF085757E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26A9F7-1B80-4200-B6EC-6F778E906C25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7C7205-4573-4570-808A-5AF085757E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26A9F7-1B80-4200-B6EC-6F778E906C25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7C7205-4573-4570-808A-5AF085757E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26A9F7-1B80-4200-B6EC-6F778E906C25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7C7205-4573-4570-808A-5AF085757E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26A9F7-1B80-4200-B6EC-6F778E906C25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7C7205-4573-4570-808A-5AF085757E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26A9F7-1B80-4200-B6EC-6F778E906C25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7C7205-4573-4570-808A-5AF085757E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D26A9F7-1B80-4200-B6EC-6F778E906C25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07C7205-4573-4570-808A-5AF085757E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00034" y="642918"/>
            <a:ext cx="7858181" cy="258532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Родительское собрание: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«Уроки воспитания и обучения»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16" y="5643578"/>
            <a:ext cx="20909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Учитель – логопед </a:t>
            </a:r>
          </a:p>
          <a:p>
            <a:r>
              <a:rPr lang="ru-RU" dirty="0" smtClean="0"/>
              <a:t>Кириллова </a:t>
            </a:r>
          </a:p>
          <a:p>
            <a:r>
              <a:rPr lang="ru-RU" dirty="0" smtClean="0"/>
              <a:t>Лариса  Павловна.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728" y="785794"/>
            <a:ext cx="6215105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   </a:t>
            </a:r>
            <a:r>
              <a:rPr lang="ru-RU" sz="3200" dirty="0" smtClean="0">
                <a:solidFill>
                  <a:srgbClr val="C00000"/>
                </a:solidFill>
              </a:rPr>
              <a:t>Всем участникам нашего урока воспитания и обучения  присваивается почётное звание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 "Домашний педагог".</a:t>
            </a:r>
          </a:p>
          <a:p>
            <a:pPr algn="ctr"/>
            <a:endParaRPr lang="ru-RU" sz="3200" dirty="0" smtClean="0">
              <a:solidFill>
                <a:srgbClr val="C00000"/>
              </a:solidFill>
            </a:endParaRPr>
          </a:p>
          <a:p>
            <a:pPr algn="ctr"/>
            <a:endParaRPr lang="ru-RU" sz="3200" dirty="0" smtClean="0">
              <a:solidFill>
                <a:srgbClr val="C00000"/>
              </a:solidFill>
            </a:endParaRPr>
          </a:p>
          <a:p>
            <a:pPr algn="ctr"/>
            <a:endParaRPr lang="ru-RU" sz="3200" dirty="0" smtClean="0">
              <a:solidFill>
                <a:srgbClr val="C00000"/>
              </a:solidFill>
            </a:endParaRPr>
          </a:p>
          <a:p>
            <a:pPr algn="ctr"/>
            <a:endParaRPr lang="ru-RU" sz="3200" dirty="0" smtClean="0">
              <a:solidFill>
                <a:srgbClr val="C00000"/>
              </a:solidFill>
            </a:endParaRPr>
          </a:p>
          <a:p>
            <a:r>
              <a:rPr lang="ru-RU" sz="3200" dirty="0" smtClean="0">
                <a:solidFill>
                  <a:srgbClr val="C00000"/>
                </a:solidFill>
              </a:rPr>
              <a:t>               Будьте для детей примером.  Учите их доброму отношению ко всем окружающим.</a:t>
            </a:r>
          </a:p>
          <a:p>
            <a:endParaRPr lang="ru-RU" dirty="0"/>
          </a:p>
        </p:txBody>
      </p:sp>
      <p:pic>
        <p:nvPicPr>
          <p:cNvPr id="36866" name="Picture 2" descr="C:\Users\Админ\Desktop\71be0cc0297cd6aa73965f9a5edbad3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2714620"/>
            <a:ext cx="2071702" cy="207170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Админ\Desktop\126451240_AnimaciyaSPASIBO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8669" y="195995"/>
            <a:ext cx="7005231" cy="656831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57224" y="357166"/>
            <a:ext cx="742955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Сегодня  на нашем родительском собрании: 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« Уроки воспитания и обучения » мы поговорим о  ваших детях, о  том, какую роль в их воспитании играет семья</a:t>
            </a:r>
            <a:r>
              <a:rPr lang="ru-RU" sz="2400" dirty="0" smtClean="0">
                <a:solidFill>
                  <a:srgbClr val="C00000"/>
                </a:solidFill>
              </a:rPr>
              <a:t>.</a:t>
            </a:r>
            <a:endParaRPr lang="ru-RU" sz="2400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Правила воспитания.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1.Принимай ребёнка таким, какой он есть.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2. Сначала люби – потом учи.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3.Признавай право ребёнка на ошибку.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4. Помогай ребёнку действовать самостоятельно. </a:t>
            </a:r>
          </a:p>
          <a:p>
            <a:pPr algn="just"/>
            <a:r>
              <a:rPr lang="ru-RU" sz="2400" dirty="0" smtClean="0">
                <a:solidFill>
                  <a:srgbClr val="C00000"/>
                </a:solidFill>
              </a:rPr>
              <a:t>Он познаёт себя и совершенствуется</a:t>
            </a:r>
            <a:r>
              <a:rPr lang="ru-RU" sz="2400" dirty="0" smtClean="0">
                <a:solidFill>
                  <a:srgbClr val="C00000"/>
                </a:solidFill>
              </a:rPr>
              <a:t>.</a:t>
            </a:r>
          </a:p>
          <a:p>
            <a:pPr algn="just"/>
            <a:r>
              <a:rPr lang="ru-RU" sz="2400" b="1" dirty="0" smtClean="0">
                <a:solidFill>
                  <a:srgbClr val="C00000"/>
                </a:solidFill>
              </a:rPr>
              <a:t>Каким вы хотите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видеть своего ребёнка,</a:t>
            </a:r>
          </a:p>
          <a:p>
            <a:pPr algn="just"/>
            <a:r>
              <a:rPr lang="ru-RU" sz="2400" b="1" dirty="0" smtClean="0">
                <a:solidFill>
                  <a:srgbClr val="C00000"/>
                </a:solidFill>
              </a:rPr>
              <a:t> когда он вырастет?</a:t>
            </a:r>
          </a:p>
          <a:p>
            <a:pPr algn="just"/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3" name="Picture 4" descr="C:\Users\Админ\Desktop\1404109247_1304502234_1221226606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4071942"/>
            <a:ext cx="2632077" cy="197405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sp>
        <p:nvSpPr>
          <p:cNvPr id="4" name="Выноска-облако 3"/>
          <p:cNvSpPr/>
          <p:nvPr/>
        </p:nvSpPr>
        <p:spPr>
          <a:xfrm flipH="1">
            <a:off x="1500166" y="5572140"/>
            <a:ext cx="2643206" cy="612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заботливым</a:t>
            </a:r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 flipH="1">
            <a:off x="3428992" y="5000636"/>
            <a:ext cx="1928826" cy="617223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знающим</a:t>
            </a:r>
            <a:endParaRPr lang="ru-RU" dirty="0"/>
          </a:p>
        </p:txBody>
      </p:sp>
      <p:sp>
        <p:nvSpPr>
          <p:cNvPr id="7" name="Выноска-облако 6"/>
          <p:cNvSpPr/>
          <p:nvPr/>
        </p:nvSpPr>
        <p:spPr>
          <a:xfrm>
            <a:off x="214282" y="5072074"/>
            <a:ext cx="2428892" cy="50006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общительным</a:t>
            </a:r>
            <a:endParaRPr lang="ru-RU" dirty="0"/>
          </a:p>
        </p:txBody>
      </p:sp>
      <p:sp>
        <p:nvSpPr>
          <p:cNvPr id="8" name="Выноска-облако 7"/>
          <p:cNvSpPr/>
          <p:nvPr/>
        </p:nvSpPr>
        <p:spPr>
          <a:xfrm>
            <a:off x="3929058" y="5857892"/>
            <a:ext cx="2500330" cy="68408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здоровым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6" grpId="0" build="allAtOnce" animBg="1"/>
      <p:bldP spid="7" grpId="0" build="p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0"/>
            <a:ext cx="8715404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                </a:t>
            </a:r>
            <a:r>
              <a:rPr lang="ru-RU" sz="2800" b="1" dirty="0" smtClean="0">
                <a:solidFill>
                  <a:srgbClr val="C00000"/>
                </a:solidFill>
              </a:rPr>
              <a:t>На этой странице  мы познакомимся с видами деятельности по развитию фонематического анализа и синтеза.</a:t>
            </a:r>
          </a:p>
          <a:p>
            <a:r>
              <a:rPr lang="ru-RU" sz="2400" dirty="0" smtClean="0">
                <a:solidFill>
                  <a:srgbClr val="FFC000"/>
                </a:solidFill>
              </a:rPr>
              <a:t>          </a:t>
            </a:r>
            <a:r>
              <a:rPr lang="ru-RU" sz="2400" dirty="0" smtClean="0">
                <a:solidFill>
                  <a:srgbClr val="C00000"/>
                </a:solidFill>
              </a:rPr>
              <a:t>Фонематический анализ и синтез это сложные мыслительные операции, которые у детей с ОНР появляются лишь в процессе специального обучения. 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           Данный вид работы является профилактикой </a:t>
            </a:r>
            <a:r>
              <a:rPr lang="ru-RU" sz="2400" dirty="0" err="1" smtClean="0">
                <a:solidFill>
                  <a:srgbClr val="C00000"/>
                </a:solidFill>
              </a:rPr>
              <a:t>дисграфии</a:t>
            </a:r>
            <a:r>
              <a:rPr lang="ru-RU" sz="2400" dirty="0" smtClean="0">
                <a:solidFill>
                  <a:srgbClr val="C00000"/>
                </a:solidFill>
              </a:rPr>
              <a:t> и </a:t>
            </a:r>
            <a:r>
              <a:rPr lang="ru-RU" sz="2400" dirty="0" err="1" smtClean="0">
                <a:solidFill>
                  <a:srgbClr val="C00000"/>
                </a:solidFill>
              </a:rPr>
              <a:t>дислексии</a:t>
            </a:r>
            <a:r>
              <a:rPr lang="ru-RU" sz="2400" dirty="0" smtClean="0">
                <a:solidFill>
                  <a:srgbClr val="C00000"/>
                </a:solidFill>
              </a:rPr>
              <a:t> .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         </a:t>
            </a:r>
            <a:r>
              <a:rPr lang="ru-RU" sz="2400" b="1" i="1" dirty="0" smtClean="0">
                <a:solidFill>
                  <a:srgbClr val="C00000"/>
                </a:solidFill>
              </a:rPr>
              <a:t>Этапы языкового анализа и синтеза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Звук (Фонема)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Слог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Слово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Предложение</a:t>
            </a:r>
          </a:p>
          <a:p>
            <a:endParaRPr lang="ru-RU" sz="2400" b="1" i="1" dirty="0" smtClean="0">
              <a:solidFill>
                <a:srgbClr val="C00000"/>
              </a:solidFill>
            </a:endParaRPr>
          </a:p>
          <a:p>
            <a:r>
              <a:rPr lang="ru-RU" sz="2400" dirty="0" smtClean="0">
                <a:solidFill>
                  <a:srgbClr val="C00000"/>
                </a:solidFill>
              </a:rPr>
              <a:t>Развивающие компьютерные программы.</a:t>
            </a:r>
          </a:p>
          <a:p>
            <a:endParaRPr lang="ru-RU" sz="2400" b="1" i="1" dirty="0" smtClean="0">
              <a:solidFill>
                <a:srgbClr val="C00000"/>
              </a:solidFill>
            </a:endParaRPr>
          </a:p>
          <a:p>
            <a:endParaRPr lang="ru-RU" sz="2800" b="1" i="1" dirty="0" smtClean="0">
              <a:solidFill>
                <a:srgbClr val="FFC000"/>
              </a:solidFill>
            </a:endParaRPr>
          </a:p>
          <a:p>
            <a:endParaRPr lang="ru-RU" sz="2800" dirty="0" smtClean="0">
              <a:solidFill>
                <a:srgbClr val="FFC000"/>
              </a:solidFill>
            </a:endParaRPr>
          </a:p>
          <a:p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3" name="Picture 4" descr="1.jpg (2890×2894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3643314"/>
            <a:ext cx="2286016" cy="22891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714348" y="214290"/>
            <a:ext cx="735811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Поведение родителей - самое решающее в воспитании.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Если отец и мать демонстрируют своё разумное поведение и поступки в качестве родителей, у них есть шанс добиться успехов и побед в деле воспитания своих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детей.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</a:rPr>
              <a:t>    Правильное воспитание в семье,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</a:rPr>
              <a:t> как сказано в народной пословице – "это наша счастливая старость; плохое воспитание – это наше будущее горе, это наши слёзы".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5" descr="https://img-fotki.yandex.ru/get/9355/49647881.44/0_b023d_ececebea_X5L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3500438"/>
            <a:ext cx="3333750" cy="2790825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857224" y="5000636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Игра: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«Добрые слова».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28596" y="118214"/>
            <a:ext cx="835824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Конфликт или проблемная ситуация является частью повседневной жизни.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его основе лежит столкновение противоположных  интересов, взглядов, позиций, а наша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жизнь немыслима без этого. Ибо один из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философских законов развития - это единство и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борьба противоположностей. Но важно уметь позитивно себя вести и конструктивно его решать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000" b="1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</a:rPr>
              <a:t>К сожалению в деле воспитания невозможно обойтись без наказания и поощрения, похвалы.</a:t>
            </a:r>
          </a:p>
          <a:p>
            <a:r>
              <a:rPr lang="ru-RU" sz="2000" dirty="0" smtClean="0"/>
              <a:t> </a:t>
            </a:r>
            <a:r>
              <a:rPr lang="ru-RU" sz="2000" b="1" dirty="0" smtClean="0">
                <a:solidFill>
                  <a:srgbClr val="FF0000"/>
                </a:solidFill>
              </a:rPr>
              <a:t>Внимание!</a:t>
            </a:r>
          </a:p>
          <a:p>
            <a:r>
              <a:rPr lang="ru-RU" sz="2000" dirty="0" smtClean="0"/>
              <a:t> </a:t>
            </a:r>
            <a:r>
              <a:rPr lang="ru-RU" sz="2000" i="1" dirty="0" smtClean="0">
                <a:solidFill>
                  <a:srgbClr val="C00000"/>
                </a:solidFill>
              </a:rPr>
              <a:t>Ребенка ни в коем случае нельзя наказывать</a:t>
            </a:r>
            <a:r>
              <a:rPr lang="ru-RU" sz="2000" dirty="0" smtClean="0">
                <a:solidFill>
                  <a:srgbClr val="C00000"/>
                </a:solidFill>
              </a:rPr>
              <a:t>: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— когда он болеет;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— перед сном и сразу после сна;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— во время еды;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— во время работы и игры;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— непосредственно после душевной или физической травмы;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— когда ребенок искренне старается что — то сделать, но у него не получается;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— когда сам взрослый находится в плохом настроении.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0"/>
            <a:ext cx="835824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Поощрение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 Ребенок оценит </a:t>
            </a:r>
            <a:r>
              <a:rPr lang="ru-RU" i="1" dirty="0" smtClean="0">
                <a:solidFill>
                  <a:srgbClr val="C00000"/>
                </a:solidFill>
              </a:rPr>
              <a:t>искреннюю похвалу. </a:t>
            </a:r>
            <a:r>
              <a:rPr lang="ru-RU" dirty="0" smtClean="0">
                <a:solidFill>
                  <a:srgbClr val="C00000"/>
                </a:solidFill>
              </a:rPr>
              <a:t>Оценивая  способности ребенка в стихосложении, вместо «Ты  будешь прекрасным поэтом», лучше скажите ему: «Твое стихотворение меня очень тронуло». Ребенок сам сделает выводы.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solidFill>
                  <a:srgbClr val="C00000"/>
                </a:solidFill>
              </a:rPr>
              <a:t>  Похвала должна быть направлена на поступок ребенка, а не на его личность</a:t>
            </a:r>
            <a:r>
              <a:rPr lang="ru-RU" dirty="0" smtClean="0">
                <a:solidFill>
                  <a:srgbClr val="C00000"/>
                </a:solidFill>
              </a:rPr>
              <a:t>. Внимая бесконечным восклицаниям любвеобильных родителей: «Какой замечательный ребенок! Исключительные способности! Ну и умница!» — малыш рискует вырасти самовлюбленным эгоцентриком.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solidFill>
                  <a:srgbClr val="C00000"/>
                </a:solidFill>
              </a:rPr>
              <a:t>  Не хвалите ребенка за естественные вещи.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  </a:t>
            </a:r>
            <a:r>
              <a:rPr lang="ru-RU" i="1" dirty="0" smtClean="0">
                <a:solidFill>
                  <a:srgbClr val="C00000"/>
                </a:solidFill>
              </a:rPr>
              <a:t>Не выражайте свое одобрение в финансовом эквиваленте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 В семьях, где несколько детей</a:t>
            </a:r>
            <a:r>
              <a:rPr lang="ru-RU" i="1" dirty="0" smtClean="0">
                <a:solidFill>
                  <a:srgbClr val="C00000"/>
                </a:solidFill>
              </a:rPr>
              <a:t>, родители должны следить, чтобы поощрение одного ребенка не вызывало у остальных чувства зависти или обиды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solidFill>
                  <a:srgbClr val="C00000"/>
                </a:solidFill>
              </a:rPr>
              <a:t>  Однозначно исключите метод поощрения – конфеткой и шоколадкой</a:t>
            </a:r>
            <a:r>
              <a:rPr lang="ru-RU" dirty="0" smtClean="0">
                <a:solidFill>
                  <a:srgbClr val="C00000"/>
                </a:solidFill>
              </a:rPr>
              <a:t>. Конечно, проще купить ребенку конфету, чем заняться с малышом. Проще, но далеко не лучше.  </a:t>
            </a:r>
            <a:r>
              <a:rPr lang="ru-RU" i="1" dirty="0" smtClean="0">
                <a:solidFill>
                  <a:srgbClr val="C00000"/>
                </a:solidFill>
              </a:rPr>
              <a:t>Поощрение должно следовать за хорошим поступком, а не обещаться заранее</a:t>
            </a:r>
            <a:r>
              <a:rPr lang="ru-RU" dirty="0" smtClean="0">
                <a:solidFill>
                  <a:srgbClr val="C00000"/>
                </a:solidFill>
              </a:rPr>
              <a:t>: «Сделай это, тогда получишь вот это…»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solidFill>
                  <a:srgbClr val="C00000"/>
                </a:solidFill>
              </a:rPr>
              <a:t>  Учите своего ребенка быть благодарным за любые знаки внимания</a:t>
            </a:r>
            <a:r>
              <a:rPr lang="ru-RU" dirty="0" smtClean="0">
                <a:solidFill>
                  <a:srgbClr val="C00000"/>
                </a:solidFill>
              </a:rPr>
              <a:t>, проявленные к нему, независимо от суммы денег, затраченных на подарок.                                                                                           </a:t>
            </a:r>
            <a:r>
              <a:rPr lang="ru-RU" i="1" dirty="0" smtClean="0">
                <a:solidFill>
                  <a:srgbClr val="C00000"/>
                </a:solidFill>
              </a:rPr>
              <a:t> Ольга </a:t>
            </a:r>
            <a:r>
              <a:rPr lang="ru-RU" i="1" dirty="0" err="1" smtClean="0">
                <a:solidFill>
                  <a:srgbClr val="C00000"/>
                </a:solidFill>
              </a:rPr>
              <a:t>Ребещенкова</a:t>
            </a:r>
            <a:r>
              <a:rPr lang="ru-RU" i="1" dirty="0" smtClean="0">
                <a:solidFill>
                  <a:srgbClr val="C00000"/>
                </a:solidFill>
              </a:rPr>
              <a:t>                                                                                                                                                           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1214414" y="1000108"/>
            <a:ext cx="678661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Наша книга вновь обращается к вам с вопросом: если у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вас плохое настроение, что вы предпринимаете, чтобы его улучшить?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mediarunphones.jpg (1618×1080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571480"/>
            <a:ext cx="2889667" cy="1928826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3428992" y="928670"/>
            <a:ext cx="2143140" cy="8984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Слушаю музыку!</a:t>
            </a:r>
            <a:endParaRPr lang="ru-RU" dirty="0"/>
          </a:p>
        </p:txBody>
      </p:sp>
      <p:pic>
        <p:nvPicPr>
          <p:cNvPr id="2052" name="Picture 4" descr="500-days-of-summer-500-days-of-summer-11124694-2559-1706_ujqouy.jpg (800×532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1785926"/>
            <a:ext cx="3222766" cy="2143140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5000628" y="928670"/>
            <a:ext cx="3143272" cy="85725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Смотрю любимый фильм</a:t>
            </a:r>
            <a:endParaRPr lang="ru-RU" dirty="0"/>
          </a:p>
        </p:txBody>
      </p:sp>
      <p:pic>
        <p:nvPicPr>
          <p:cNvPr id="2054" name="Picture 6" descr="0_c5a3a_5d36aca9_orig.jpg (1000×672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3071810"/>
            <a:ext cx="3923137" cy="2636348"/>
          </a:xfrm>
          <a:prstGeom prst="rect">
            <a:avLst/>
          </a:prstGeom>
          <a:noFill/>
        </p:spPr>
      </p:pic>
      <p:sp>
        <p:nvSpPr>
          <p:cNvPr id="9" name="Выноска-облако 8"/>
          <p:cNvSpPr/>
          <p:nvPr/>
        </p:nvSpPr>
        <p:spPr>
          <a:xfrm>
            <a:off x="1214414" y="2857496"/>
            <a:ext cx="2857520" cy="612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Гуляю по улице, иду в парк.</a:t>
            </a:r>
            <a:endParaRPr lang="ru-RU" dirty="0"/>
          </a:p>
        </p:txBody>
      </p:sp>
      <p:pic>
        <p:nvPicPr>
          <p:cNvPr id="2056" name="Picture 8" descr="1400820679_shopping_kids_09.jpg (700×700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3571876"/>
            <a:ext cx="3000396" cy="2428892"/>
          </a:xfrm>
          <a:prstGeom prst="rect">
            <a:avLst/>
          </a:prstGeom>
          <a:noFill/>
        </p:spPr>
      </p:pic>
      <p:sp>
        <p:nvSpPr>
          <p:cNvPr id="11" name="Выноска-облако 10"/>
          <p:cNvSpPr/>
          <p:nvPr/>
        </p:nvSpPr>
        <p:spPr>
          <a:xfrm>
            <a:off x="5214942" y="2714620"/>
            <a:ext cx="3000396" cy="104127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Иду в магазин, купить что-нибудь приятное.</a:t>
            </a:r>
            <a:endParaRPr lang="ru-RU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/>
      <p:bldP spid="5" grpId="0" animBg="1"/>
      <p:bldP spid="7" grpId="0" animBg="1"/>
      <p:bldP spid="9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1357298"/>
            <a:ext cx="592935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            Психологи рекомендуют такой приём коррекции настроения: посмотрите на себя в зеркало, улыбнитесь, покажите себе язык, скорчите смешную гримасу. Закройте глаза, погладьте себя по голове.</a:t>
            </a: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ru-RU" sz="2400" dirty="0" smtClean="0">
                <a:solidFill>
                  <a:srgbClr val="C00000"/>
                </a:solidFill>
              </a:rPr>
              <a:t>              Мы хотим предложить вам ещё один способ создать замечательное настроение не только себе, но и всем членам вашей семьи. Это театр. Предлагаем посмотреть сценку , подготовленную   вашими детьми.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5984" y="2786058"/>
            <a:ext cx="46434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Сценка : «Три старушки».</a:t>
            </a:r>
          </a:p>
          <a:p>
            <a:endParaRPr lang="ru-RU" sz="2400" b="1" smtClean="0">
              <a:solidFill>
                <a:srgbClr val="C00000"/>
              </a:solidFill>
            </a:endParaRPr>
          </a:p>
          <a:p>
            <a:r>
              <a:rPr lang="ru-RU" sz="2400" b="1" smtClean="0">
                <a:solidFill>
                  <a:srgbClr val="C00000"/>
                </a:solidFill>
              </a:rPr>
              <a:t>Дома </a:t>
            </a:r>
            <a:r>
              <a:rPr lang="ru-RU" sz="2400" b="1" dirty="0" smtClean="0">
                <a:solidFill>
                  <a:srgbClr val="C00000"/>
                </a:solidFill>
              </a:rPr>
              <a:t>вы можете вместе с детьми  инсценировать 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любимые сказки.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889</TotalTime>
  <Words>375</Words>
  <Application>Microsoft Office PowerPoint</Application>
  <PresentationFormat>Экран (4:3)</PresentationFormat>
  <Paragraphs>77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99</cp:revision>
  <dcterms:created xsi:type="dcterms:W3CDTF">2017-09-20T16:20:33Z</dcterms:created>
  <dcterms:modified xsi:type="dcterms:W3CDTF">2017-10-01T15:22:46Z</dcterms:modified>
</cp:coreProperties>
</file>