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3" r:id="rId6"/>
    <p:sldId id="260" r:id="rId7"/>
    <p:sldId id="261" r:id="rId8"/>
    <p:sldId id="262" r:id="rId9"/>
    <p:sldId id="263" r:id="rId10"/>
    <p:sldId id="264" r:id="rId11"/>
    <p:sldId id="266" r:id="rId12"/>
    <p:sldId id="267" r:id="rId13"/>
    <p:sldId id="268" r:id="rId14"/>
    <p:sldId id="271" r:id="rId15"/>
    <p:sldId id="272" r:id="rId16"/>
    <p:sldId id="274" r:id="rId17"/>
    <p:sldId id="275" r:id="rId18"/>
    <p:sldId id="265" r:id="rId19"/>
    <p:sldId id="269" r:id="rId20"/>
    <p:sldId id="276" r:id="rId21"/>
    <p:sldId id="277" r:id="rId22"/>
    <p:sldId id="278" r:id="rId23"/>
    <p:sldId id="27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1"/>
    </mc:Choice>
    <mc:Fallback>
      <c:style val="21"/>
    </mc:Fallback>
  </mc:AlternateContent>
  <c:chart>
    <c:title>
      <c:tx>
        <c:rich>
          <a:bodyPr/>
          <a:lstStyle/>
          <a:p>
            <a:pPr>
              <a:defRPr/>
            </a:pPr>
            <a:r>
              <a:rPr lang="ru-RU" sz="3600" dirty="0">
                <a:solidFill>
                  <a:schemeClr val="tx1"/>
                </a:solidFill>
              </a:rPr>
              <a:t>Как часто вы видите сны?</a:t>
            </a:r>
          </a:p>
        </c:rich>
      </c:tx>
      <c:layout>
        <c:manualLayout>
          <c:xMode val="edge"/>
          <c:yMode val="edge"/>
          <c:x val="0.13307129920574862"/>
          <c:y val="1.3997562881020274E-2"/>
        </c:manualLayout>
      </c:layout>
      <c:overlay val="0"/>
    </c:title>
    <c:autoTitleDeleted val="0"/>
    <c:view3D>
      <c:rotX val="75"/>
      <c:rotY val="0"/>
      <c:rAngAx val="0"/>
      <c:perspective val="30"/>
    </c:view3D>
    <c:floor>
      <c:thickness val="0"/>
    </c:floor>
    <c:sideWall>
      <c:thickness val="0"/>
    </c:sideWall>
    <c:backWall>
      <c:thickness val="0"/>
    </c:backWall>
    <c:plotArea>
      <c:layout>
        <c:manualLayout>
          <c:layoutTarget val="inner"/>
          <c:xMode val="edge"/>
          <c:yMode val="edge"/>
          <c:x val="1.8302473729334058E-2"/>
          <c:y val="0.20141104251203132"/>
          <c:w val="0.67995877816510952"/>
          <c:h val="0.76779431914972407"/>
        </c:manualLayout>
      </c:layout>
      <c:pie3DChart>
        <c:varyColors val="1"/>
        <c:ser>
          <c:idx val="0"/>
          <c:order val="0"/>
          <c:tx>
            <c:strRef>
              <c:f>Лист1!$B$1</c:f>
              <c:strCache>
                <c:ptCount val="1"/>
                <c:pt idx="0">
                  <c:v>Как часто вы видите сны?</c:v>
                </c:pt>
              </c:strCache>
            </c:strRef>
          </c:tx>
          <c:cat>
            <c:strRef>
              <c:f>Лист1!$A$2:$A$4</c:f>
              <c:strCache>
                <c:ptCount val="3"/>
                <c:pt idx="0">
                  <c:v>Часто</c:v>
                </c:pt>
                <c:pt idx="1">
                  <c:v>Редко</c:v>
                </c:pt>
                <c:pt idx="2">
                  <c:v>Никогда</c:v>
                </c:pt>
              </c:strCache>
            </c:strRef>
          </c:cat>
          <c:val>
            <c:numRef>
              <c:f>Лист1!$B$2:$B$4</c:f>
              <c:numCache>
                <c:formatCode>General</c:formatCode>
                <c:ptCount val="3"/>
                <c:pt idx="0">
                  <c:v>1</c:v>
                </c:pt>
                <c:pt idx="1">
                  <c:v>21</c:v>
                </c:pt>
                <c:pt idx="2">
                  <c:v>2</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5000927569892653"/>
          <c:y val="0.30252524851736046"/>
          <c:w val="0.34000755681234579"/>
          <c:h val="0.4591844292433116"/>
        </c:manualLayout>
      </c:layout>
      <c:overlay val="0"/>
      <c:txPr>
        <a:bodyPr/>
        <a:lstStyle/>
        <a:p>
          <a:pPr>
            <a:defRPr sz="4400">
              <a:solidFill>
                <a:schemeClr val="tx1"/>
              </a:solidFill>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09.03.2015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09.03.2015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ru.wikipedia.org/wiki/%D0%9E%D1%80%D0%B3%D0%B0%D0%BD%D0%B8%D0%B7%D0%BC"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s://ru.wikipedia.org/wiki/%D0%98%D0%BC%D0%BC%D1%83%D0%BD%D0%B8%D1%82%D0%B5%D1%82_(%D0%B1%D0%B8%D0%BE%D0%BB%D0%BE%D0%B3%D0%B8%D1%8F)"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homes.ru/wp-content/uploads/nebesa.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3" y="0"/>
            <a:ext cx="9147983" cy="687075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3808" y="1628800"/>
            <a:ext cx="7772400" cy="2378695"/>
          </a:xfrm>
        </p:spPr>
        <p:txBody>
          <a:bodyPr>
            <a:noAutofit/>
          </a:bodyPr>
          <a:lstStyle/>
          <a:p>
            <a:r>
              <a:rPr lang="ru-RU" sz="8800" dirty="0" smtClean="0">
                <a:solidFill>
                  <a:schemeClr val="bg1"/>
                </a:solidFill>
              </a:rPr>
              <a:t>Сны и Сновидения</a:t>
            </a:r>
            <a:endParaRPr lang="ru-RU" sz="8800" dirty="0">
              <a:solidFill>
                <a:schemeClr val="bg1"/>
              </a:solidFill>
            </a:endParaRPr>
          </a:p>
        </p:txBody>
      </p:sp>
      <p:sp>
        <p:nvSpPr>
          <p:cNvPr id="3" name="Подзаголовок 2"/>
          <p:cNvSpPr>
            <a:spLocks noGrp="1"/>
          </p:cNvSpPr>
          <p:nvPr>
            <p:ph type="subTitle" idx="1"/>
          </p:nvPr>
        </p:nvSpPr>
        <p:spPr>
          <a:xfrm>
            <a:off x="2915816" y="4797152"/>
            <a:ext cx="5896744" cy="1752600"/>
          </a:xfrm>
        </p:spPr>
        <p:txBody>
          <a:bodyPr/>
          <a:lstStyle/>
          <a:p>
            <a:r>
              <a:rPr lang="ru-RU" dirty="0" smtClean="0">
                <a:solidFill>
                  <a:schemeClr val="tx1"/>
                </a:solidFill>
              </a:rPr>
              <a:t>Выполнила ученица 4В класса </a:t>
            </a:r>
            <a:r>
              <a:rPr lang="ru-RU" dirty="0" err="1" smtClean="0">
                <a:solidFill>
                  <a:schemeClr val="tx1"/>
                </a:solidFill>
              </a:rPr>
              <a:t>Найдёнова</a:t>
            </a:r>
            <a:r>
              <a:rPr lang="ru-RU" dirty="0" smtClean="0">
                <a:solidFill>
                  <a:schemeClr val="tx1"/>
                </a:solidFill>
              </a:rPr>
              <a:t> Мария</a:t>
            </a:r>
            <a:endParaRPr lang="ru-RU" dirty="0">
              <a:solidFill>
                <a:schemeClr val="tx1"/>
              </a:solidFill>
            </a:endParaRPr>
          </a:p>
        </p:txBody>
      </p:sp>
    </p:spTree>
    <p:extLst>
      <p:ext uri="{BB962C8B-B14F-4D97-AF65-F5344CB8AC3E}">
        <p14:creationId xmlns:p14="http://schemas.microsoft.com/office/powerpoint/2010/main" val="36832446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img0.liveinternet.ru/images/attach/c/4/84/390/8439074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b="1" dirty="0"/>
              <a:t>Почему и когда не снятся сны</a:t>
            </a:r>
            <a:br>
              <a:rPr lang="ru-RU" b="1" dirty="0"/>
            </a:br>
            <a:endParaRPr lang="ru-RU" dirty="0"/>
          </a:p>
        </p:txBody>
      </p:sp>
      <p:sp>
        <p:nvSpPr>
          <p:cNvPr id="3" name="Объект 2"/>
          <p:cNvSpPr>
            <a:spLocks noGrp="1"/>
          </p:cNvSpPr>
          <p:nvPr>
            <p:ph idx="1"/>
          </p:nvPr>
        </p:nvSpPr>
        <p:spPr>
          <a:xfrm>
            <a:off x="4572000" y="1484784"/>
            <a:ext cx="4572000" cy="4973935"/>
          </a:xfrm>
        </p:spPr>
        <p:txBody>
          <a:bodyPr>
            <a:normAutofit fontScale="92500" lnSpcReduction="10000"/>
          </a:bodyPr>
          <a:lstStyle/>
          <a:p>
            <a:pPr marL="0" indent="0">
              <a:buNone/>
            </a:pPr>
            <a:r>
              <a:rPr lang="ru-RU" dirty="0" smtClean="0"/>
              <a:t>Когда люди спят, они всегда видят сны, даже если кажется, что это не так. Просто зачастую люди не запоминают свои сновидения. Причин тому может быть множество, начиная с плохих условий для сна и заканчивая его недостаточной продолжительностью.</a:t>
            </a:r>
            <a:endParaRPr lang="ru-RU" dirty="0"/>
          </a:p>
        </p:txBody>
      </p:sp>
      <p:pic>
        <p:nvPicPr>
          <p:cNvPr id="8" name="Рисунок 7" descr="О-пользе-сна"/>
          <p:cNvPicPr/>
          <p:nvPr/>
        </p:nvPicPr>
        <p:blipFill rotWithShape="1">
          <a:blip r:embed="rId3" cstate="print"/>
          <a:srcRect b="7361"/>
          <a:stretch/>
        </p:blipFill>
        <p:spPr bwMode="auto">
          <a:xfrm>
            <a:off x="251520" y="1340768"/>
            <a:ext cx="4104456" cy="46028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7389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916832"/>
          </a:xfrm>
        </p:spPr>
        <p:txBody>
          <a:bodyPr>
            <a:normAutofit fontScale="90000"/>
          </a:bodyPr>
          <a:lstStyle/>
          <a:p>
            <a:r>
              <a:rPr lang="ru-RU" sz="2200" dirty="0"/>
              <a:t>Существует много теорий, связанных с вопросом «Почему мы видим сны?», некоторые из них физиологические, другие психологические, </a:t>
            </a:r>
            <a:r>
              <a:rPr lang="ru-RU" sz="2200" dirty="0" smtClean="0"/>
              <a:t>а некоторые </a:t>
            </a:r>
            <a:r>
              <a:rPr lang="ru-RU" sz="2200" dirty="0"/>
              <a:t>представляют собой сочетание различных </a:t>
            </a:r>
            <a:r>
              <a:rPr lang="ru-RU" sz="2200" dirty="0" smtClean="0"/>
              <a:t>идей</a:t>
            </a:r>
            <a:r>
              <a:rPr lang="ru-RU" dirty="0"/>
              <a:t/>
            </a:r>
            <a:br>
              <a:rPr lang="ru-RU" dirty="0"/>
            </a:br>
            <a:endParaRPr lang="ru-RU" dirty="0"/>
          </a:p>
        </p:txBody>
      </p:sp>
      <p:sp>
        <p:nvSpPr>
          <p:cNvPr id="3" name="Объект 2"/>
          <p:cNvSpPr>
            <a:spLocks noGrp="1"/>
          </p:cNvSpPr>
          <p:nvPr>
            <p:ph idx="1"/>
          </p:nvPr>
        </p:nvSpPr>
        <p:spPr>
          <a:xfrm>
            <a:off x="323528" y="1988840"/>
            <a:ext cx="8229600" cy="4525963"/>
          </a:xfrm>
        </p:spPr>
        <p:txBody>
          <a:bodyPr>
            <a:normAutofit fontScale="70000" lnSpcReduction="20000"/>
          </a:bodyPr>
          <a:lstStyle/>
          <a:p>
            <a:pPr marL="0" indent="0">
              <a:buNone/>
            </a:pPr>
            <a:r>
              <a:rPr lang="ru-RU" dirty="0" smtClean="0"/>
              <a:t>•</a:t>
            </a:r>
            <a:r>
              <a:rPr lang="ru-RU" dirty="0"/>
              <a:t> </a:t>
            </a:r>
            <a:r>
              <a:rPr lang="ru-RU" b="1" dirty="0"/>
              <a:t>Отношения между сном и дневными мероприятиями и эмоциями</a:t>
            </a:r>
            <a:r>
              <a:rPr lang="ru-RU" dirty="0"/>
              <a:t/>
            </a:r>
            <a:br>
              <a:rPr lang="ru-RU" dirty="0"/>
            </a:br>
            <a:r>
              <a:rPr lang="ru-RU" dirty="0" smtClean="0"/>
              <a:t>   Большинство исследований подтверждают</a:t>
            </a:r>
            <a:r>
              <a:rPr lang="ru-RU" dirty="0"/>
              <a:t>, что повседневная деятельность, происходящая с нами в бодрствующем состоянии, имеет некоторое влияние на сновидения, по крайней мере, часть времени сна.</a:t>
            </a:r>
            <a:br>
              <a:rPr lang="ru-RU" dirty="0"/>
            </a:br>
            <a:r>
              <a:rPr lang="ru-RU" dirty="0" smtClean="0"/>
              <a:t>     Во </a:t>
            </a:r>
            <a:r>
              <a:rPr lang="ru-RU" dirty="0"/>
              <a:t>многих случаях люди могут увидеть связь между их снами и надеждами, страхами, беспокойствами и переживаниями, происходящими в ежедневной жизни. </a:t>
            </a:r>
            <a:endParaRPr lang="ru-RU" dirty="0" smtClean="0"/>
          </a:p>
          <a:p>
            <a:pPr marL="0" indent="0">
              <a:buNone/>
            </a:pPr>
            <a:r>
              <a:rPr lang="ru-RU" dirty="0" smtClean="0"/>
              <a:t>    Наши </a:t>
            </a:r>
            <a:r>
              <a:rPr lang="ru-RU" dirty="0"/>
              <a:t>сновидения могут быть одним из механизмов, которые использует наш мозг, чтобы найти согласие между эмоционально заряженными или травмирующими событиями, которые происходят с нами во время нашего бодрствования.</a:t>
            </a:r>
            <a:br>
              <a:rPr lang="ru-RU" dirty="0"/>
            </a:br>
            <a:r>
              <a:rPr lang="ru-RU" dirty="0"/>
              <a:t> </a:t>
            </a:r>
          </a:p>
        </p:txBody>
      </p:sp>
    </p:spTree>
    <p:extLst>
      <p:ext uri="{BB962C8B-B14F-4D97-AF65-F5344CB8AC3E}">
        <p14:creationId xmlns:p14="http://schemas.microsoft.com/office/powerpoint/2010/main" val="3591720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fontScale="62500" lnSpcReduction="20000"/>
          </a:bodyPr>
          <a:lstStyle/>
          <a:p>
            <a:pPr marL="0" indent="0">
              <a:buNone/>
            </a:pPr>
            <a:r>
              <a:rPr lang="ru-RU" dirty="0"/>
              <a:t>• </a:t>
            </a:r>
            <a:r>
              <a:rPr lang="ru-RU" b="1" dirty="0"/>
              <a:t>Теория активация</a:t>
            </a:r>
            <a:r>
              <a:rPr lang="ru-RU" dirty="0"/>
              <a:t/>
            </a:r>
            <a:br>
              <a:rPr lang="ru-RU" dirty="0"/>
            </a:br>
            <a:r>
              <a:rPr lang="ru-RU" dirty="0"/>
              <a:t>При рассмотрении вопроса «Почему мы видим сны?», теория активации предполагает, что сны являются результатом работы мозга, который пытается организовать случайные сигналы, сообщения, воспоминания и повседневную деятельность в нечто узнаваемое. Эта теория считает, что нет никакой реальной логики или причин, по которой развиваются наши сны.</a:t>
            </a:r>
            <a:br>
              <a:rPr lang="ru-RU" dirty="0"/>
            </a:br>
            <a:endParaRPr lang="ru-RU" dirty="0" smtClean="0"/>
          </a:p>
          <a:p>
            <a:endParaRPr lang="ru-RU" dirty="0"/>
          </a:p>
          <a:p>
            <a:pPr marL="0" indent="0">
              <a:buNone/>
            </a:pPr>
            <a:r>
              <a:rPr lang="ru-RU" dirty="0" smtClean="0"/>
              <a:t>•</a:t>
            </a:r>
            <a:r>
              <a:rPr lang="ru-RU" dirty="0"/>
              <a:t> </a:t>
            </a:r>
            <a:r>
              <a:rPr lang="ru-RU" b="1" dirty="0"/>
              <a:t>Фрейдистское объяснение</a:t>
            </a:r>
            <a:r>
              <a:rPr lang="ru-RU" dirty="0"/>
              <a:t/>
            </a:r>
            <a:br>
              <a:rPr lang="ru-RU" dirty="0"/>
            </a:br>
            <a:r>
              <a:rPr lang="ru-RU" dirty="0"/>
              <a:t>Теоретически ответ на вопрос «Почему мы видим сны?», который был популярен в свое время, но в настоящее время снизилось к нему внимание, был выдвинут Зигмундом Фрейдом. По его собственным словам, </a:t>
            </a:r>
            <a:r>
              <a:rPr lang="ru-RU" dirty="0" err="1"/>
              <a:t>З.Фрейд</a:t>
            </a:r>
            <a:r>
              <a:rPr lang="ru-RU" dirty="0"/>
              <a:t> считал, что сон может быть “скрытым свершением подавленных желаний”. Другими словами, он считал, что мы сдерживаем определенные эмоции и действия в нашем сознательном мире, потому что они могут быть социально неприемлемыми. Тем не менее, во время сна, мозг чувствует себя свободным, чтобы исследовать эти действия. Однако ни одно исследование не доказало гипотезу Фрейда.</a:t>
            </a:r>
            <a:br>
              <a:rPr lang="ru-RU" dirty="0"/>
            </a:br>
            <a:endParaRPr lang="ru-RU" dirty="0"/>
          </a:p>
        </p:txBody>
      </p:sp>
    </p:spTree>
    <p:extLst>
      <p:ext uri="{BB962C8B-B14F-4D97-AF65-F5344CB8AC3E}">
        <p14:creationId xmlns:p14="http://schemas.microsoft.com/office/powerpoint/2010/main" val="5361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normAutofit lnSpcReduction="10000"/>
          </a:bodyPr>
          <a:lstStyle/>
          <a:p>
            <a:pPr marL="0" indent="0">
              <a:buNone/>
            </a:pPr>
            <a:r>
              <a:rPr lang="ru-RU" dirty="0"/>
              <a:t>• </a:t>
            </a:r>
            <a:r>
              <a:rPr lang="ru-RU" b="1" dirty="0"/>
              <a:t>Оправдание повседневной жизни</a:t>
            </a:r>
            <a:r>
              <a:rPr lang="ru-RU" dirty="0"/>
              <a:t/>
            </a:r>
            <a:br>
              <a:rPr lang="ru-RU" dirty="0"/>
            </a:br>
            <a:r>
              <a:rPr lang="ru-RU" dirty="0"/>
              <a:t>Это более поздняя теория о том, почему мы видим сны, которая ставит элементы различных теорий вместе, чтобы создать новую. </a:t>
            </a:r>
            <a:endParaRPr lang="ru-RU" dirty="0" smtClean="0"/>
          </a:p>
          <a:p>
            <a:pPr marL="0" indent="0">
              <a:buNone/>
            </a:pPr>
            <a:r>
              <a:rPr lang="ru-RU" dirty="0" smtClean="0"/>
              <a:t>Во </a:t>
            </a:r>
            <a:r>
              <a:rPr lang="ru-RU" dirty="0"/>
              <a:t>время сна мозг занимают мысли, идеи и эмоции, которые испытывает человек во время бодрствования и смешивает информации вместе в попытке интерпретировать и организовать его таким образом, что согласуется с убеждениями каждого человека.</a:t>
            </a:r>
          </a:p>
          <a:p>
            <a:endParaRPr lang="ru-RU" dirty="0"/>
          </a:p>
        </p:txBody>
      </p:sp>
    </p:spTree>
    <p:extLst>
      <p:ext uri="{BB962C8B-B14F-4D97-AF65-F5344CB8AC3E}">
        <p14:creationId xmlns:p14="http://schemas.microsoft.com/office/powerpoint/2010/main" val="334038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55000" lnSpcReduction="20000"/>
          </a:bodyPr>
          <a:lstStyle/>
          <a:p>
            <a:pPr marL="0" indent="0">
              <a:buNone/>
            </a:pPr>
            <a:r>
              <a:rPr lang="ru-RU" dirty="0"/>
              <a:t>Когда мы ложимся спать, о чем обычно думаем? О прожитом времени, в том или ином отрезке, о том, как мы себя вели в той или иной ситуации, о том, как надо было себя вести и чтобы тогда произошло. А также мечтаем о будущем, представляя различные его вариации. В связи с этим </a:t>
            </a:r>
            <a:endParaRPr lang="ru-RU" dirty="0" smtClean="0"/>
          </a:p>
          <a:p>
            <a:pPr marL="0" indent="0">
              <a:buNone/>
            </a:pPr>
            <a:r>
              <a:rPr lang="ru-RU" b="1" dirty="0"/>
              <a:t>сновидения делятся на три типа:</a:t>
            </a:r>
            <a:r>
              <a:rPr lang="ru-RU" dirty="0"/>
              <a:t/>
            </a:r>
            <a:br>
              <a:rPr lang="ru-RU" dirty="0"/>
            </a:br>
            <a:endParaRPr lang="ru-RU" dirty="0" smtClean="0"/>
          </a:p>
          <a:p>
            <a:r>
              <a:rPr lang="ru-RU" b="1" dirty="0" err="1" smtClean="0"/>
              <a:t>Бытовые,</a:t>
            </a:r>
            <a:r>
              <a:rPr lang="ru-RU" dirty="0" err="1" smtClean="0"/>
              <a:t>где</a:t>
            </a:r>
            <a:r>
              <a:rPr lang="ru-RU" dirty="0" smtClean="0"/>
              <a:t> </a:t>
            </a:r>
            <a:r>
              <a:rPr lang="ru-RU" dirty="0"/>
              <a:t>человек участвует в разрешении разных жизненных ситуаций, либо переживает какие-то печальные события;</a:t>
            </a:r>
          </a:p>
          <a:p>
            <a:r>
              <a:rPr lang="ru-RU" b="1" dirty="0"/>
              <a:t>Знаковые, </a:t>
            </a:r>
            <a:r>
              <a:rPr lang="ru-RU" dirty="0"/>
              <a:t>где совершаются некоторые действия, не характерные для реальной жизни </a:t>
            </a:r>
            <a:r>
              <a:rPr lang="ru-RU" dirty="0" err="1"/>
              <a:t>сновидящего</a:t>
            </a:r>
            <a:r>
              <a:rPr lang="ru-RU" dirty="0"/>
              <a:t>, и где наблюдаются некоторые символы в виде цифр, запоминающихся предметов или слов, сказанных иным персонажем;</a:t>
            </a:r>
          </a:p>
          <a:p>
            <a:r>
              <a:rPr lang="ru-RU" b="1" dirty="0"/>
              <a:t>Вещие,</a:t>
            </a:r>
            <a:r>
              <a:rPr lang="ru-RU" dirty="0"/>
              <a:t> которые могут показать человеку, что может случиться или произойти в той или иной ситуации, и дать подсказку, чтобы избежать нежелательных событий. Люди, видящие вещие сны встречаются довольно редко и могут называться в какой-то степени одаренными, поскольку их мозг намного более способен принимать информацию из невидимых источников, чем у других.</a:t>
            </a:r>
          </a:p>
          <a:p>
            <a:pPr marL="0" indent="0">
              <a:buNone/>
            </a:pPr>
            <a:endParaRPr lang="ru-RU" dirty="0" smtClean="0"/>
          </a:p>
          <a:p>
            <a:pPr marL="0" indent="0">
              <a:buNone/>
            </a:pPr>
            <a:r>
              <a:rPr lang="ru-RU" dirty="0" smtClean="0"/>
              <a:t>За</a:t>
            </a:r>
            <a:r>
              <a:rPr lang="ru-RU" dirty="0"/>
              <a:t> сотни тысяч лет люди создавали различные сонники, основанные на наблюдениях и обобщенные в основные значения предметов и ситуаций. Но, как правило, трудно судить о предстоящем событии по одному предмету, взятому из контекста сна. Зачастую нам снится такой бред, что его не то, что значение определить, его в сюжет то завернуть невозможно.</a:t>
            </a:r>
          </a:p>
          <a:p>
            <a:endParaRPr lang="ru-RU" dirty="0"/>
          </a:p>
        </p:txBody>
      </p:sp>
    </p:spTree>
    <p:extLst>
      <p:ext uri="{BB962C8B-B14F-4D97-AF65-F5344CB8AC3E}">
        <p14:creationId xmlns:p14="http://schemas.microsoft.com/office/powerpoint/2010/main" val="2685079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fontScale="85000" lnSpcReduction="20000"/>
          </a:bodyPr>
          <a:lstStyle/>
          <a:p>
            <a:pPr marL="0" indent="0">
              <a:buNone/>
            </a:pPr>
            <a:r>
              <a:rPr lang="ru-RU" dirty="0"/>
              <a:t>Замечено так же, что самые яркие и красочные сны с полной гаммой ощущений снятся людям творческим, с развитым воображением, а также детям. Может быть, поэтому они и запоминаются лучше. </a:t>
            </a:r>
            <a:endParaRPr lang="ru-RU" dirty="0" smtClean="0"/>
          </a:p>
          <a:p>
            <a:pPr marL="0" indent="0">
              <a:buNone/>
            </a:pPr>
            <a:r>
              <a:rPr lang="ru-RU" dirty="0" smtClean="0"/>
              <a:t>Суть </a:t>
            </a:r>
            <a:r>
              <a:rPr lang="ru-RU" dirty="0"/>
              <a:t>вопроса еще и в том, как относиться к сновидениям как к факту, ведь люди технического слада, скептики, мышление которых построено на «математике», к снам относятся постольку поскольку. То есть без интереса и они совершенно не обеспокоены тем, что видят они или не видят, у них другие заботы. От того их сны могут быть тусклыми, черно-белыми, и легко забываться. </a:t>
            </a:r>
            <a:endParaRPr lang="ru-RU" dirty="0" smtClean="0"/>
          </a:p>
          <a:p>
            <a:pPr marL="0" indent="0">
              <a:buNone/>
            </a:pPr>
            <a:r>
              <a:rPr lang="ru-RU" dirty="0" smtClean="0"/>
              <a:t>Существует </a:t>
            </a:r>
            <a:r>
              <a:rPr lang="ru-RU" dirty="0"/>
              <a:t>также </a:t>
            </a:r>
            <a:r>
              <a:rPr lang="ru-RU" dirty="0" err="1"/>
              <a:t>поверие</a:t>
            </a:r>
            <a:r>
              <a:rPr lang="ru-RU" dirty="0"/>
              <a:t> среди сновидцев — если после пробуждения сразу посмотреть в окно, сон забудется.</a:t>
            </a:r>
          </a:p>
          <a:p>
            <a:endParaRPr lang="ru-RU" dirty="0"/>
          </a:p>
        </p:txBody>
      </p:sp>
    </p:spTree>
    <p:extLst>
      <p:ext uri="{BB962C8B-B14F-4D97-AF65-F5344CB8AC3E}">
        <p14:creationId xmlns:p14="http://schemas.microsoft.com/office/powerpoint/2010/main" val="4265632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4638"/>
            <a:ext cx="8229600" cy="777875"/>
          </a:xfrm>
        </p:spPr>
        <p:txBody>
          <a:bodyPr/>
          <a:lstStyle/>
          <a:p>
            <a:r>
              <a:rPr lang="ru-RU" altLang="ru-RU">
                <a:solidFill>
                  <a:schemeClr val="accent2"/>
                </a:solidFill>
                <a:effectLst>
                  <a:outerShdw blurRad="38100" dist="38100" dir="2700000" algn="tl">
                    <a:srgbClr val="000000"/>
                  </a:outerShdw>
                </a:effectLst>
                <a:latin typeface="Times New Roman" pitchFamily="18" charset="0"/>
              </a:rPr>
              <a:t>Сколько нужно спать?</a:t>
            </a:r>
          </a:p>
        </p:txBody>
      </p:sp>
      <p:sp>
        <p:nvSpPr>
          <p:cNvPr id="26627" name="Rectangle 3"/>
          <p:cNvSpPr>
            <a:spLocks noGrp="1" noChangeArrowheads="1"/>
          </p:cNvSpPr>
          <p:nvPr>
            <p:ph type="body" idx="1"/>
          </p:nvPr>
        </p:nvSpPr>
        <p:spPr>
          <a:xfrm>
            <a:off x="250825" y="1052513"/>
            <a:ext cx="8713788" cy="5002212"/>
          </a:xfrm>
        </p:spPr>
        <p:txBody>
          <a:bodyPr/>
          <a:lstStyle/>
          <a:p>
            <a:pPr marL="88900" indent="-88900">
              <a:lnSpc>
                <a:spcPct val="90000"/>
              </a:lnSpc>
              <a:buFontTx/>
              <a:buNone/>
            </a:pPr>
            <a:r>
              <a:rPr lang="ru-RU" altLang="ru-RU" sz="2800" dirty="0">
                <a:latin typeface="Times New Roman" pitchFamily="18" charset="0"/>
              </a:rPr>
              <a:t>«Пять часов сна для молодого и старого, шесть  - для  купца, семь – для аристократов, а для лентяев и полных бездельников – восемь часов»</a:t>
            </a:r>
          </a:p>
          <a:p>
            <a:pPr marL="88900" indent="-88900" algn="r">
              <a:lnSpc>
                <a:spcPct val="90000"/>
              </a:lnSpc>
              <a:buFontTx/>
              <a:buNone/>
            </a:pPr>
            <a:r>
              <a:rPr lang="ru-RU" altLang="ru-RU" sz="2800" dirty="0" err="1">
                <a:latin typeface="Times New Roman" pitchFamily="18" charset="0"/>
              </a:rPr>
              <a:t>Лаузиус</a:t>
            </a:r>
            <a:r>
              <a:rPr lang="ru-RU" altLang="ru-RU" sz="2800" dirty="0">
                <a:latin typeface="Times New Roman" pitchFamily="18" charset="0"/>
              </a:rPr>
              <a:t> (древний поэт)</a:t>
            </a:r>
            <a:r>
              <a:rPr lang="ru-RU" altLang="ru-RU" sz="2800" dirty="0"/>
              <a:t> </a:t>
            </a:r>
          </a:p>
          <a:p>
            <a:pPr marL="88900" indent="-88900">
              <a:lnSpc>
                <a:spcPct val="90000"/>
              </a:lnSpc>
            </a:pPr>
            <a:endParaRPr lang="ru-RU" altLang="ru-RU" sz="2800" dirty="0">
              <a:latin typeface="Times New Roman" pitchFamily="18" charset="0"/>
            </a:endParaRPr>
          </a:p>
          <a:p>
            <a:pPr marL="88900" indent="-88900">
              <a:lnSpc>
                <a:spcPct val="90000"/>
              </a:lnSpc>
            </a:pPr>
            <a:r>
              <a:rPr lang="ru-RU" altLang="ru-RU" sz="2800" dirty="0">
                <a:latin typeface="Times New Roman" pitchFamily="18" charset="0"/>
              </a:rPr>
              <a:t>Нет единого необходимого времени сна для всех людей.</a:t>
            </a:r>
          </a:p>
          <a:p>
            <a:pPr marL="88900" indent="-88900">
              <a:lnSpc>
                <a:spcPct val="90000"/>
              </a:lnSpc>
            </a:pPr>
            <a:r>
              <a:rPr lang="ru-RU" altLang="ru-RU" sz="2800" dirty="0">
                <a:latin typeface="Times New Roman" pitchFamily="18" charset="0"/>
              </a:rPr>
              <a:t>Продолжительность и глубина сна зависят от характера человека, возраста, работы, привычек, степени утомления. </a:t>
            </a:r>
          </a:p>
          <a:p>
            <a:pPr marL="88900" indent="-88900">
              <a:lnSpc>
                <a:spcPct val="90000"/>
              </a:lnSpc>
            </a:pPr>
            <a:r>
              <a:rPr lang="ru-RU" altLang="ru-RU" sz="2800" dirty="0">
                <a:latin typeface="Times New Roman" pitchFamily="18" charset="0"/>
              </a:rPr>
              <a:t>Есть "жаворонки ", "совы", "голуби ".</a:t>
            </a:r>
          </a:p>
        </p:txBody>
      </p:sp>
    </p:spTree>
    <p:extLst>
      <p:ext uri="{BB962C8B-B14F-4D97-AF65-F5344CB8AC3E}">
        <p14:creationId xmlns:p14="http://schemas.microsoft.com/office/powerpoint/2010/main" val="35375586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strips(downRight)">
                                      <p:cBhvr>
                                        <p:cTn id="7" dur="500"/>
                                        <p:tgtEl>
                                          <p:spTgt spid="26627">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26627">
                                            <p:txEl>
                                              <p:pRg st="1" end="1"/>
                                            </p:txEl>
                                          </p:spTgt>
                                        </p:tgtEl>
                                        <p:attrNameLst>
                                          <p:attrName>style.visibility</p:attrName>
                                        </p:attrNameLst>
                                      </p:cBhvr>
                                      <p:to>
                                        <p:strVal val="visible"/>
                                      </p:to>
                                    </p:set>
                                    <p:animEffect transition="in" filter="strips(downRight)">
                                      <p:cBhvr>
                                        <p:cTn id="10" dur="500"/>
                                        <p:tgtEl>
                                          <p:spTgt spid="2662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6" fill="hold" nodeType="click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animEffect transition="in" filter="strips(downRight)">
                                      <p:cBhvr>
                                        <p:cTn id="15" dur="500"/>
                                        <p:tgtEl>
                                          <p:spTgt spid="26627">
                                            <p:txEl>
                                              <p:pRg st="3" end="3"/>
                                            </p:txEl>
                                          </p:spTgt>
                                        </p:tgtEl>
                                      </p:cBhvr>
                                    </p:animEffect>
                                  </p:childTnLst>
                                </p:cTn>
                              </p:par>
                              <p:par>
                                <p:cTn id="16" presetID="18" presetClass="entr" presetSubtype="6" fill="hold" nodeType="withEffect">
                                  <p:stCondLst>
                                    <p:cond delay="0"/>
                                  </p:stCondLst>
                                  <p:childTnLst>
                                    <p:set>
                                      <p:cBhvr>
                                        <p:cTn id="17" dur="1" fill="hold">
                                          <p:stCondLst>
                                            <p:cond delay="0"/>
                                          </p:stCondLst>
                                        </p:cTn>
                                        <p:tgtEl>
                                          <p:spTgt spid="26627">
                                            <p:txEl>
                                              <p:pRg st="4" end="4"/>
                                            </p:txEl>
                                          </p:spTgt>
                                        </p:tgtEl>
                                        <p:attrNameLst>
                                          <p:attrName>style.visibility</p:attrName>
                                        </p:attrNameLst>
                                      </p:cBhvr>
                                      <p:to>
                                        <p:strVal val="visible"/>
                                      </p:to>
                                    </p:set>
                                    <p:animEffect transition="in" filter="strips(downRight)">
                                      <p:cBhvr>
                                        <p:cTn id="18" dur="500"/>
                                        <p:tgtEl>
                                          <p:spTgt spid="26627">
                                            <p:txEl>
                                              <p:pRg st="4" end="4"/>
                                            </p:txEl>
                                          </p:spTgt>
                                        </p:tgtEl>
                                      </p:cBhvr>
                                    </p:animEffect>
                                  </p:childTnLst>
                                </p:cTn>
                              </p:par>
                              <p:par>
                                <p:cTn id="19" presetID="18" presetClass="entr" presetSubtype="6" fill="hold" nodeType="withEffect">
                                  <p:stCondLst>
                                    <p:cond delay="0"/>
                                  </p:stCondLst>
                                  <p:childTnLst>
                                    <p:set>
                                      <p:cBhvr>
                                        <p:cTn id="20" dur="1" fill="hold">
                                          <p:stCondLst>
                                            <p:cond delay="0"/>
                                          </p:stCondLst>
                                        </p:cTn>
                                        <p:tgtEl>
                                          <p:spTgt spid="26627">
                                            <p:txEl>
                                              <p:pRg st="5" end="5"/>
                                            </p:txEl>
                                          </p:spTgt>
                                        </p:tgtEl>
                                        <p:attrNameLst>
                                          <p:attrName>style.visibility</p:attrName>
                                        </p:attrNameLst>
                                      </p:cBhvr>
                                      <p:to>
                                        <p:strVal val="visible"/>
                                      </p:to>
                                    </p:set>
                                    <p:animEffect transition="in" filter="strips(downRight)">
                                      <p:cBhvr>
                                        <p:cTn id="21" dur="500"/>
                                        <p:tgtEl>
                                          <p:spTgt spid="266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9" name="Rectangle 9"/>
          <p:cNvSpPr>
            <a:spLocks noGrp="1" noChangeArrowheads="1"/>
          </p:cNvSpPr>
          <p:nvPr>
            <p:ph type="body" sz="half" idx="1"/>
          </p:nvPr>
        </p:nvSpPr>
        <p:spPr>
          <a:xfrm>
            <a:off x="179388" y="4437063"/>
            <a:ext cx="3097212" cy="1689100"/>
          </a:xfrm>
        </p:spPr>
        <p:txBody>
          <a:bodyPr/>
          <a:lstStyle/>
          <a:p>
            <a:pPr marL="0" indent="0">
              <a:buFontTx/>
              <a:buNone/>
            </a:pPr>
            <a:r>
              <a:rPr lang="ru-RU" altLang="ru-RU" sz="2000" b="1" dirty="0">
                <a:latin typeface="Times New Roman" pitchFamily="18" charset="0"/>
              </a:rPr>
              <a:t>Наполеон ложился в 22-24 часа ночи и спал до 2ч ночи Затем вставал, работал до 5ч утра, затем засыпал до 7ч утра</a:t>
            </a:r>
          </a:p>
        </p:txBody>
      </p:sp>
      <p:sp>
        <p:nvSpPr>
          <p:cNvPr id="30730" name="Rectangle 10"/>
          <p:cNvSpPr>
            <a:spLocks noGrp="1" noChangeArrowheads="1"/>
          </p:cNvSpPr>
          <p:nvPr>
            <p:ph type="body" sz="half" idx="2"/>
          </p:nvPr>
        </p:nvSpPr>
        <p:spPr>
          <a:xfrm>
            <a:off x="3419475" y="4437063"/>
            <a:ext cx="2519363" cy="1689100"/>
          </a:xfrm>
        </p:spPr>
        <p:txBody>
          <a:bodyPr/>
          <a:lstStyle/>
          <a:p>
            <a:pPr marL="0" indent="0">
              <a:buFontTx/>
              <a:buNone/>
            </a:pPr>
            <a:r>
              <a:rPr lang="ru-RU" altLang="ru-RU" sz="2000" b="1" dirty="0" err="1">
                <a:latin typeface="Times New Roman" pitchFamily="18" charset="0"/>
              </a:rPr>
              <a:t>Черчиль</a:t>
            </a:r>
            <a:r>
              <a:rPr lang="ru-RU" altLang="ru-RU" sz="2000" b="1" dirty="0">
                <a:latin typeface="Times New Roman" pitchFamily="18" charset="0"/>
              </a:rPr>
              <a:t> работал до 3-4ч ночи, а в 8ч уже снова был на ногах</a:t>
            </a:r>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765175"/>
            <a:ext cx="3209925"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65175"/>
            <a:ext cx="2505075" cy="32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7763" y="2781300"/>
            <a:ext cx="2654300" cy="311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31" name="Rectangle 11"/>
          <p:cNvSpPr>
            <a:spLocks noChangeArrowheads="1"/>
          </p:cNvSpPr>
          <p:nvPr/>
        </p:nvSpPr>
        <p:spPr bwMode="auto">
          <a:xfrm>
            <a:off x="6227763" y="1557338"/>
            <a:ext cx="2655471" cy="951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spcBef>
                <a:spcPct val="20000"/>
              </a:spcBef>
            </a:pPr>
            <a:r>
              <a:rPr lang="ru-RU" altLang="ru-RU" dirty="0">
                <a:solidFill>
                  <a:schemeClr val="bg1"/>
                </a:solidFill>
                <a:effectLst>
                  <a:outerShdw blurRad="38100" dist="38100" dir="2700000" algn="tl">
                    <a:srgbClr val="000000"/>
                  </a:outerShdw>
                </a:effectLst>
              </a:rPr>
              <a:t> </a:t>
            </a:r>
            <a:r>
              <a:rPr lang="ru-RU" altLang="ru-RU" b="1" dirty="0">
                <a:latin typeface="Times New Roman" pitchFamily="18" charset="0"/>
              </a:rPr>
              <a:t>Альберт Эйнштейн</a:t>
            </a:r>
          </a:p>
          <a:p>
            <a:pPr>
              <a:lnSpc>
                <a:spcPct val="90000"/>
              </a:lnSpc>
              <a:spcBef>
                <a:spcPct val="20000"/>
              </a:spcBef>
            </a:pPr>
            <a:r>
              <a:rPr lang="ru-RU" altLang="ru-RU" b="1" dirty="0">
                <a:latin typeface="Times New Roman" pitchFamily="18" charset="0"/>
              </a:rPr>
              <a:t> каждую ночь проводил</a:t>
            </a:r>
          </a:p>
          <a:p>
            <a:pPr>
              <a:lnSpc>
                <a:spcPct val="90000"/>
              </a:lnSpc>
              <a:spcBef>
                <a:spcPct val="20000"/>
              </a:spcBef>
            </a:pPr>
            <a:r>
              <a:rPr lang="ru-RU" altLang="ru-RU" b="1" dirty="0">
                <a:latin typeface="Times New Roman" pitchFamily="18" charset="0"/>
              </a:rPr>
              <a:t> в постели 10-12 часов</a:t>
            </a:r>
          </a:p>
        </p:txBody>
      </p:sp>
      <p:sp>
        <p:nvSpPr>
          <p:cNvPr id="30734" name="Rectangle 14"/>
          <p:cNvSpPr>
            <a:spLocks noChangeArrowheads="1"/>
          </p:cNvSpPr>
          <p:nvPr/>
        </p:nvSpPr>
        <p:spPr bwMode="auto">
          <a:xfrm>
            <a:off x="1258888" y="114300"/>
            <a:ext cx="322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a:r>
              <a:rPr lang="ru-RU" altLang="ru-RU" sz="2800" b="1">
                <a:solidFill>
                  <a:srgbClr val="FFCC66"/>
                </a:solidFill>
                <a:latin typeface="Times New Roman" pitchFamily="18" charset="0"/>
              </a:rPr>
              <a:t>Короткоспящие</a:t>
            </a:r>
          </a:p>
        </p:txBody>
      </p:sp>
      <p:sp>
        <p:nvSpPr>
          <p:cNvPr id="30735" name="Rectangle 15"/>
          <p:cNvSpPr>
            <a:spLocks noChangeArrowheads="1"/>
          </p:cNvSpPr>
          <p:nvPr/>
        </p:nvSpPr>
        <p:spPr bwMode="auto">
          <a:xfrm>
            <a:off x="5867400" y="5945188"/>
            <a:ext cx="28194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a:r>
              <a:rPr lang="ru-RU" altLang="ru-RU" sz="2800" b="1">
                <a:solidFill>
                  <a:srgbClr val="FFCC66"/>
                </a:solidFill>
                <a:latin typeface="Times New Roman" pitchFamily="18" charset="0"/>
              </a:rPr>
              <a:t>Долгоспящие</a:t>
            </a:r>
          </a:p>
        </p:txBody>
      </p:sp>
    </p:spTree>
    <p:extLst>
      <p:ext uri="{BB962C8B-B14F-4D97-AF65-F5344CB8AC3E}">
        <p14:creationId xmlns:p14="http://schemas.microsoft.com/office/powerpoint/2010/main" val="20015244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img0.liveinternet.ru/images/attach/c/4/84/390/8439074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4800" b="1" dirty="0" smtClean="0"/>
              <a:t>Время, необходимое для сна</a:t>
            </a:r>
            <a:endParaRPr lang="ru-RU" sz="4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65714657"/>
              </p:ext>
            </p:extLst>
          </p:nvPr>
        </p:nvGraphicFramePr>
        <p:xfrm>
          <a:off x="323528" y="1772815"/>
          <a:ext cx="7992888" cy="4536504"/>
        </p:xfrm>
        <a:graphic>
          <a:graphicData uri="http://schemas.openxmlformats.org/drawingml/2006/table">
            <a:tbl>
              <a:tblPr firstRow="1" firstCol="1" bandRow="1">
                <a:tableStyleId>{C4B1156A-380E-4F78-BDF5-A606A8083BF9}</a:tableStyleId>
              </a:tblPr>
              <a:tblGrid>
                <a:gridCol w="3920321"/>
                <a:gridCol w="4072567"/>
              </a:tblGrid>
              <a:tr h="648072">
                <a:tc>
                  <a:txBody>
                    <a:bodyPr/>
                    <a:lstStyle/>
                    <a:p>
                      <a:pPr>
                        <a:lnSpc>
                          <a:spcPct val="115000"/>
                        </a:lnSpc>
                        <a:spcAft>
                          <a:spcPts val="1000"/>
                        </a:spcAft>
                      </a:pPr>
                      <a:r>
                        <a:rPr lang="ru-RU" sz="2000" dirty="0">
                          <a:effectLst/>
                        </a:rPr>
                        <a:t>Новорожденные (0-2 месяцев)</a:t>
                      </a:r>
                      <a:endParaRPr lang="ru-RU" sz="20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12-18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Младенцы (3-11 месяцев)</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14-15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Малыши (1-3 лет)</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12-14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Дошкольники (</a:t>
                      </a:r>
                      <a:r>
                        <a:rPr lang="ru-RU" sz="1800" dirty="0" smtClean="0">
                          <a:effectLst/>
                        </a:rPr>
                        <a:t>3-6 </a:t>
                      </a:r>
                      <a:r>
                        <a:rPr lang="ru-RU" sz="1800" dirty="0">
                          <a:effectLst/>
                        </a:rPr>
                        <a:t>лет)</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11-13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Дети школьного возраста </a:t>
                      </a:r>
                      <a:r>
                        <a:rPr lang="ru-RU" sz="1800" dirty="0" smtClean="0">
                          <a:effectLst/>
                        </a:rPr>
                        <a:t>(6-10 </a:t>
                      </a:r>
                      <a:r>
                        <a:rPr lang="ru-RU" sz="1800" dirty="0">
                          <a:effectLst/>
                        </a:rPr>
                        <a:t>лет)</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10-11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Подростки (11-17 лет)</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8-9 часов</a:t>
                      </a:r>
                      <a:endParaRPr lang="ru-RU" sz="2000" dirty="0">
                        <a:effectLst/>
                        <a:latin typeface="Calibri"/>
                        <a:ea typeface="Calibri"/>
                        <a:cs typeface="Times New Roman"/>
                      </a:endParaRPr>
                    </a:p>
                  </a:txBody>
                  <a:tcPr marL="47625" marR="95250" marT="38100" marB="38100" anchor="ctr"/>
                </a:tc>
              </a:tr>
              <a:tr h="648072">
                <a:tc>
                  <a:txBody>
                    <a:bodyPr/>
                    <a:lstStyle/>
                    <a:p>
                      <a:pPr>
                        <a:lnSpc>
                          <a:spcPct val="115000"/>
                        </a:lnSpc>
                        <a:spcAft>
                          <a:spcPts val="1000"/>
                        </a:spcAft>
                      </a:pPr>
                      <a:r>
                        <a:rPr lang="ru-RU" sz="1800" dirty="0">
                          <a:effectLst/>
                        </a:rPr>
                        <a:t>Взрослые</a:t>
                      </a:r>
                      <a:endParaRPr lang="ru-RU" sz="1800" dirty="0">
                        <a:effectLst/>
                        <a:latin typeface="Calibri"/>
                        <a:ea typeface="Calibri"/>
                        <a:cs typeface="Times New Roman"/>
                      </a:endParaRPr>
                    </a:p>
                  </a:txBody>
                  <a:tcPr marL="47625" marR="95250" marT="38100" marB="38100" anchor="ctr"/>
                </a:tc>
                <a:tc>
                  <a:txBody>
                    <a:bodyPr/>
                    <a:lstStyle/>
                    <a:p>
                      <a:pPr>
                        <a:lnSpc>
                          <a:spcPct val="115000"/>
                        </a:lnSpc>
                        <a:spcAft>
                          <a:spcPts val="1000"/>
                        </a:spcAft>
                      </a:pPr>
                      <a:r>
                        <a:rPr lang="ru-RU" sz="2000" dirty="0">
                          <a:effectLst/>
                        </a:rPr>
                        <a:t>7-9 часов</a:t>
                      </a:r>
                      <a:endParaRPr lang="ru-RU" sz="2000" dirty="0">
                        <a:effectLst/>
                        <a:latin typeface="Calibri"/>
                        <a:ea typeface="Calibri"/>
                        <a:cs typeface="Times New Roman"/>
                      </a:endParaRPr>
                    </a:p>
                  </a:txBody>
                  <a:tcPr marL="47625" marR="95250" marT="38100" marB="38100" anchor="ctr"/>
                </a:tc>
              </a:tr>
            </a:tbl>
          </a:graphicData>
        </a:graphic>
      </p:graphicFrame>
    </p:spTree>
    <p:extLst>
      <p:ext uri="{BB962C8B-B14F-4D97-AF65-F5344CB8AC3E}">
        <p14:creationId xmlns:p14="http://schemas.microsoft.com/office/powerpoint/2010/main" val="242265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факторы, которые могут привести к нарушению сна</a:t>
            </a:r>
          </a:p>
        </p:txBody>
      </p:sp>
      <p:sp>
        <p:nvSpPr>
          <p:cNvPr id="3" name="Объект 2"/>
          <p:cNvSpPr>
            <a:spLocks noGrp="1"/>
          </p:cNvSpPr>
          <p:nvPr>
            <p:ph idx="1"/>
          </p:nvPr>
        </p:nvSpPr>
        <p:spPr/>
        <p:txBody>
          <a:bodyPr>
            <a:normAutofit/>
          </a:bodyPr>
          <a:lstStyle/>
          <a:p>
            <a:pPr marL="0" indent="0" fontAlgn="base">
              <a:buNone/>
            </a:pPr>
            <a:r>
              <a:rPr lang="ru-RU" dirty="0"/>
              <a:t>Чтобы хорошо выспаться необходимо спать около семи-девяти часов и </a:t>
            </a:r>
            <a:r>
              <a:rPr lang="ru-RU" dirty="0" smtClean="0"/>
              <a:t>устранить:</a:t>
            </a:r>
            <a:endParaRPr lang="ru-RU" dirty="0"/>
          </a:p>
          <a:p>
            <a:pPr lvl="0" fontAlgn="base"/>
            <a:r>
              <a:rPr lang="ru-RU" dirty="0"/>
              <a:t>напитки с кофеином;</a:t>
            </a:r>
          </a:p>
          <a:p>
            <a:pPr lvl="0" fontAlgn="base"/>
            <a:r>
              <a:rPr lang="ru-RU" dirty="0"/>
              <a:t>алкоголь;</a:t>
            </a:r>
          </a:p>
          <a:p>
            <a:pPr lvl="0" fontAlgn="base"/>
            <a:r>
              <a:rPr lang="ru-RU" dirty="0"/>
              <a:t>курение;</a:t>
            </a:r>
          </a:p>
          <a:p>
            <a:r>
              <a:rPr lang="ru-RU" dirty="0"/>
              <a:t>слишком горячая или слишком холодная комнатная температура;</a:t>
            </a:r>
          </a:p>
          <a:p>
            <a:r>
              <a:rPr lang="ru-RU" dirty="0"/>
              <a:t>антидепрессанты.</a:t>
            </a:r>
          </a:p>
          <a:p>
            <a:endParaRPr lang="ru-RU" dirty="0"/>
          </a:p>
        </p:txBody>
      </p:sp>
    </p:spTree>
    <p:extLst>
      <p:ext uri="{BB962C8B-B14F-4D97-AF65-F5344CB8AC3E}">
        <p14:creationId xmlns:p14="http://schemas.microsoft.com/office/powerpoint/2010/main" val="2729000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natali5.tmweb.ru/wp-content/uploads/2011/04/%D0%B4%D0%BE%D1%81%D1%82%D0%B8%D0%B6%D0%B5%D0%BD%D0%B8%D0%B5-%D1%86%D0%B5%D0%BB%D0%B8-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1" y="-744"/>
            <a:ext cx="9175576" cy="684964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72988" y="548680"/>
            <a:ext cx="8229600" cy="1143000"/>
          </a:xfrm>
        </p:spPr>
        <p:txBody>
          <a:bodyPr>
            <a:noAutofit/>
          </a:bodyPr>
          <a:lstStyle/>
          <a:p>
            <a:r>
              <a:rPr lang="ru-RU" sz="5400" dirty="0" smtClean="0"/>
              <a:t>Цель исследовательской работы:</a:t>
            </a:r>
            <a:endParaRPr lang="ru-RU" sz="5400" dirty="0"/>
          </a:p>
        </p:txBody>
      </p:sp>
      <p:sp>
        <p:nvSpPr>
          <p:cNvPr id="3" name="Объект 2"/>
          <p:cNvSpPr>
            <a:spLocks noGrp="1"/>
          </p:cNvSpPr>
          <p:nvPr>
            <p:ph idx="1"/>
          </p:nvPr>
        </p:nvSpPr>
        <p:spPr>
          <a:xfrm>
            <a:off x="896563" y="2420888"/>
            <a:ext cx="8229600" cy="2448272"/>
          </a:xfrm>
        </p:spPr>
        <p:txBody>
          <a:bodyPr>
            <a:normAutofit/>
          </a:bodyPr>
          <a:lstStyle/>
          <a:p>
            <a:pPr marL="0" indent="0" algn="ctr">
              <a:buNone/>
            </a:pPr>
            <a:r>
              <a:rPr lang="ru-RU" sz="5400" b="1" dirty="0" smtClean="0"/>
              <a:t>выяснить значение сна и сновидений для человека.</a:t>
            </a:r>
            <a:endParaRPr lang="ru-RU" sz="5400" b="1" dirty="0"/>
          </a:p>
        </p:txBody>
      </p:sp>
    </p:spTree>
    <p:extLst>
      <p:ext uri="{BB962C8B-B14F-4D97-AF65-F5344CB8AC3E}">
        <p14:creationId xmlns:p14="http://schemas.microsoft.com/office/powerpoint/2010/main" val="322029842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260350"/>
            <a:ext cx="8229600" cy="576263"/>
          </a:xfrm>
        </p:spPr>
        <p:txBody>
          <a:bodyPr>
            <a:normAutofit fontScale="90000"/>
          </a:bodyPr>
          <a:lstStyle/>
          <a:p>
            <a:r>
              <a:rPr lang="ru-RU" altLang="ru-RU" b="1" dirty="0">
                <a:latin typeface="Times New Roman" pitchFamily="18" charset="0"/>
              </a:rPr>
              <a:t>«Вещие сны»</a:t>
            </a:r>
            <a:r>
              <a:rPr lang="ru-RU" altLang="ru-RU" sz="4000" b="1" dirty="0"/>
              <a:t> </a:t>
            </a:r>
          </a:p>
        </p:txBody>
      </p:sp>
      <p:sp>
        <p:nvSpPr>
          <p:cNvPr id="22531" name="Rectangle 3"/>
          <p:cNvSpPr>
            <a:spLocks noGrp="1" noChangeArrowheads="1"/>
          </p:cNvSpPr>
          <p:nvPr>
            <p:ph type="body" idx="1"/>
          </p:nvPr>
        </p:nvSpPr>
        <p:spPr>
          <a:xfrm>
            <a:off x="179388" y="765175"/>
            <a:ext cx="8785225" cy="5759450"/>
          </a:xfrm>
        </p:spPr>
        <p:txBody>
          <a:bodyPr/>
          <a:lstStyle/>
          <a:p>
            <a:pPr marL="176213" indent="-176213">
              <a:lnSpc>
                <a:spcPct val="80000"/>
              </a:lnSpc>
            </a:pPr>
            <a:endParaRPr lang="ru-RU" altLang="ru-RU" sz="1600" b="1" dirty="0">
              <a:latin typeface="Times New Roman" pitchFamily="18" charset="0"/>
            </a:endParaRPr>
          </a:p>
          <a:p>
            <a:pPr marL="176213" indent="-176213">
              <a:lnSpc>
                <a:spcPct val="80000"/>
              </a:lnSpc>
              <a:buFontTx/>
              <a:buNone/>
            </a:pPr>
            <a:r>
              <a:rPr lang="ru-RU" altLang="ru-RU" sz="2500" b="1" dirty="0">
                <a:latin typeface="Times New Roman" pitchFamily="18" charset="0"/>
              </a:rPr>
              <a:t>«Сон — это небывалая комбинация былых впечатлений» </a:t>
            </a:r>
          </a:p>
          <a:p>
            <a:pPr marL="176213" indent="-176213" algn="r">
              <a:lnSpc>
                <a:spcPct val="80000"/>
              </a:lnSpc>
              <a:buFontTx/>
              <a:buNone/>
            </a:pPr>
            <a:r>
              <a:rPr lang="ru-RU" altLang="ru-RU" sz="2500" b="1" dirty="0">
                <a:latin typeface="Times New Roman" pitchFamily="18" charset="0"/>
              </a:rPr>
              <a:t>Иван Сеченов</a:t>
            </a:r>
            <a:r>
              <a:rPr lang="ru-RU" altLang="ru-RU" sz="1200" b="1" dirty="0">
                <a:latin typeface="Times New Roman" pitchFamily="18" charset="0"/>
              </a:rPr>
              <a:t>.</a:t>
            </a:r>
          </a:p>
          <a:p>
            <a:pPr marL="176213" indent="-176213" algn="ctr">
              <a:lnSpc>
                <a:spcPct val="80000"/>
              </a:lnSpc>
              <a:buFontTx/>
              <a:buNone/>
            </a:pPr>
            <a:r>
              <a:rPr lang="ru-RU" altLang="ru-RU" sz="2000" b="1" dirty="0">
                <a:latin typeface="Times New Roman" pitchFamily="18" charset="0"/>
              </a:rPr>
              <a:t>Что кому приснилось:</a:t>
            </a:r>
            <a:endParaRPr lang="ru-RU" altLang="ru-RU" sz="2000" dirty="0">
              <a:latin typeface="Times New Roman" pitchFamily="18" charset="0"/>
            </a:endParaRPr>
          </a:p>
          <a:p>
            <a:pPr marL="176213" indent="-176213">
              <a:lnSpc>
                <a:spcPct val="80000"/>
              </a:lnSpc>
              <a:buFontTx/>
              <a:buNone/>
            </a:pPr>
            <a:endParaRPr lang="ru-RU" altLang="ru-RU" sz="2000" dirty="0">
              <a:latin typeface="Times New Roman" pitchFamily="18" charset="0"/>
            </a:endParaRPr>
          </a:p>
          <a:p>
            <a:pPr marL="176213" indent="-176213">
              <a:lnSpc>
                <a:spcPct val="80000"/>
              </a:lnSpc>
            </a:pPr>
            <a:r>
              <a:rPr lang="ru-RU" altLang="ru-RU" sz="2000" dirty="0">
                <a:latin typeface="Times New Roman" pitchFamily="18" charset="0"/>
              </a:rPr>
              <a:t>Альберту Великому— План Кельнского собора </a:t>
            </a:r>
          </a:p>
          <a:p>
            <a:pPr marL="176213" indent="-176213">
              <a:lnSpc>
                <a:spcPct val="80000"/>
              </a:lnSpc>
            </a:pPr>
            <a:r>
              <a:rPr lang="ru-RU" altLang="ru-RU" sz="2000" dirty="0">
                <a:latin typeface="Times New Roman" pitchFamily="18" charset="0"/>
              </a:rPr>
              <a:t>Джузеппе </a:t>
            </a:r>
            <a:r>
              <a:rPr lang="ru-RU" altLang="ru-RU" sz="2000" dirty="0" err="1">
                <a:latin typeface="Times New Roman" pitchFamily="18" charset="0"/>
              </a:rPr>
              <a:t>Тартини</a:t>
            </a:r>
            <a:r>
              <a:rPr lang="ru-RU" altLang="ru-RU" sz="2000" dirty="0">
                <a:latin typeface="Times New Roman" pitchFamily="18" charset="0"/>
              </a:rPr>
              <a:t> — Знаменитая «Соната дьявола» </a:t>
            </a:r>
          </a:p>
          <a:p>
            <a:pPr marL="176213" indent="-176213">
              <a:lnSpc>
                <a:spcPct val="80000"/>
              </a:lnSpc>
            </a:pPr>
            <a:r>
              <a:rPr lang="ru-RU" altLang="ru-RU" sz="2000" dirty="0">
                <a:latin typeface="Times New Roman" pitchFamily="18" charset="0"/>
              </a:rPr>
              <a:t>Данте — «Божественная комедия» </a:t>
            </a:r>
          </a:p>
          <a:p>
            <a:pPr marL="176213" indent="-176213">
              <a:lnSpc>
                <a:spcPct val="80000"/>
              </a:lnSpc>
            </a:pPr>
            <a:r>
              <a:rPr lang="ru-RU" altLang="ru-RU" sz="2000" dirty="0">
                <a:latin typeface="Times New Roman" pitchFamily="18" charset="0"/>
              </a:rPr>
              <a:t>Гете — Вторая часть «Фауста» </a:t>
            </a:r>
          </a:p>
          <a:p>
            <a:pPr marL="176213" indent="-176213">
              <a:lnSpc>
                <a:spcPct val="80000"/>
              </a:lnSpc>
            </a:pPr>
            <a:r>
              <a:rPr lang="ru-RU" altLang="ru-RU" sz="2000" dirty="0">
                <a:latin typeface="Times New Roman" pitchFamily="18" charset="0"/>
              </a:rPr>
              <a:t>Грибоедову — «Горе от ума»</a:t>
            </a:r>
          </a:p>
          <a:p>
            <a:pPr marL="176213" indent="-176213">
              <a:lnSpc>
                <a:spcPct val="80000"/>
              </a:lnSpc>
            </a:pPr>
            <a:r>
              <a:rPr lang="ru-RU" altLang="ru-RU" sz="2000" dirty="0">
                <a:latin typeface="Times New Roman" pitchFamily="18" charset="0"/>
              </a:rPr>
              <a:t>Д.И. Менделееву – периодическая таблица химических элементов </a:t>
            </a:r>
          </a:p>
          <a:p>
            <a:pPr marL="176213" indent="-176213">
              <a:lnSpc>
                <a:spcPct val="80000"/>
              </a:lnSpc>
            </a:pPr>
            <a:r>
              <a:rPr lang="ru-RU" altLang="ru-RU" sz="2000" dirty="0">
                <a:latin typeface="Times New Roman" pitchFamily="18" charset="0"/>
              </a:rPr>
              <a:t>Химику Августу </a:t>
            </a:r>
            <a:r>
              <a:rPr lang="ru-RU" altLang="ru-RU" sz="2000" dirty="0" err="1">
                <a:latin typeface="Times New Roman" pitchFamily="18" charset="0"/>
              </a:rPr>
              <a:t>Кекуле</a:t>
            </a:r>
            <a:r>
              <a:rPr lang="ru-RU" altLang="ru-RU" sz="2000" dirty="0">
                <a:latin typeface="Times New Roman" pitchFamily="18" charset="0"/>
              </a:rPr>
              <a:t> - формула бензола, над которой он работал долгое время.</a:t>
            </a:r>
          </a:p>
          <a:p>
            <a:pPr marL="176213" indent="-176213">
              <a:lnSpc>
                <a:spcPct val="80000"/>
              </a:lnSpc>
            </a:pPr>
            <a:r>
              <a:rPr lang="ru-RU" altLang="ru-RU" sz="2000" dirty="0" err="1">
                <a:latin typeface="Times New Roman" pitchFamily="18" charset="0"/>
              </a:rPr>
              <a:t>А.С.Пушкину</a:t>
            </a:r>
            <a:r>
              <a:rPr lang="ru-RU" altLang="ru-RU" sz="2000" dirty="0">
                <a:latin typeface="Times New Roman" pitchFamily="18" charset="0"/>
              </a:rPr>
              <a:t> - две строчки из стихотворения «</a:t>
            </a:r>
            <a:r>
              <a:rPr lang="ru-RU" altLang="ru-RU" sz="2000" dirty="0" err="1">
                <a:latin typeface="Times New Roman" pitchFamily="18" charset="0"/>
              </a:rPr>
              <a:t>Лицинию</a:t>
            </a:r>
            <a:r>
              <a:rPr lang="ru-RU" altLang="ru-RU" sz="2000" dirty="0">
                <a:latin typeface="Times New Roman" pitchFamily="18" charset="0"/>
              </a:rPr>
              <a:t>»</a:t>
            </a:r>
          </a:p>
          <a:p>
            <a:pPr marL="176213" indent="-176213">
              <a:lnSpc>
                <a:spcPct val="80000"/>
              </a:lnSpc>
            </a:pPr>
            <a:r>
              <a:rPr lang="ru-RU" altLang="ru-RU" sz="2000" dirty="0">
                <a:latin typeface="Times New Roman" pitchFamily="18" charset="0"/>
              </a:rPr>
              <a:t>Вольтеру - целая поэма, это был первый вариант «</a:t>
            </a:r>
            <a:r>
              <a:rPr lang="ru-RU" altLang="ru-RU" sz="2000" dirty="0" err="1">
                <a:latin typeface="Times New Roman" pitchFamily="18" charset="0"/>
              </a:rPr>
              <a:t>Генриады</a:t>
            </a:r>
            <a:r>
              <a:rPr lang="ru-RU" altLang="ru-RU" sz="2000" dirty="0">
                <a:latin typeface="Times New Roman" pitchFamily="18" charset="0"/>
              </a:rPr>
              <a:t>». </a:t>
            </a:r>
          </a:p>
          <a:p>
            <a:pPr marL="176213" indent="-176213">
              <a:lnSpc>
                <a:spcPct val="80000"/>
              </a:lnSpc>
            </a:pPr>
            <a:r>
              <a:rPr lang="ru-RU" altLang="ru-RU" sz="2000" dirty="0">
                <a:latin typeface="Times New Roman" pitchFamily="18" charset="0"/>
              </a:rPr>
              <a:t>Лафонтен во сне сочинил басню «Два голубя»</a:t>
            </a:r>
          </a:p>
          <a:p>
            <a:pPr marL="176213" indent="-176213">
              <a:lnSpc>
                <a:spcPct val="80000"/>
              </a:lnSpc>
            </a:pPr>
            <a:r>
              <a:rPr lang="ru-RU" altLang="ru-RU" sz="2000" dirty="0">
                <a:latin typeface="Times New Roman" pitchFamily="18" charset="0"/>
              </a:rPr>
              <a:t>Бетховен во сне сочинил пьесу.</a:t>
            </a:r>
          </a:p>
          <a:p>
            <a:pPr marL="176213" indent="-176213">
              <a:lnSpc>
                <a:spcPct val="80000"/>
              </a:lnSpc>
            </a:pPr>
            <a:r>
              <a:rPr lang="ru-RU" altLang="ru-RU" sz="2000" dirty="0">
                <a:latin typeface="Times New Roman" pitchFamily="18" charset="0"/>
              </a:rPr>
              <a:t>Державин во сне сочинил последнюю строфу оды «Бог».</a:t>
            </a:r>
          </a:p>
        </p:txBody>
      </p:sp>
    </p:spTree>
    <p:extLst>
      <p:ext uri="{BB962C8B-B14F-4D97-AF65-F5344CB8AC3E}">
        <p14:creationId xmlns:p14="http://schemas.microsoft.com/office/powerpoint/2010/main" val="3643057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333375"/>
            <a:ext cx="8229600" cy="706438"/>
          </a:xfrm>
        </p:spPr>
        <p:txBody>
          <a:bodyPr>
            <a:normAutofit fontScale="90000"/>
          </a:bodyPr>
          <a:lstStyle/>
          <a:p>
            <a:r>
              <a:rPr lang="ru-RU" altLang="ru-RU" sz="3200" b="1" dirty="0">
                <a:effectLst>
                  <a:outerShdw blurRad="38100" dist="38100" dir="2700000" algn="tl">
                    <a:srgbClr val="000000"/>
                  </a:outerShdw>
                </a:effectLst>
                <a:latin typeface="Times New Roman" pitchFamily="18" charset="0"/>
              </a:rPr>
              <a:t>Интересные факты о снах и сновидениях</a:t>
            </a:r>
            <a:r>
              <a:rPr lang="ru-RU" altLang="ru-RU" sz="3200" dirty="0">
                <a:latin typeface="Times New Roman" pitchFamily="18" charset="0"/>
              </a:rPr>
              <a:t/>
            </a:r>
            <a:br>
              <a:rPr lang="ru-RU" altLang="ru-RU" sz="3200" dirty="0">
                <a:latin typeface="Times New Roman" pitchFamily="18" charset="0"/>
              </a:rPr>
            </a:br>
            <a:endParaRPr lang="ru-RU" altLang="ru-RU" sz="3200" dirty="0">
              <a:latin typeface="Times New Roman" pitchFamily="18" charset="0"/>
            </a:endParaRPr>
          </a:p>
        </p:txBody>
      </p:sp>
      <p:sp>
        <p:nvSpPr>
          <p:cNvPr id="35843" name="Rectangle 3"/>
          <p:cNvSpPr>
            <a:spLocks noGrp="1" noChangeArrowheads="1"/>
          </p:cNvSpPr>
          <p:nvPr>
            <p:ph type="body" idx="1"/>
          </p:nvPr>
        </p:nvSpPr>
        <p:spPr>
          <a:xfrm>
            <a:off x="107950" y="692150"/>
            <a:ext cx="8785225" cy="6049963"/>
          </a:xfrm>
        </p:spPr>
        <p:txBody>
          <a:bodyPr>
            <a:normAutofit lnSpcReduction="10000"/>
          </a:bodyPr>
          <a:lstStyle/>
          <a:p>
            <a:pPr marL="266700" indent="-266700">
              <a:lnSpc>
                <a:spcPct val="80000"/>
              </a:lnSpc>
            </a:pPr>
            <a:r>
              <a:rPr lang="ru-RU" altLang="ru-RU" sz="2000" dirty="0">
                <a:latin typeface="Times New Roman" pitchFamily="18" charset="0"/>
              </a:rPr>
              <a:t>Стадия дремоты появляется у детей в возрасте 8-9 лет. </a:t>
            </a:r>
          </a:p>
          <a:p>
            <a:pPr marL="266700" indent="-266700">
              <a:lnSpc>
                <a:spcPct val="80000"/>
              </a:lnSpc>
            </a:pPr>
            <a:r>
              <a:rPr lang="ru-RU" altLang="ru-RU" sz="2000" dirty="0">
                <a:latin typeface="Times New Roman" pitchFamily="18" charset="0"/>
              </a:rPr>
              <a:t>Хищники видят больше сновидений, чем их жертвы. </a:t>
            </a:r>
          </a:p>
          <a:p>
            <a:pPr marL="266700" indent="-266700">
              <a:lnSpc>
                <a:spcPct val="80000"/>
              </a:lnSpc>
            </a:pPr>
            <a:r>
              <a:rPr lang="ru-RU" altLang="ru-RU" sz="2000" dirty="0">
                <a:latin typeface="Times New Roman" pitchFamily="18" charset="0"/>
              </a:rPr>
              <a:t>Нам снится только то, что мы видели </a:t>
            </a:r>
          </a:p>
          <a:p>
            <a:pPr marL="266700" indent="-266700">
              <a:lnSpc>
                <a:spcPct val="80000"/>
              </a:lnSpc>
            </a:pPr>
            <a:r>
              <a:rPr lang="ru-RU" altLang="ru-RU" sz="2000" dirty="0">
                <a:latin typeface="Times New Roman" pitchFamily="18" charset="0"/>
              </a:rPr>
              <a:t>Наши сновидения длятся от 5 до 30 минут. </a:t>
            </a:r>
          </a:p>
          <a:p>
            <a:pPr marL="266700" indent="-266700">
              <a:lnSpc>
                <a:spcPct val="80000"/>
              </a:lnSpc>
            </a:pPr>
            <a:r>
              <a:rPr lang="ru-RU" altLang="ru-RU" sz="2000" dirty="0">
                <a:latin typeface="Times New Roman" pitchFamily="18" charset="0"/>
              </a:rPr>
              <a:t>За ночь мы видим, как минимум, 5 снов. </a:t>
            </a:r>
          </a:p>
          <a:p>
            <a:pPr marL="266700" indent="-266700">
              <a:lnSpc>
                <a:spcPct val="80000"/>
              </a:lnSpc>
            </a:pPr>
            <a:r>
              <a:rPr lang="ru-RU" altLang="ru-RU" sz="2000" dirty="0">
                <a:latin typeface="Times New Roman" pitchFamily="18" charset="0"/>
              </a:rPr>
              <a:t>Мы забываем 90% сновидений </a:t>
            </a:r>
          </a:p>
          <a:p>
            <a:pPr marL="266700" indent="-266700">
              <a:lnSpc>
                <a:spcPct val="80000"/>
              </a:lnSpc>
            </a:pPr>
            <a:r>
              <a:rPr lang="ru-RU" altLang="ru-RU" sz="2000" dirty="0">
                <a:latin typeface="Times New Roman" pitchFamily="18" charset="0"/>
              </a:rPr>
              <a:t>Слепые видят сны. Слепые с рождения не видят картинок, однако их сны наполнены звуками, запахами и тактильными ощущениями.</a:t>
            </a:r>
          </a:p>
          <a:p>
            <a:pPr marL="266700" indent="-266700">
              <a:lnSpc>
                <a:spcPct val="80000"/>
              </a:lnSpc>
            </a:pPr>
            <a:r>
              <a:rPr lang="ru-RU" altLang="ru-RU" sz="2000" dirty="0">
                <a:latin typeface="Times New Roman" pitchFamily="18" charset="0"/>
              </a:rPr>
              <a:t>Около 12% зрячих людей видят только черно-белые сны. Остальные видят сны в цвете. </a:t>
            </a:r>
          </a:p>
          <a:p>
            <a:pPr marL="266700" indent="-266700">
              <a:lnSpc>
                <a:spcPct val="80000"/>
              </a:lnSpc>
            </a:pPr>
            <a:r>
              <a:rPr lang="ru-RU" altLang="ru-RU" sz="2000" dirty="0">
                <a:latin typeface="Times New Roman" pitchFamily="18" charset="0"/>
              </a:rPr>
              <a:t>У всех людей бывают во сне подергивания и резкие сокращения мышц. </a:t>
            </a:r>
          </a:p>
          <a:p>
            <a:pPr marL="266700" indent="-266700">
              <a:lnSpc>
                <a:spcPct val="80000"/>
              </a:lnSpc>
            </a:pPr>
            <a:r>
              <a:rPr lang="ru-RU" altLang="ru-RU" sz="2000" dirty="0">
                <a:latin typeface="Times New Roman" pitchFamily="18" charset="0"/>
              </a:rPr>
              <a:t>Человек не видит снов в тот момент, когда храпит.</a:t>
            </a:r>
          </a:p>
          <a:p>
            <a:pPr marL="266700" indent="-266700">
              <a:lnSpc>
                <a:spcPct val="80000"/>
              </a:lnSpc>
            </a:pPr>
            <a:r>
              <a:rPr lang="ru-RU" altLang="ru-RU" sz="2000" dirty="0">
                <a:latin typeface="Times New Roman" pitchFamily="18" charset="0"/>
              </a:rPr>
              <a:t>Даже в утробе матери малыш видит сны. Фаза сновидений (быстрый сон) помогает развитию мозга, поэтому до 2 лет у ребенка преобладают сновидения. </a:t>
            </a:r>
          </a:p>
          <a:p>
            <a:pPr marL="266700" indent="-266700">
              <a:lnSpc>
                <a:spcPct val="80000"/>
              </a:lnSpc>
            </a:pPr>
            <a:r>
              <a:rPr lang="ru-RU" altLang="ru-RU" sz="2000" dirty="0">
                <a:latin typeface="Times New Roman" pitchFamily="18" charset="0"/>
              </a:rPr>
              <a:t>Маленькие дети не видят во снах самих себя до достижения 3 лет. С 3 до 8 лет дети видят больше кошмаров, чем взрослые за всю свою жизнь.</a:t>
            </a:r>
          </a:p>
          <a:p>
            <a:pPr marL="266700" indent="-266700">
              <a:lnSpc>
                <a:spcPct val="80000"/>
              </a:lnSpc>
            </a:pPr>
            <a:r>
              <a:rPr lang="ru-RU" altLang="ru-RU" sz="2000" dirty="0">
                <a:latin typeface="Times New Roman" pitchFamily="18" charset="0"/>
              </a:rPr>
              <a:t>Если вас разбудить во время стадии быстрого сна, вы запомните свой сон до самых мельчайших подробностей.</a:t>
            </a:r>
          </a:p>
          <a:p>
            <a:pPr marL="266700" indent="-266700">
              <a:lnSpc>
                <a:spcPct val="80000"/>
              </a:lnSpc>
            </a:pPr>
            <a:r>
              <a:rPr lang="ru-RU" altLang="ru-RU" sz="2000" dirty="0">
                <a:latin typeface="Times New Roman" pitchFamily="18" charset="0"/>
              </a:rPr>
              <a:t>Во время сна у нас останавливается дыхание примерно на 10 секунд в среднем 5 раз за ночь. С возрастом увеличивается количество таких остановок дыхания. </a:t>
            </a:r>
          </a:p>
        </p:txBody>
      </p:sp>
    </p:spTree>
    <p:extLst>
      <p:ext uri="{BB962C8B-B14F-4D97-AF65-F5344CB8AC3E}">
        <p14:creationId xmlns:p14="http://schemas.microsoft.com/office/powerpoint/2010/main" val="30958684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4638"/>
            <a:ext cx="8229600" cy="850900"/>
          </a:xfrm>
        </p:spPr>
        <p:txBody>
          <a:bodyPr/>
          <a:lstStyle/>
          <a:p>
            <a:r>
              <a:rPr lang="ru-RU" altLang="ru-RU" sz="4800" dirty="0">
                <a:latin typeface="Times New Roman" pitchFamily="18" charset="0"/>
              </a:rPr>
              <a:t>Гигиена сна</a:t>
            </a:r>
          </a:p>
        </p:txBody>
      </p:sp>
      <p:sp>
        <p:nvSpPr>
          <p:cNvPr id="34819" name="Rectangle 3"/>
          <p:cNvSpPr>
            <a:spLocks noGrp="1" noChangeArrowheads="1"/>
          </p:cNvSpPr>
          <p:nvPr>
            <p:ph type="body" idx="1"/>
          </p:nvPr>
        </p:nvSpPr>
        <p:spPr>
          <a:xfrm>
            <a:off x="250825" y="1341438"/>
            <a:ext cx="8642350" cy="5040312"/>
          </a:xfrm>
        </p:spPr>
        <p:txBody>
          <a:bodyPr/>
          <a:lstStyle/>
          <a:p>
            <a:pPr marL="609600" indent="-609600"/>
            <a:r>
              <a:rPr lang="ru-RU" altLang="ru-RU" sz="2800" dirty="0">
                <a:latin typeface="Times New Roman" pitchFamily="18" charset="0"/>
              </a:rPr>
              <a:t>Необходимы регулярные вечерние прогулки перед сном;</a:t>
            </a:r>
          </a:p>
          <a:p>
            <a:pPr marL="609600" indent="-609600"/>
            <a:r>
              <a:rPr lang="ru-RU" altLang="ru-RU" sz="2800" dirty="0">
                <a:latin typeface="Times New Roman" pitchFamily="18" charset="0"/>
              </a:rPr>
              <a:t>Необходимо проветрить комнату перед сном;</a:t>
            </a:r>
          </a:p>
          <a:p>
            <a:pPr marL="609600" indent="-609600"/>
            <a:r>
              <a:rPr lang="ru-RU" altLang="ru-RU" sz="2800" dirty="0">
                <a:latin typeface="Times New Roman" pitchFamily="18" charset="0"/>
              </a:rPr>
              <a:t>Ложиться спать каждую ночь в одно и то же время;</a:t>
            </a:r>
          </a:p>
          <a:p>
            <a:pPr marL="609600" indent="-609600"/>
            <a:r>
              <a:rPr lang="ru-RU" altLang="ru-RU" sz="2800" dirty="0">
                <a:latin typeface="Times New Roman" pitchFamily="18" charset="0"/>
              </a:rPr>
              <a:t>Вместе с одеждой необходимо скинуть все дневные заботы;</a:t>
            </a:r>
          </a:p>
          <a:p>
            <a:pPr marL="609600" indent="-609600"/>
            <a:r>
              <a:rPr lang="ru-RU" altLang="ru-RU" sz="2800" dirty="0">
                <a:latin typeface="Times New Roman" pitchFamily="18" charset="0"/>
              </a:rPr>
              <a:t>Нельзя плотно ужинать перед сном, пить крепкий чай или кофе;</a:t>
            </a:r>
          </a:p>
          <a:p>
            <a:pPr marL="609600" indent="-609600"/>
            <a:r>
              <a:rPr lang="ru-RU" altLang="ru-RU" sz="2800" dirty="0">
                <a:latin typeface="Times New Roman" pitchFamily="18" charset="0"/>
              </a:rPr>
              <a:t>И помните, слишком долгий сон также вреден здоровому организму! </a:t>
            </a:r>
          </a:p>
        </p:txBody>
      </p:sp>
    </p:spTree>
    <p:extLst>
      <p:ext uri="{BB962C8B-B14F-4D97-AF65-F5344CB8AC3E}">
        <p14:creationId xmlns:p14="http://schemas.microsoft.com/office/powerpoint/2010/main" val="9248914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Выводы:</a:t>
            </a:r>
            <a:endParaRPr lang="ru-RU" dirty="0"/>
          </a:p>
        </p:txBody>
      </p:sp>
      <p:sp>
        <p:nvSpPr>
          <p:cNvPr id="3" name="Объект 2"/>
          <p:cNvSpPr>
            <a:spLocks noGrp="1"/>
          </p:cNvSpPr>
          <p:nvPr>
            <p:ph idx="1"/>
          </p:nvPr>
        </p:nvSpPr>
        <p:spPr>
          <a:xfrm>
            <a:off x="457200" y="1340768"/>
            <a:ext cx="8229600" cy="4785395"/>
          </a:xfrm>
        </p:spPr>
        <p:txBody>
          <a:bodyPr>
            <a:normAutofit fontScale="55000" lnSpcReduction="20000"/>
          </a:bodyPr>
          <a:lstStyle/>
          <a:p>
            <a:r>
              <a:rPr lang="ru-RU" dirty="0" smtClean="0"/>
              <a:t>Исследования </a:t>
            </a:r>
            <a:r>
              <a:rPr lang="ru-RU" dirty="0"/>
              <a:t>помогли выявить, что абсолютно все видят сны. Если разбудить человека во время фазы быстрого сна, то он сможет детально описать то, что ему снилось. В то же время, практически нереально вспомнить сон, прерванный на стадии медленного сна. По этой причине многие считают, что они никогда не видят сновидений. На самом же деле, они посещают каждого, просто многие их не помнят. </a:t>
            </a:r>
          </a:p>
          <a:p>
            <a:r>
              <a:rPr lang="ru-RU" dirty="0"/>
              <a:t>С</a:t>
            </a:r>
            <a:r>
              <a:rPr lang="ru-RU" dirty="0" smtClean="0"/>
              <a:t>о </a:t>
            </a:r>
            <a:r>
              <a:rPr lang="ru-RU" dirty="0"/>
              <a:t>временем, хроническое недосыпание может привести к массе серьезных заболеваний, включая ожирение, диабет, болезни сердца, и даже ранняя смерть</a:t>
            </a:r>
            <a:r>
              <a:rPr lang="ru-RU" dirty="0" smtClean="0"/>
              <a:t>.</a:t>
            </a:r>
            <a:r>
              <a:rPr lang="ru-RU" dirty="0"/>
              <a:t> </a:t>
            </a:r>
            <a:endParaRPr lang="ru-RU" dirty="0" smtClean="0"/>
          </a:p>
          <a:p>
            <a:r>
              <a:rPr lang="ru-RU" dirty="0" smtClean="0"/>
              <a:t>Научитесь </a:t>
            </a:r>
            <a:r>
              <a:rPr lang="ru-RU" dirty="0"/>
              <a:t>просыпаться правильно. Измените время для пробуждения, чтобы после звонка будильника у вас оставалось еще 10-15 минут, чтобы спокойно полежать в постели. Измените мелодию будильника, чтобы она не вырывала вас из сна, а помогала медленно проснуться. Сразу после пробуждения заблокируйте все мысли о предстоящем дне и о том, что вам нужно сделать прямо сейчас. Попробуйте вспомнить свой сон. Если не получится с первого раза – не расстраивайтесь. Со временем такие тренировки дадут свои плоды, и вы будете легче запоминать сны.</a:t>
            </a:r>
          </a:p>
          <a:p>
            <a:endParaRPr lang="ru-RU" dirty="0"/>
          </a:p>
          <a:p>
            <a:endParaRPr lang="ru-RU" dirty="0"/>
          </a:p>
          <a:p>
            <a:endParaRPr lang="ru-RU" dirty="0"/>
          </a:p>
        </p:txBody>
      </p:sp>
    </p:spTree>
    <p:extLst>
      <p:ext uri="{BB962C8B-B14F-4D97-AF65-F5344CB8AC3E}">
        <p14:creationId xmlns:p14="http://schemas.microsoft.com/office/powerpoint/2010/main" val="1236211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blog.zao4nik.ru/images/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sz="6600" dirty="0" smtClean="0">
                <a:solidFill>
                  <a:schemeClr val="bg1"/>
                </a:solidFill>
              </a:rPr>
              <a:t>Мои Задачи</a:t>
            </a:r>
            <a:endParaRPr lang="ru-RU" sz="6600" dirty="0">
              <a:solidFill>
                <a:schemeClr val="bg1"/>
              </a:solidFill>
            </a:endParaRPr>
          </a:p>
        </p:txBody>
      </p:sp>
      <p:sp>
        <p:nvSpPr>
          <p:cNvPr id="3" name="Объект 2"/>
          <p:cNvSpPr>
            <a:spLocks noGrp="1"/>
          </p:cNvSpPr>
          <p:nvPr>
            <p:ph idx="1"/>
          </p:nvPr>
        </p:nvSpPr>
        <p:spPr>
          <a:xfrm>
            <a:off x="457200" y="1600201"/>
            <a:ext cx="8229600" cy="3196952"/>
          </a:xfrm>
        </p:spPr>
        <p:txBody>
          <a:bodyPr>
            <a:normAutofit fontScale="77500" lnSpcReduction="20000"/>
          </a:bodyPr>
          <a:lstStyle/>
          <a:p>
            <a:r>
              <a:rPr lang="ru-RU" sz="4000" b="1" dirty="0">
                <a:solidFill>
                  <a:schemeClr val="bg1"/>
                </a:solidFill>
              </a:rPr>
              <a:t>1.изучить сведения по данной теме, используя научно-популярную литературу, ресурсы Интернета.</a:t>
            </a:r>
          </a:p>
          <a:p>
            <a:r>
              <a:rPr lang="ru-RU" sz="4000" b="1" dirty="0" smtClean="0">
                <a:solidFill>
                  <a:schemeClr val="bg1"/>
                </a:solidFill>
              </a:rPr>
              <a:t>2.Систематизировать полученные знания.</a:t>
            </a:r>
            <a:endParaRPr lang="ru-RU" sz="4000" b="1" dirty="0">
              <a:solidFill>
                <a:schemeClr val="bg1"/>
              </a:solidFill>
            </a:endParaRPr>
          </a:p>
          <a:p>
            <a:r>
              <a:rPr lang="ru-RU" sz="4000" b="1" dirty="0" smtClean="0">
                <a:solidFill>
                  <a:schemeClr val="bg1"/>
                </a:solidFill>
              </a:rPr>
              <a:t>3. Представить свои выводы в презентации.</a:t>
            </a:r>
            <a:endParaRPr lang="ru-RU" sz="4000" b="1" dirty="0">
              <a:solidFill>
                <a:schemeClr val="bg1"/>
              </a:solidFill>
            </a:endParaRPr>
          </a:p>
          <a:p>
            <a:endParaRPr lang="ru-RU" sz="4400" dirty="0">
              <a:solidFill>
                <a:schemeClr val="bg1"/>
              </a:solidFill>
            </a:endParaRPr>
          </a:p>
        </p:txBody>
      </p:sp>
    </p:spTree>
    <p:extLst>
      <p:ext uri="{BB962C8B-B14F-4D97-AF65-F5344CB8AC3E}">
        <p14:creationId xmlns:p14="http://schemas.microsoft.com/office/powerpoint/2010/main" val="1363176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slam-today.ru/files/news/part_3/38119/43600-INNERRESIZED600-600-6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105"/>
            <a:ext cx="9144000" cy="685089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8370"/>
            <a:ext cx="8229600" cy="1143000"/>
          </a:xfrm>
        </p:spPr>
        <p:txBody>
          <a:bodyPr>
            <a:normAutofit/>
          </a:bodyPr>
          <a:lstStyle/>
          <a:p>
            <a:r>
              <a:rPr lang="ru-RU" sz="6600" dirty="0" smtClean="0">
                <a:solidFill>
                  <a:schemeClr val="tx1">
                    <a:lumMod val="95000"/>
                    <a:lumOff val="5000"/>
                  </a:schemeClr>
                </a:solidFill>
              </a:rPr>
              <a:t>Гипотезы</a:t>
            </a:r>
            <a:endParaRPr lang="ru-RU" sz="6600" dirty="0">
              <a:solidFill>
                <a:schemeClr val="tx1">
                  <a:lumMod val="95000"/>
                  <a:lumOff val="5000"/>
                </a:schemeClr>
              </a:solidFill>
            </a:endParaRPr>
          </a:p>
        </p:txBody>
      </p:sp>
      <p:sp>
        <p:nvSpPr>
          <p:cNvPr id="5" name="Блок-схема: узел 4"/>
          <p:cNvSpPr/>
          <p:nvPr/>
        </p:nvSpPr>
        <p:spPr>
          <a:xfrm>
            <a:off x="1475656" y="1281158"/>
            <a:ext cx="2880320" cy="2291858"/>
          </a:xfrm>
          <a:prstGeom prst="flowChartConnector">
            <a:avLst/>
          </a:prstGeom>
          <a:solidFill>
            <a:schemeClr val="accent2">
              <a:lumMod val="40000"/>
              <a:lumOff val="6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Человек видит во сне то, о чем думает. </a:t>
            </a:r>
            <a:endParaRPr lang="ru-RU" sz="2000" b="1" dirty="0"/>
          </a:p>
        </p:txBody>
      </p:sp>
      <p:sp>
        <p:nvSpPr>
          <p:cNvPr id="6" name="Блок-схема: узел 5"/>
          <p:cNvSpPr/>
          <p:nvPr/>
        </p:nvSpPr>
        <p:spPr>
          <a:xfrm>
            <a:off x="5508104" y="1628800"/>
            <a:ext cx="360040" cy="360040"/>
          </a:xfrm>
          <a:prstGeom prst="flowChartConnector">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Блок-схема: узел 6"/>
          <p:cNvSpPr/>
          <p:nvPr/>
        </p:nvSpPr>
        <p:spPr>
          <a:xfrm>
            <a:off x="5364088" y="1988840"/>
            <a:ext cx="2520280" cy="2306031"/>
          </a:xfrm>
          <a:prstGeom prst="flowChartConnector">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Человек видит сны, которые  потом сбываются. </a:t>
            </a:r>
            <a:endParaRPr lang="ru-RU" dirty="0"/>
          </a:p>
        </p:txBody>
      </p:sp>
      <p:sp>
        <p:nvSpPr>
          <p:cNvPr id="8" name="Блок-схема: узел 7"/>
          <p:cNvSpPr/>
          <p:nvPr/>
        </p:nvSpPr>
        <p:spPr>
          <a:xfrm>
            <a:off x="2483768" y="4294871"/>
            <a:ext cx="2592288" cy="2302481"/>
          </a:xfrm>
          <a:prstGeom prst="flowChartConnector">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Сон и </a:t>
            </a:r>
            <a:r>
              <a:rPr lang="ru-RU" dirty="0" err="1" smtClean="0"/>
              <a:t>сноведения</a:t>
            </a:r>
            <a:r>
              <a:rPr lang="ru-RU" dirty="0" smtClean="0"/>
              <a:t>  жизненно необходимы человеку.</a:t>
            </a:r>
            <a:endParaRPr lang="ru-RU" dirty="0"/>
          </a:p>
        </p:txBody>
      </p:sp>
      <p:sp>
        <p:nvSpPr>
          <p:cNvPr id="9" name="Блок-схема: узел 8"/>
          <p:cNvSpPr/>
          <p:nvPr/>
        </p:nvSpPr>
        <p:spPr>
          <a:xfrm>
            <a:off x="1475656" y="4041068"/>
            <a:ext cx="828092" cy="792088"/>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Блок-схема: узел 9"/>
          <p:cNvSpPr/>
          <p:nvPr/>
        </p:nvSpPr>
        <p:spPr>
          <a:xfrm>
            <a:off x="6264188" y="4833156"/>
            <a:ext cx="612068" cy="612068"/>
          </a:xfrm>
          <a:prstGeom prst="flowChartConnec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080680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922337"/>
          </a:xfrm>
        </p:spPr>
        <p:txBody>
          <a:bodyPr/>
          <a:lstStyle/>
          <a:p>
            <a:r>
              <a:rPr lang="ru-RU" altLang="ru-RU" b="1">
                <a:solidFill>
                  <a:schemeClr val="accent2"/>
                </a:solidFill>
                <a:effectLst>
                  <a:outerShdw blurRad="38100" dist="38100" dir="2700000" algn="tl">
                    <a:srgbClr val="000000"/>
                  </a:outerShdw>
                </a:effectLst>
                <a:latin typeface="Times New Roman" pitchFamily="18" charset="0"/>
              </a:rPr>
              <a:t>История изучения сна</a:t>
            </a: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25538"/>
            <a:ext cx="1958975" cy="273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341438"/>
            <a:ext cx="2430462" cy="252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688" y="1125538"/>
            <a:ext cx="2068512" cy="279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5" name="Rectangle 9"/>
          <p:cNvSpPr>
            <a:spLocks noChangeArrowheads="1"/>
          </p:cNvSpPr>
          <p:nvPr/>
        </p:nvSpPr>
        <p:spPr bwMode="auto">
          <a:xfrm>
            <a:off x="755650" y="3429000"/>
            <a:ext cx="1439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ru-RU" b="1">
                <a:solidFill>
                  <a:schemeClr val="accent2"/>
                </a:solidFill>
                <a:effectLst>
                  <a:outerShdw blurRad="38100" dist="38100" dir="2700000" algn="tl">
                    <a:srgbClr val="000000"/>
                  </a:outerShdw>
                </a:effectLst>
                <a:latin typeface="Times New Roman" pitchFamily="18" charset="0"/>
              </a:rPr>
              <a:t>Эмпедокл</a:t>
            </a:r>
            <a:r>
              <a:rPr lang="ru-RU" altLang="ru-RU">
                <a:solidFill>
                  <a:schemeClr val="accent2"/>
                </a:solidFill>
                <a:effectLst>
                  <a:outerShdw blurRad="38100" dist="38100" dir="2700000" algn="tl">
                    <a:srgbClr val="000000"/>
                  </a:outerShdw>
                </a:effectLst>
              </a:rPr>
              <a:t> </a:t>
            </a:r>
          </a:p>
        </p:txBody>
      </p:sp>
      <p:sp>
        <p:nvSpPr>
          <p:cNvPr id="9226" name="Rectangle 10"/>
          <p:cNvSpPr>
            <a:spLocks noChangeArrowheads="1"/>
          </p:cNvSpPr>
          <p:nvPr/>
        </p:nvSpPr>
        <p:spPr bwMode="auto">
          <a:xfrm>
            <a:off x="3924300" y="3429000"/>
            <a:ext cx="13827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ru-RU" altLang="ru-RU" b="1">
                <a:solidFill>
                  <a:schemeClr val="bg1"/>
                </a:solidFill>
                <a:effectLst>
                  <a:outerShdw blurRad="38100" dist="38100" dir="2700000" algn="tl">
                    <a:srgbClr val="000000"/>
                  </a:outerShdw>
                </a:effectLst>
                <a:latin typeface="Times New Roman" pitchFamily="18" charset="0"/>
              </a:rPr>
              <a:t>Гиппократ</a:t>
            </a:r>
            <a:r>
              <a:rPr lang="ru-RU" altLang="ru-RU" b="1">
                <a:solidFill>
                  <a:schemeClr val="accent2"/>
                </a:solidFill>
                <a:effectLst>
                  <a:outerShdw blurRad="38100" dist="38100" dir="2700000" algn="tl">
                    <a:srgbClr val="000000"/>
                  </a:outerShdw>
                </a:effectLst>
                <a:latin typeface="Times New Roman" pitchFamily="18" charset="0"/>
              </a:rPr>
              <a:t> </a:t>
            </a:r>
          </a:p>
        </p:txBody>
      </p:sp>
      <p:sp>
        <p:nvSpPr>
          <p:cNvPr id="9227" name="Rectangle 11"/>
          <p:cNvSpPr>
            <a:spLocks noChangeArrowheads="1"/>
          </p:cNvSpPr>
          <p:nvPr/>
        </p:nvSpPr>
        <p:spPr bwMode="auto">
          <a:xfrm>
            <a:off x="6804025" y="3429000"/>
            <a:ext cx="1463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ru-RU" altLang="ru-RU" b="1">
                <a:solidFill>
                  <a:schemeClr val="accent2"/>
                </a:solidFill>
                <a:effectLst>
                  <a:outerShdw blurRad="38100" dist="38100" dir="2700000" algn="tl">
                    <a:srgbClr val="000000"/>
                  </a:outerShdw>
                </a:effectLst>
                <a:latin typeface="Times New Roman" pitchFamily="18" charset="0"/>
              </a:rPr>
              <a:t>Аристотель</a:t>
            </a:r>
            <a:r>
              <a:rPr lang="ru-RU" altLang="ru-RU">
                <a:solidFill>
                  <a:schemeClr val="accent2"/>
                </a:solidFill>
              </a:rPr>
              <a:t> </a:t>
            </a:r>
          </a:p>
        </p:txBody>
      </p:sp>
      <p:sp>
        <p:nvSpPr>
          <p:cNvPr id="9228" name="Rectangle 12"/>
          <p:cNvSpPr>
            <a:spLocks noChangeArrowheads="1"/>
          </p:cNvSpPr>
          <p:nvPr/>
        </p:nvSpPr>
        <p:spPr bwMode="auto">
          <a:xfrm>
            <a:off x="107950" y="4073525"/>
            <a:ext cx="280828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0" algn="l"/>
              </a:tabLst>
              <a:defRPr>
                <a:solidFill>
                  <a:schemeClr val="tx1"/>
                </a:solidFill>
                <a:latin typeface="Arial" charset="0"/>
              </a:defRPr>
            </a:lvl1pPr>
            <a:lvl2pPr>
              <a:tabLst>
                <a:tab pos="0" algn="l"/>
              </a:tabLst>
              <a:defRPr>
                <a:solidFill>
                  <a:schemeClr val="tx1"/>
                </a:solidFill>
                <a:latin typeface="Arial" charset="0"/>
              </a:defRPr>
            </a:lvl2pPr>
            <a:lvl3pPr>
              <a:tabLst>
                <a:tab pos="0" algn="l"/>
              </a:tabLst>
              <a:defRPr>
                <a:solidFill>
                  <a:schemeClr val="tx1"/>
                </a:solidFill>
                <a:latin typeface="Arial" charset="0"/>
              </a:defRPr>
            </a:lvl3pPr>
            <a:lvl4pPr>
              <a:tabLst>
                <a:tab pos="0" algn="l"/>
              </a:tabLst>
              <a:defRPr>
                <a:solidFill>
                  <a:schemeClr val="tx1"/>
                </a:solidFill>
                <a:latin typeface="Arial" charset="0"/>
              </a:defRPr>
            </a:lvl4pPr>
            <a:lvl5pPr>
              <a:tabLst>
                <a:tab pos="0" algn="l"/>
              </a:tabLst>
              <a:defRPr>
                <a:solidFill>
                  <a:schemeClr val="tx1"/>
                </a:solidFill>
                <a:latin typeface="Arial" charset="0"/>
              </a:defRPr>
            </a:lvl5pPr>
            <a:lvl6pPr fontAlgn="base">
              <a:spcBef>
                <a:spcPct val="0"/>
              </a:spcBef>
              <a:spcAft>
                <a:spcPct val="0"/>
              </a:spcAft>
              <a:tabLst>
                <a:tab pos="0" algn="l"/>
              </a:tabLst>
              <a:defRPr>
                <a:solidFill>
                  <a:schemeClr val="tx1"/>
                </a:solidFill>
                <a:latin typeface="Arial" charset="0"/>
              </a:defRPr>
            </a:lvl6pPr>
            <a:lvl7pPr fontAlgn="base">
              <a:spcBef>
                <a:spcPct val="0"/>
              </a:spcBef>
              <a:spcAft>
                <a:spcPct val="0"/>
              </a:spcAft>
              <a:tabLst>
                <a:tab pos="0" algn="l"/>
              </a:tabLst>
              <a:defRPr>
                <a:solidFill>
                  <a:schemeClr val="tx1"/>
                </a:solidFill>
                <a:latin typeface="Arial" charset="0"/>
              </a:defRPr>
            </a:lvl7pPr>
            <a:lvl8pPr fontAlgn="base">
              <a:spcBef>
                <a:spcPct val="0"/>
              </a:spcBef>
              <a:spcAft>
                <a:spcPct val="0"/>
              </a:spcAft>
              <a:tabLst>
                <a:tab pos="0" algn="l"/>
              </a:tabLst>
              <a:defRPr>
                <a:solidFill>
                  <a:schemeClr val="tx1"/>
                </a:solidFill>
                <a:latin typeface="Arial" charset="0"/>
              </a:defRPr>
            </a:lvl8pPr>
            <a:lvl9pPr fontAlgn="base">
              <a:spcBef>
                <a:spcPct val="0"/>
              </a:spcBef>
              <a:spcAft>
                <a:spcPct val="0"/>
              </a:spcAft>
              <a:tabLst>
                <a:tab pos="0" algn="l"/>
              </a:tabLst>
              <a:defRPr>
                <a:solidFill>
                  <a:schemeClr val="tx1"/>
                </a:solidFill>
                <a:latin typeface="Arial" charset="0"/>
              </a:defRPr>
            </a:lvl9pPr>
          </a:lstStyle>
          <a:p>
            <a:r>
              <a:rPr lang="ru-RU" altLang="ru-RU">
                <a:solidFill>
                  <a:schemeClr val="bg1"/>
                </a:solidFill>
                <a:effectLst>
                  <a:outerShdw blurRad="38100" dist="38100" dir="2700000" algn="tl">
                    <a:srgbClr val="000000"/>
                  </a:outerShdw>
                </a:effectLst>
                <a:latin typeface="Times New Roman" pitchFamily="18" charset="0"/>
              </a:rPr>
              <a:t>«Сон происходит вследствие некоторого уменьшения тепла, содержащегося в крови».</a:t>
            </a:r>
          </a:p>
        </p:txBody>
      </p:sp>
      <p:sp>
        <p:nvSpPr>
          <p:cNvPr id="9229" name="Rectangle 13"/>
          <p:cNvSpPr>
            <a:spLocks noChangeArrowheads="1"/>
          </p:cNvSpPr>
          <p:nvPr/>
        </p:nvSpPr>
        <p:spPr bwMode="auto">
          <a:xfrm>
            <a:off x="2843213" y="3940175"/>
            <a:ext cx="3024187"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altLang="ru-RU" dirty="0">
                <a:solidFill>
                  <a:schemeClr val="bg1"/>
                </a:solidFill>
                <a:effectLst>
                  <a:outerShdw blurRad="38100" dist="38100" dir="2700000" algn="tl">
                    <a:srgbClr val="000000"/>
                  </a:outerShdw>
                </a:effectLst>
                <a:latin typeface="Times New Roman" pitchFamily="18" charset="0"/>
              </a:rPr>
              <a:t>«Охлаждение членов спящего</a:t>
            </a:r>
          </a:p>
          <a:p>
            <a:r>
              <a:rPr lang="ru-RU" altLang="ru-RU" dirty="0">
                <a:solidFill>
                  <a:schemeClr val="bg1"/>
                </a:solidFill>
                <a:effectLst>
                  <a:outerShdw blurRad="38100" dist="38100" dir="2700000" algn="tl">
                    <a:srgbClr val="000000"/>
                  </a:outerShdw>
                </a:effectLst>
                <a:latin typeface="Times New Roman" pitchFamily="18" charset="0"/>
              </a:rPr>
              <a:t>вызывается оттоком крови и</a:t>
            </a:r>
          </a:p>
          <a:p>
            <a:r>
              <a:rPr lang="ru-RU" altLang="ru-RU" dirty="0">
                <a:solidFill>
                  <a:schemeClr val="bg1"/>
                </a:solidFill>
                <a:effectLst>
                  <a:outerShdw blurRad="38100" dist="38100" dir="2700000" algn="tl">
                    <a:srgbClr val="000000"/>
                  </a:outerShdw>
                </a:effectLst>
                <a:latin typeface="Times New Roman" pitchFamily="18" charset="0"/>
              </a:rPr>
              <a:t>тепла во внутренние области</a:t>
            </a:r>
          </a:p>
          <a:p>
            <a:r>
              <a:rPr lang="ru-RU" altLang="ru-RU" dirty="0">
                <a:solidFill>
                  <a:schemeClr val="bg1"/>
                </a:solidFill>
                <a:effectLst>
                  <a:outerShdw blurRad="38100" dist="38100" dir="2700000" algn="tl">
                    <a:srgbClr val="000000"/>
                  </a:outerShdw>
                </a:effectLst>
                <a:latin typeface="Times New Roman" pitchFamily="18" charset="0"/>
              </a:rPr>
              <a:t>тела».</a:t>
            </a:r>
            <a:r>
              <a:rPr lang="ru-RU" altLang="ru-RU" dirty="0">
                <a:latin typeface="Times New Roman" pitchFamily="18" charset="0"/>
              </a:rPr>
              <a:t> </a:t>
            </a:r>
          </a:p>
        </p:txBody>
      </p:sp>
      <p:sp>
        <p:nvSpPr>
          <p:cNvPr id="9231" name="Rectangle 15"/>
          <p:cNvSpPr>
            <a:spLocks noChangeArrowheads="1"/>
          </p:cNvSpPr>
          <p:nvPr/>
        </p:nvSpPr>
        <p:spPr bwMode="auto">
          <a:xfrm>
            <a:off x="5867400" y="396875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charset="0"/>
              </a:defRPr>
            </a:lvl1pPr>
            <a:lvl2pPr marL="6318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just"/>
            <a:r>
              <a:rPr lang="ru-RU" altLang="ru-RU">
                <a:solidFill>
                  <a:schemeClr val="bg1"/>
                </a:solidFill>
                <a:effectLst>
                  <a:outerShdw blurRad="38100" dist="38100" dir="2700000" algn="tl">
                    <a:srgbClr val="000000"/>
                  </a:outerShdw>
                </a:effectLst>
                <a:latin typeface="Times New Roman" pitchFamily="18" charset="0"/>
              </a:rPr>
              <a:t>«Непосредственная причина</a:t>
            </a:r>
          </a:p>
          <a:p>
            <a:pPr algn="just"/>
            <a:r>
              <a:rPr lang="ru-RU" altLang="ru-RU">
                <a:solidFill>
                  <a:schemeClr val="bg1"/>
                </a:solidFill>
                <a:effectLst>
                  <a:outerShdw blurRad="38100" dist="38100" dir="2700000" algn="tl">
                    <a:srgbClr val="000000"/>
                  </a:outerShdw>
                </a:effectLst>
                <a:latin typeface="Times New Roman" pitchFamily="18" charset="0"/>
              </a:rPr>
              <a:t>сна содержится в поедаемой</a:t>
            </a:r>
          </a:p>
          <a:p>
            <a:pPr algn="just"/>
            <a:r>
              <a:rPr lang="ru-RU" altLang="ru-RU">
                <a:solidFill>
                  <a:schemeClr val="bg1"/>
                </a:solidFill>
                <a:effectLst>
                  <a:outerShdw blurRad="38100" dist="38100" dir="2700000" algn="tl">
                    <a:srgbClr val="000000"/>
                  </a:outerShdw>
                </a:effectLst>
                <a:latin typeface="Times New Roman" pitchFamily="18" charset="0"/>
              </a:rPr>
              <a:t>нами пище, которая выделяет</a:t>
            </a:r>
          </a:p>
          <a:p>
            <a:pPr algn="just"/>
            <a:r>
              <a:rPr lang="ru-RU" altLang="ru-RU">
                <a:solidFill>
                  <a:schemeClr val="bg1"/>
                </a:solidFill>
                <a:effectLst>
                  <a:outerShdw blurRad="38100" dist="38100" dir="2700000" algn="tl">
                    <a:srgbClr val="000000"/>
                  </a:outerShdw>
                </a:effectLst>
                <a:latin typeface="Times New Roman" pitchFamily="18" charset="0"/>
              </a:rPr>
              <a:t>Духи. Тепло тела направляет эти духи в голову, где они накапливаются и вызывают сонливость.</a:t>
            </a:r>
          </a:p>
        </p:txBody>
      </p:sp>
    </p:spTree>
    <p:extLst>
      <p:ext uri="{BB962C8B-B14F-4D97-AF65-F5344CB8AC3E}">
        <p14:creationId xmlns:p14="http://schemas.microsoft.com/office/powerpoint/2010/main" val="354864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g0.liveinternet.ru/images/attach/c/4/84/390/8439074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097"/>
            <a:ext cx="9144000" cy="688609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0"/>
            <a:ext cx="8229600" cy="1143000"/>
          </a:xfrm>
        </p:spPr>
        <p:txBody>
          <a:bodyPr>
            <a:normAutofit/>
          </a:bodyPr>
          <a:lstStyle/>
          <a:p>
            <a:r>
              <a:rPr lang="ru-RU" sz="6600" dirty="0" smtClean="0">
                <a:solidFill>
                  <a:schemeClr val="tx1">
                    <a:lumMod val="95000"/>
                    <a:lumOff val="5000"/>
                  </a:schemeClr>
                </a:solidFill>
              </a:rPr>
              <a:t>Что такое сон?</a:t>
            </a:r>
            <a:endParaRPr lang="ru-RU" sz="6600" dirty="0">
              <a:solidFill>
                <a:schemeClr val="tx1">
                  <a:lumMod val="95000"/>
                  <a:lumOff val="5000"/>
                </a:schemeClr>
              </a:solidFill>
            </a:endParaRPr>
          </a:p>
        </p:txBody>
      </p:sp>
      <p:sp>
        <p:nvSpPr>
          <p:cNvPr id="3" name="Объект 2"/>
          <p:cNvSpPr>
            <a:spLocks noGrp="1"/>
          </p:cNvSpPr>
          <p:nvPr>
            <p:ph idx="1"/>
          </p:nvPr>
        </p:nvSpPr>
        <p:spPr/>
        <p:txBody>
          <a:bodyPr>
            <a:noAutofit/>
          </a:bodyPr>
          <a:lstStyle/>
          <a:p>
            <a:r>
              <a:rPr lang="ru-RU" sz="4400" b="1" dirty="0"/>
              <a:t>Сон</a:t>
            </a:r>
            <a:r>
              <a:rPr lang="ru-RU" sz="4400" dirty="0"/>
              <a:t> </a:t>
            </a:r>
            <a:r>
              <a:rPr lang="ru-RU" sz="4400" dirty="0" smtClean="0"/>
              <a:t>— </a:t>
            </a:r>
            <a:r>
              <a:rPr lang="ru-RU" sz="4400" dirty="0"/>
              <a:t>это естественный физиологический процесс пребывания в состоянии с минимальным уровнем мозговой деятельности и пониженной реакцией на окружающий </a:t>
            </a:r>
            <a:r>
              <a:rPr lang="ru-RU" sz="4400" dirty="0" smtClean="0"/>
              <a:t>мир.</a:t>
            </a:r>
            <a:endParaRPr lang="ru-RU" sz="4400" dirty="0"/>
          </a:p>
        </p:txBody>
      </p:sp>
    </p:spTree>
    <p:extLst>
      <p:ext uri="{BB962C8B-B14F-4D97-AF65-F5344CB8AC3E}">
        <p14:creationId xmlns:p14="http://schemas.microsoft.com/office/powerpoint/2010/main" val="84811708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img0.liveinternet.ru/images/attach/c/4/84/390/8439074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261"/>
            <a:ext cx="9144000" cy="685273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79512" y="260648"/>
            <a:ext cx="8229600" cy="1143000"/>
          </a:xfrm>
        </p:spPr>
        <p:txBody>
          <a:bodyPr/>
          <a:lstStyle/>
          <a:p>
            <a:r>
              <a:rPr lang="ru-RU" dirty="0" smtClean="0"/>
              <a:t>Структура Сна</a:t>
            </a:r>
            <a:endParaRPr lang="ru-RU" dirty="0"/>
          </a:p>
        </p:txBody>
      </p:sp>
      <p:sp>
        <p:nvSpPr>
          <p:cNvPr id="3" name="Объект 2"/>
          <p:cNvSpPr>
            <a:spLocks noGrp="1"/>
          </p:cNvSpPr>
          <p:nvPr>
            <p:ph idx="1"/>
          </p:nvPr>
        </p:nvSpPr>
        <p:spPr>
          <a:xfrm>
            <a:off x="179512" y="1600200"/>
            <a:ext cx="8784976" cy="4525963"/>
          </a:xfrm>
        </p:spPr>
        <p:txBody>
          <a:bodyPr>
            <a:noAutofit/>
          </a:bodyPr>
          <a:lstStyle/>
          <a:p>
            <a:r>
              <a:rPr lang="ru-RU" dirty="0"/>
              <a:t>У здорового человека сон начинается с первой стадии медленного сна </a:t>
            </a:r>
            <a:r>
              <a:rPr lang="ru-RU" dirty="0" smtClean="0"/>
              <a:t>, </a:t>
            </a:r>
            <a:r>
              <a:rPr lang="ru-RU" dirty="0"/>
              <a:t>которая длится 5-10 минут. Затем наступает 2-я стадия, которая продолжается около 20 минут. Ещё 30-45 минут приходится на период 3-4 стадий</a:t>
            </a:r>
            <a:r>
              <a:rPr lang="ru-RU" dirty="0" smtClean="0"/>
              <a:t>. </a:t>
            </a:r>
            <a:r>
              <a:rPr lang="ru-RU" dirty="0"/>
              <a:t>Вся эта последовательность называется циклом. Первый цикл имеет длительность 90-100 минут. Затем циклы повторяются, при этом уменьшается доля медленного сна, и постепенно нарастает доля быстрого </a:t>
            </a:r>
            <a:r>
              <a:rPr lang="ru-RU" dirty="0" smtClean="0"/>
              <a:t>сна.</a:t>
            </a:r>
            <a:endParaRPr lang="ru-RU" dirty="0"/>
          </a:p>
        </p:txBody>
      </p:sp>
    </p:spTree>
    <p:extLst>
      <p:ext uri="{BB962C8B-B14F-4D97-AF65-F5344CB8AC3E}">
        <p14:creationId xmlns:p14="http://schemas.microsoft.com/office/powerpoint/2010/main" val="4255442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mg0.liveinternet.ru/images/attach/c/4/84/390/8439074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t>Функции Сна</a:t>
            </a:r>
            <a:endParaRPr lang="ru-RU" dirty="0"/>
          </a:p>
        </p:txBody>
      </p:sp>
      <p:sp>
        <p:nvSpPr>
          <p:cNvPr id="3" name="Объект 2"/>
          <p:cNvSpPr>
            <a:spLocks noGrp="1"/>
          </p:cNvSpPr>
          <p:nvPr>
            <p:ph idx="1"/>
          </p:nvPr>
        </p:nvSpPr>
        <p:spPr/>
        <p:txBody>
          <a:bodyPr>
            <a:normAutofit fontScale="92500" lnSpcReduction="20000"/>
          </a:bodyPr>
          <a:lstStyle/>
          <a:p>
            <a:r>
              <a:rPr lang="ru-RU" dirty="0"/>
              <a:t>Сон обеспечивает отдых </a:t>
            </a:r>
            <a:r>
              <a:rPr lang="ru-RU" dirty="0">
                <a:hlinkClick r:id="rId3" tooltip="Организм"/>
              </a:rPr>
              <a:t>организма</a:t>
            </a:r>
            <a:r>
              <a:rPr lang="ru-RU" dirty="0"/>
              <a:t>.</a:t>
            </a:r>
          </a:p>
          <a:p>
            <a:r>
              <a:rPr lang="ru-RU" dirty="0"/>
              <a:t>Сон способствует переработке и хранению информации. Сон (особенно медленный) облегчает закрепление изученного материала, быстрый сон реализует подсознательные модели ожидаемых событий.</a:t>
            </a:r>
          </a:p>
          <a:p>
            <a:r>
              <a:rPr lang="ru-RU" dirty="0"/>
              <a:t>Сон — это приспособление организма к изменению освещённости </a:t>
            </a:r>
            <a:r>
              <a:rPr lang="ru-RU" dirty="0" smtClean="0"/>
              <a:t>.</a:t>
            </a:r>
          </a:p>
          <a:p>
            <a:r>
              <a:rPr lang="ru-RU" dirty="0" smtClean="0"/>
              <a:t>Сон </a:t>
            </a:r>
            <a:r>
              <a:rPr lang="ru-RU" dirty="0"/>
              <a:t>восстанавливает </a:t>
            </a:r>
            <a:r>
              <a:rPr lang="ru-RU" dirty="0">
                <a:hlinkClick r:id="rId4" tooltip="Иммунитет (биология)"/>
              </a:rPr>
              <a:t>иммунитет</a:t>
            </a:r>
            <a:r>
              <a:rPr lang="ru-RU" dirty="0"/>
              <a:t> путём активизации </a:t>
            </a:r>
            <a:r>
              <a:rPr lang="ru-RU" dirty="0" smtClean="0"/>
              <a:t>, </a:t>
            </a:r>
            <a:r>
              <a:rPr lang="ru-RU" dirty="0"/>
              <a:t>борющихся с простудными и вирусными заболеваниями.</a:t>
            </a:r>
          </a:p>
        </p:txBody>
      </p:sp>
    </p:spTree>
    <p:extLst>
      <p:ext uri="{BB962C8B-B14F-4D97-AF65-F5344CB8AC3E}">
        <p14:creationId xmlns:p14="http://schemas.microsoft.com/office/powerpoint/2010/main" val="18564439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dreamworlds.ru/uploads/posts/2008-03/thumbs/1206604456_par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39"/>
            <a:ext cx="9144000" cy="685256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Autofit/>
          </a:bodyPr>
          <a:lstStyle/>
          <a:p>
            <a:r>
              <a:rPr lang="ru-RU" sz="7200" dirty="0" smtClean="0"/>
              <a:t>Опрос</a:t>
            </a:r>
            <a:endParaRPr lang="ru-RU" sz="72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388041881"/>
              </p:ext>
            </p:extLst>
          </p:nvPr>
        </p:nvGraphicFramePr>
        <p:xfrm>
          <a:off x="755576" y="1628800"/>
          <a:ext cx="7632848" cy="45365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842792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664</TotalTime>
  <Words>1015</Words>
  <Application>Microsoft Office PowerPoint</Application>
  <PresentationFormat>Экран (4:3)</PresentationFormat>
  <Paragraphs>137</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Сны и Сновидения</vt:lpstr>
      <vt:lpstr>Цель исследовательской работы:</vt:lpstr>
      <vt:lpstr>Мои Задачи</vt:lpstr>
      <vt:lpstr>Гипотезы</vt:lpstr>
      <vt:lpstr>История изучения сна</vt:lpstr>
      <vt:lpstr>Что такое сон?</vt:lpstr>
      <vt:lpstr>Структура Сна</vt:lpstr>
      <vt:lpstr>Функции Сна</vt:lpstr>
      <vt:lpstr>Опрос</vt:lpstr>
      <vt:lpstr>Почему и когда не снятся сны </vt:lpstr>
      <vt:lpstr>Существует много теорий, связанных с вопросом «Почему мы видим сны?», некоторые из них физиологические, другие психологические, а некоторые представляют собой сочетание различных идей </vt:lpstr>
      <vt:lpstr>Презентация PowerPoint</vt:lpstr>
      <vt:lpstr>Презентация PowerPoint</vt:lpstr>
      <vt:lpstr>Презентация PowerPoint</vt:lpstr>
      <vt:lpstr>Презентация PowerPoint</vt:lpstr>
      <vt:lpstr>Сколько нужно спать?</vt:lpstr>
      <vt:lpstr>Презентация PowerPoint</vt:lpstr>
      <vt:lpstr>Время, необходимое для сна</vt:lpstr>
      <vt:lpstr>факторы, которые могут привести к нарушению сна</vt:lpstr>
      <vt:lpstr>«Вещие сны» </vt:lpstr>
      <vt:lpstr>Интересные факты о снах и сновидениях </vt:lpstr>
      <vt:lpstr>Гигиена сна</vt:lpstr>
      <vt:lpstr>Выводы: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Почему снятся сны?</dc:title>
  <dc:creator>Найденов Александр</dc:creator>
  <cp:lastModifiedBy>Найденов Александр</cp:lastModifiedBy>
  <cp:revision>16</cp:revision>
  <dcterms:created xsi:type="dcterms:W3CDTF">2015-02-28T05:03:11Z</dcterms:created>
  <dcterms:modified xsi:type="dcterms:W3CDTF">2015-03-09T10:47:36Z</dcterms:modified>
</cp:coreProperties>
</file>