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16" name="Номер слайда 15"/>
          <p:cNvSpPr>
            <a:spLocks noGrp="1"/>
          </p:cNvSpPr>
          <p:nvPr>
            <p:ph type="sldNum" sz="quarter" idx="11"/>
          </p:nvPr>
        </p:nvSpPr>
        <p:spPr/>
        <p:txBody>
          <a:bodyPr/>
          <a:lstStyle/>
          <a:p>
            <a:fld id="{DF4340B4-4DE7-490F-891D-C578E71F2EA5}"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4340B4-4DE7-490F-891D-C578E71F2EA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4340B4-4DE7-490F-891D-C578E71F2EA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DF250F25-6CAF-4A46-BF9B-D022334D32F5}" type="datetimeFigureOut">
              <a:rPr lang="ru-RU" smtClean="0"/>
              <a:pPr/>
              <a:t>06.10.2017</a:t>
            </a:fld>
            <a:endParaRPr lang="ru-RU"/>
          </a:p>
        </p:txBody>
      </p:sp>
      <p:sp>
        <p:nvSpPr>
          <p:cNvPr id="15" name="Номер слайда 14"/>
          <p:cNvSpPr>
            <a:spLocks noGrp="1"/>
          </p:cNvSpPr>
          <p:nvPr>
            <p:ph type="sldNum" sz="quarter" idx="15"/>
          </p:nvPr>
        </p:nvSpPr>
        <p:spPr/>
        <p:txBody>
          <a:bodyPr/>
          <a:lstStyle>
            <a:lvl1pPr algn="ctr">
              <a:defRPr/>
            </a:lvl1pPr>
          </a:lstStyle>
          <a:p>
            <a:fld id="{DF4340B4-4DE7-490F-891D-C578E71F2EA5}"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F4340B4-4DE7-490F-891D-C578E71F2EA5}"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F4340B4-4DE7-490F-891D-C578E71F2EA5}"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DF4340B4-4DE7-490F-891D-C578E71F2EA5}"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F4340B4-4DE7-490F-891D-C578E71F2EA5}"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F4340B4-4DE7-490F-891D-C578E71F2EA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DF250F25-6CAF-4A46-BF9B-D022334D32F5}" type="datetimeFigureOut">
              <a:rPr lang="ru-RU" smtClean="0"/>
              <a:pPr/>
              <a:t>06.10.2017</a:t>
            </a:fld>
            <a:endParaRPr lang="ru-RU"/>
          </a:p>
        </p:txBody>
      </p:sp>
      <p:sp>
        <p:nvSpPr>
          <p:cNvPr id="9" name="Номер слайда 8"/>
          <p:cNvSpPr>
            <a:spLocks noGrp="1"/>
          </p:cNvSpPr>
          <p:nvPr>
            <p:ph type="sldNum" sz="quarter" idx="15"/>
          </p:nvPr>
        </p:nvSpPr>
        <p:spPr/>
        <p:txBody>
          <a:bodyPr/>
          <a:lstStyle/>
          <a:p>
            <a:fld id="{DF4340B4-4DE7-490F-891D-C578E71F2EA5}"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DF250F25-6CAF-4A46-BF9B-D022334D32F5}" type="datetimeFigureOut">
              <a:rPr lang="ru-RU" smtClean="0"/>
              <a:pPr/>
              <a:t>06.10.2017</a:t>
            </a:fld>
            <a:endParaRPr lang="ru-RU"/>
          </a:p>
        </p:txBody>
      </p:sp>
      <p:sp>
        <p:nvSpPr>
          <p:cNvPr id="9" name="Номер слайда 8"/>
          <p:cNvSpPr>
            <a:spLocks noGrp="1"/>
          </p:cNvSpPr>
          <p:nvPr>
            <p:ph type="sldNum" sz="quarter" idx="11"/>
          </p:nvPr>
        </p:nvSpPr>
        <p:spPr/>
        <p:txBody>
          <a:bodyPr/>
          <a:lstStyle/>
          <a:p>
            <a:fld id="{DF4340B4-4DE7-490F-891D-C578E71F2EA5}"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F250F25-6CAF-4A46-BF9B-D022334D32F5}" type="datetimeFigureOut">
              <a:rPr lang="ru-RU" smtClean="0"/>
              <a:pPr/>
              <a:t>06.10.2017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F4340B4-4DE7-490F-891D-C578E71F2EA5}"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smtClean="0"/>
          </a:p>
          <a:p>
            <a:endParaRPr lang="ru-RU" dirty="0" smtClean="0"/>
          </a:p>
          <a:p>
            <a:pPr algn="r"/>
            <a:endParaRPr lang="ru-RU" dirty="0"/>
          </a:p>
        </p:txBody>
      </p:sp>
      <p:sp>
        <p:nvSpPr>
          <p:cNvPr id="2" name="Заголовок 1"/>
          <p:cNvSpPr>
            <a:spLocks noGrp="1"/>
          </p:cNvSpPr>
          <p:nvPr>
            <p:ph type="ctrTitle"/>
          </p:nvPr>
        </p:nvSpPr>
        <p:spPr/>
        <p:txBody>
          <a:bodyPr/>
          <a:lstStyle/>
          <a:p>
            <a:r>
              <a:rPr lang="ru-RU" dirty="0" smtClean="0"/>
              <a:t>Партизанское движение на </a:t>
            </a:r>
            <a:r>
              <a:rPr lang="ru-RU" dirty="0" err="1" smtClean="0"/>
              <a:t>Брянщине</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20482" name="Picture 2" descr="C:\Users\Влад 32\Desktop\55294.jpg"/>
          <p:cNvPicPr>
            <a:picLocks noGrp="1" noChangeAspect="1" noChangeArrowheads="1"/>
          </p:cNvPicPr>
          <p:nvPr>
            <p:ph idx="1"/>
          </p:nvPr>
        </p:nvPicPr>
        <p:blipFill>
          <a:blip r:embed="rId2" cstate="print"/>
          <a:srcRect/>
          <a:stretch>
            <a:fillRect/>
          </a:stretch>
        </p:blipFill>
        <p:spPr bwMode="auto">
          <a:xfrm>
            <a:off x="323528" y="332656"/>
            <a:ext cx="8640959" cy="633670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21506" name="Picture 2" descr="C:\Users\Влад 32\Desktop\f110-1b.jpg"/>
          <p:cNvPicPr>
            <a:picLocks noGrp="1" noChangeAspect="1" noChangeArrowheads="1"/>
          </p:cNvPicPr>
          <p:nvPr>
            <p:ph idx="1"/>
          </p:nvPr>
        </p:nvPicPr>
        <p:blipFill>
          <a:blip r:embed="rId2" cstate="print"/>
          <a:srcRect/>
          <a:stretch>
            <a:fillRect/>
          </a:stretch>
        </p:blipFill>
        <p:spPr bwMode="auto">
          <a:xfrm>
            <a:off x="179512" y="476672"/>
            <a:ext cx="8640960" cy="590465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260648"/>
            <a:ext cx="4330824" cy="6339408"/>
          </a:xfrm>
        </p:spPr>
        <p:txBody>
          <a:bodyPr>
            <a:normAutofit fontScale="85000" lnSpcReduction="20000"/>
          </a:bodyPr>
          <a:lstStyle/>
          <a:p>
            <a:r>
              <a:rPr lang="ru-RU" dirty="0" smtClean="0"/>
              <a:t>Отряд партизан под командованием П. М. </a:t>
            </a:r>
            <a:r>
              <a:rPr lang="ru-RU" dirty="0" err="1" smtClean="0"/>
              <a:t>Смертина</a:t>
            </a:r>
            <a:r>
              <a:rPr lang="ru-RU" dirty="0" smtClean="0"/>
              <a:t> в течение октября - декабря в двух операциях уничтожил 85 автомашин с солдатами и грузами, одну танкетку и одну бронемашину; захватил 800 пудов зерна, предназначенного для гитлеровских войск, и раздал семьям красноармейцев; сжёг вражеский самолёт, сняв с него пулемёт и радиостанцию Партизанский отряд под командованием Г А. </a:t>
            </a:r>
            <a:r>
              <a:rPr lang="ru-RU" dirty="0" err="1" smtClean="0"/>
              <a:t>Мирошкина</a:t>
            </a:r>
            <a:r>
              <a:rPr lang="ru-RU" dirty="0" smtClean="0"/>
              <a:t> в конце декабря на большаке Орловские дворики - Брянск напал на охрану конвоируемых советских военнопленных, освободив 8 000 бойцов и командиров Красной Армии.</a:t>
            </a:r>
          </a:p>
          <a:p>
            <a:endParaRPr lang="ru-RU" dirty="0"/>
          </a:p>
        </p:txBody>
      </p:sp>
      <p:sp>
        <p:nvSpPr>
          <p:cNvPr id="3" name="Заголовок 2"/>
          <p:cNvSpPr>
            <a:spLocks noGrp="1"/>
          </p:cNvSpPr>
          <p:nvPr>
            <p:ph type="title"/>
          </p:nvPr>
        </p:nvSpPr>
        <p:spPr/>
        <p:txBody>
          <a:bodyPr/>
          <a:lstStyle/>
          <a:p>
            <a:endParaRPr lang="ru-RU"/>
          </a:p>
        </p:txBody>
      </p:sp>
      <p:pic>
        <p:nvPicPr>
          <p:cNvPr id="22531" name="Picture 3" descr="C:\Users\Влад 32\Desktop\250px-RIAN_archive_965_A_guerrilla_commander_teaching_his_fighters_to_use_weapons.jpg"/>
          <p:cNvPicPr>
            <a:picLocks noChangeAspect="1" noChangeArrowheads="1"/>
          </p:cNvPicPr>
          <p:nvPr/>
        </p:nvPicPr>
        <p:blipFill>
          <a:blip r:embed="rId2" cstate="print"/>
          <a:srcRect/>
          <a:stretch>
            <a:fillRect/>
          </a:stretch>
        </p:blipFill>
        <p:spPr bwMode="auto">
          <a:xfrm>
            <a:off x="4644008" y="1556792"/>
            <a:ext cx="4248472" cy="367240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188640"/>
            <a:ext cx="4464496" cy="6669360"/>
          </a:xfrm>
        </p:spPr>
        <p:txBody>
          <a:bodyPr>
            <a:normAutofit fontScale="77500" lnSpcReduction="20000"/>
          </a:bodyPr>
          <a:lstStyle/>
          <a:p>
            <a:r>
              <a:rPr lang="ru-RU" dirty="0" smtClean="0"/>
              <a:t>15 октября 1941 г. </a:t>
            </a:r>
            <a:r>
              <a:rPr lang="ru-RU" dirty="0" err="1" smtClean="0"/>
              <a:t>навлинские</a:t>
            </a:r>
            <a:r>
              <a:rPr lang="ru-RU" dirty="0" smtClean="0"/>
              <a:t> партизаны вывели из окружения 4-ю кавалерийскую дивизию под командованием полковника Дудко, 16 октября - 82-й стрелковый полк во главе с комиссаром Н. Гуровым. В этот период они переправили через линию фронта 19 командиров Красной Армии, при этом оказав им помощь продовольствием и медикаментами. </a:t>
            </a:r>
            <a:r>
              <a:rPr lang="ru-RU" dirty="0" err="1" smtClean="0"/>
              <a:t>Трубчевские</a:t>
            </a:r>
            <a:r>
              <a:rPr lang="ru-RU" dirty="0" smtClean="0"/>
              <a:t> партизаны вывели из окружения 108-ю танковую дивизию. Кроме того, была выведена часть 4-й кавалерийской дивизии. Брянский партизанский отряд им. Виноградова вывел из окружения свыше пяти тыс. советских военнослужащих. Подобную помощь бойцам и командирам, попавшим в окружение, оказывали и другие отряды </a:t>
            </a:r>
            <a:r>
              <a:rPr lang="ru-RU" dirty="0" err="1" smtClean="0"/>
              <a:t>Брянщины</a:t>
            </a:r>
            <a:r>
              <a:rPr lang="ru-RU" dirty="0" smtClean="0"/>
              <a:t>.</a:t>
            </a:r>
          </a:p>
          <a:p>
            <a:endParaRPr lang="ru-RU" dirty="0"/>
          </a:p>
        </p:txBody>
      </p:sp>
      <p:sp>
        <p:nvSpPr>
          <p:cNvPr id="3" name="Заголовок 2"/>
          <p:cNvSpPr>
            <a:spLocks noGrp="1"/>
          </p:cNvSpPr>
          <p:nvPr>
            <p:ph type="title"/>
          </p:nvPr>
        </p:nvSpPr>
        <p:spPr>
          <a:xfrm>
            <a:off x="107504" y="5085184"/>
            <a:ext cx="8229600" cy="1219200"/>
          </a:xfrm>
        </p:spPr>
        <p:txBody>
          <a:bodyPr/>
          <a:lstStyle/>
          <a:p>
            <a:pPr algn="r"/>
            <a:r>
              <a:rPr lang="ru-RU" dirty="0" smtClean="0"/>
              <a:t>Партизанки</a:t>
            </a:r>
            <a:endParaRPr lang="ru-RU" dirty="0"/>
          </a:p>
        </p:txBody>
      </p:sp>
      <p:pic>
        <p:nvPicPr>
          <p:cNvPr id="23555" name="Picture 3" descr="C:\Users\Влад 32\Desktop\sniper.jpg"/>
          <p:cNvPicPr>
            <a:picLocks noChangeAspect="1" noChangeArrowheads="1"/>
          </p:cNvPicPr>
          <p:nvPr/>
        </p:nvPicPr>
        <p:blipFill>
          <a:blip r:embed="rId2" cstate="print"/>
          <a:srcRect/>
          <a:stretch>
            <a:fillRect/>
          </a:stretch>
        </p:blipFill>
        <p:spPr bwMode="auto">
          <a:xfrm>
            <a:off x="4860032" y="260648"/>
            <a:ext cx="4025900" cy="5334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5517232"/>
            <a:ext cx="8229600" cy="1219200"/>
          </a:xfrm>
        </p:spPr>
        <p:txBody>
          <a:bodyPr/>
          <a:lstStyle/>
          <a:p>
            <a:pPr algn="ctr"/>
            <a:r>
              <a:rPr lang="ru-RU" dirty="0" err="1" smtClean="0"/>
              <a:t>Фотоархив</a:t>
            </a:r>
            <a:endParaRPr lang="ru-RU" dirty="0"/>
          </a:p>
        </p:txBody>
      </p:sp>
      <p:pic>
        <p:nvPicPr>
          <p:cNvPr id="24579" name="Picture 3" descr="C:\Users\Влад 32\Desktop\243_big.jpg"/>
          <p:cNvPicPr>
            <a:picLocks noGrp="1" noChangeAspect="1" noChangeArrowheads="1"/>
          </p:cNvPicPr>
          <p:nvPr>
            <p:ph idx="1"/>
          </p:nvPr>
        </p:nvPicPr>
        <p:blipFill>
          <a:blip r:embed="rId2" cstate="print"/>
          <a:srcRect/>
          <a:stretch>
            <a:fillRect/>
          </a:stretch>
        </p:blipFill>
        <p:spPr bwMode="auto">
          <a:xfrm>
            <a:off x="179512" y="260648"/>
            <a:ext cx="8784976" cy="590736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sp>
        <p:nvSpPr>
          <p:cNvPr id="5" name="Содержимое 1"/>
          <p:cNvSpPr>
            <a:spLocks noGrp="1"/>
          </p:cNvSpPr>
          <p:nvPr>
            <p:ph idx="1"/>
          </p:nvPr>
        </p:nvSpPr>
        <p:spPr>
          <a:xfrm>
            <a:off x="467544" y="260648"/>
            <a:ext cx="8229600" cy="6597352"/>
          </a:xfrm>
        </p:spPr>
        <p:txBody>
          <a:bodyPr>
            <a:normAutofit fontScale="92500" lnSpcReduction="10000"/>
          </a:bodyPr>
          <a:lstStyle/>
          <a:p>
            <a:r>
              <a:rPr lang="ru-RU" dirty="0" smtClean="0"/>
              <a:t>В этот период подпольные партийные и комсомольские организации, а также коммунисты и комсомольцы, находившиеся в партизанских отрядах, развернули массово-политическую работу среди населения, противопоставляя её фашистской пропаганде.</a:t>
            </a:r>
          </a:p>
          <a:p>
            <a:r>
              <a:rPr lang="ru-RU" dirty="0" smtClean="0"/>
              <a:t>Партийные организации раскрывали перед трудящимися всю глубину опасности, нависшей над Родиной, изо дня в день разъясняли благородные цели войны Советского Союза, воодушевляя народ и направляя все его силы на сопротивление врагу. В городах и сёлах партизаны и подпольные организации распространяли принимаемые по радио сводки </a:t>
            </a:r>
            <a:r>
              <a:rPr lang="ru-RU" dirty="0" err="1" smtClean="0"/>
              <a:t>Совинформбюро</a:t>
            </a:r>
            <a:r>
              <a:rPr lang="ru-RU" dirty="0" smtClean="0"/>
              <a:t>, листовки и обращения, проводили собрания и беседы с населением. Агитационная работа особенно усилилась в связи с празднованием 24-й годовщины Великой Октябрьской социалистической революции. Во многих населённых пунктах </a:t>
            </a:r>
            <a:r>
              <a:rPr lang="ru-RU" dirty="0" err="1" smtClean="0"/>
              <a:t>Брянщины</a:t>
            </a:r>
            <a:r>
              <a:rPr lang="ru-RU" dirty="0" smtClean="0"/>
              <a:t>, из которых партизанами были изгнаны оккупанты, собрания с населением проводились открыто.</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25602" name="Picture 2" descr="C:\Users\Влад 32\Desktop\86757674_crzntaxdu.jpg"/>
          <p:cNvPicPr>
            <a:picLocks noGrp="1" noChangeAspect="1" noChangeArrowheads="1"/>
          </p:cNvPicPr>
          <p:nvPr>
            <p:ph idx="1"/>
          </p:nvPr>
        </p:nvPicPr>
        <p:blipFill>
          <a:blip r:embed="rId2" cstate="print"/>
          <a:srcRect/>
          <a:stretch>
            <a:fillRect/>
          </a:stretch>
        </p:blipFill>
        <p:spPr bwMode="auto">
          <a:xfrm>
            <a:off x="4788024" y="980728"/>
            <a:ext cx="4176464" cy="3528392"/>
          </a:xfrm>
          <a:prstGeom prst="rect">
            <a:avLst/>
          </a:prstGeom>
          <a:noFill/>
        </p:spPr>
      </p:pic>
      <p:sp>
        <p:nvSpPr>
          <p:cNvPr id="5" name="Прямоугольник 4"/>
          <p:cNvSpPr/>
          <p:nvPr/>
        </p:nvSpPr>
        <p:spPr>
          <a:xfrm>
            <a:off x="251520" y="1196752"/>
            <a:ext cx="4572000" cy="3693319"/>
          </a:xfrm>
          <a:prstGeom prst="rect">
            <a:avLst/>
          </a:prstGeom>
        </p:spPr>
        <p:txBody>
          <a:bodyPr wrap="square">
            <a:spAutoFit/>
          </a:bodyPr>
          <a:lstStyle/>
          <a:p>
            <a:r>
              <a:rPr lang="ru-RU" dirty="0"/>
              <a:t>Большое значение для развития партизанского движения в конце 1941 - начале 1942 г. имел разгром Красной Армией гитлеровских войск под Москвой. Весть о поражении немецко-фашистских войск быстро облетела всю оккупированную территорию. Большой радостью были наполнены сердца советских людей, находившихся в тылу врага. Они воочию убедились в том, что «непобедимая» гитлеровская армия может быть не только остановлена, но и разбита.</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sp>
        <p:nvSpPr>
          <p:cNvPr id="4" name="Содержимое 3"/>
          <p:cNvSpPr>
            <a:spLocks noGrp="1"/>
          </p:cNvSpPr>
          <p:nvPr>
            <p:ph idx="1"/>
          </p:nvPr>
        </p:nvSpPr>
        <p:spPr>
          <a:xfrm>
            <a:off x="395536" y="188640"/>
            <a:ext cx="4402832" cy="6555432"/>
          </a:xfrm>
        </p:spPr>
        <p:txBody>
          <a:bodyPr>
            <a:normAutofit fontScale="85000" lnSpcReduction="20000"/>
          </a:bodyPr>
          <a:lstStyle/>
          <a:p>
            <a:r>
              <a:rPr lang="ru-RU" dirty="0" smtClean="0"/>
              <a:t>Операции Красной Армии зимой 1941 -42 г. заставили оккупантов бросить на фронт даже те резервы, которые они привлекали для борьбы с партизанами в оккупированных городах и сёлах </a:t>
            </a:r>
            <a:r>
              <a:rPr lang="ru-RU" dirty="0" err="1" smtClean="0"/>
              <a:t>Брянщины</a:t>
            </a:r>
            <a:r>
              <a:rPr lang="ru-RU" dirty="0" smtClean="0"/>
              <a:t>. Это в значительной мере способствовало усилению боевых действий партизанских отрядов, облегчало политическую и организаторскую работу по мобилизации населения на борьбу с захватчиками: подпольные партийные и комсомольские организации в оставленных немцами населённых пунктах стали открыто проводить собрания, митинги, доклады и беседы.</a:t>
            </a:r>
          </a:p>
          <a:p>
            <a:endParaRPr lang="ru-RU" dirty="0"/>
          </a:p>
        </p:txBody>
      </p:sp>
      <p:pic>
        <p:nvPicPr>
          <p:cNvPr id="26626" name="Picture 2" descr="C:\Users\Влад 32\Desktop\1340940738_4444441.4lernt4df8o4o4w0gwk0c0g48.ejcuplo1l0oo0sk8c40s8osc4.th.jpeg"/>
          <p:cNvPicPr>
            <a:picLocks noChangeAspect="1" noChangeArrowheads="1"/>
          </p:cNvPicPr>
          <p:nvPr/>
        </p:nvPicPr>
        <p:blipFill>
          <a:blip r:embed="rId2" cstate="print"/>
          <a:srcRect/>
          <a:stretch>
            <a:fillRect/>
          </a:stretch>
        </p:blipFill>
        <p:spPr bwMode="auto">
          <a:xfrm>
            <a:off x="4932040" y="548680"/>
            <a:ext cx="3744416" cy="576064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260648"/>
            <a:ext cx="8229600" cy="6411416"/>
          </a:xfrm>
        </p:spPr>
        <p:txBody>
          <a:bodyPr>
            <a:normAutofit fontScale="92500"/>
          </a:bodyPr>
          <a:lstStyle/>
          <a:p>
            <a:r>
              <a:rPr lang="ru-RU" dirty="0" smtClean="0"/>
              <a:t>Когда подпольные партийные органы и командование партизанских отрядов в первоначальный период выдвинули, как одну из главных задач, сбор оружия и боеприпасов, оставшихся на полях сражений, мирные жители приняли в этом самое активное участие. В каждом населённом пункте создавались специальные бригады из мирных жителей (подростков, стариков и женщин) по сбору оружия и боеприпасов для партизанских отрядов. В Южном Брянском партизанском крае на июнь 1942 г. население собрало, отремонтировало и передало народным мстителям </a:t>
            </a:r>
            <a:r>
              <a:rPr lang="ru-RU" dirty="0" err="1" smtClean="0"/>
              <a:t>Трубчевского</a:t>
            </a:r>
            <a:r>
              <a:rPr lang="ru-RU" dirty="0" smtClean="0"/>
              <a:t>, </a:t>
            </a:r>
            <a:r>
              <a:rPr lang="ru-RU" dirty="0" err="1" smtClean="0"/>
              <a:t>Суземского</a:t>
            </a:r>
            <a:r>
              <a:rPr lang="ru-RU" dirty="0" smtClean="0"/>
              <a:t>, </a:t>
            </a:r>
            <a:r>
              <a:rPr lang="ru-RU" dirty="0" err="1" smtClean="0"/>
              <a:t>Навлинского</a:t>
            </a:r>
            <a:r>
              <a:rPr lang="ru-RU" dirty="0" smtClean="0"/>
              <a:t>, </a:t>
            </a:r>
            <a:r>
              <a:rPr lang="ru-RU" dirty="0" err="1" smtClean="0"/>
              <a:t>Брасовского</a:t>
            </a:r>
            <a:r>
              <a:rPr lang="ru-RU" dirty="0" smtClean="0"/>
              <a:t>, </a:t>
            </a:r>
            <a:r>
              <a:rPr lang="ru-RU" dirty="0" err="1" smtClean="0"/>
              <a:t>Севского</a:t>
            </a:r>
            <a:r>
              <a:rPr lang="ru-RU" dirty="0" smtClean="0"/>
              <a:t> районов 13танков, 2 танкетки, 5 бронемашин, 137 миномётов, 11 орудий, 12300 винтовок, 55 тыс. снарядов, 7 тыс. мин, 112 станковых и 395 ручных пулемётов, 5 млн. патронов.</a:t>
            </a: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404664"/>
            <a:ext cx="4330824" cy="6264696"/>
          </a:xfrm>
        </p:spPr>
        <p:txBody>
          <a:bodyPr>
            <a:normAutofit fontScale="77500" lnSpcReduction="20000"/>
          </a:bodyPr>
          <a:lstStyle/>
          <a:p>
            <a:r>
              <a:rPr lang="ru-RU" dirty="0" smtClean="0"/>
              <a:t>Таким образом, фашистское командование вынуждено было уже в первые месяцы войны внести существенные коррективы в состав и численность карательных органов, предназначенных для обеспечения безопасности тыловых районов армий и установления пресловутого «нового порядка»...</a:t>
            </a:r>
          </a:p>
          <a:p>
            <a:r>
              <a:rPr lang="ru-RU" dirty="0" smtClean="0"/>
              <a:t>Зима 1941-42 г. была самым трудным временем в развитии партизанского движения. Жизнь зимой в лесу, вопросы </a:t>
            </a:r>
            <a:r>
              <a:rPr lang="ru-RU" dirty="0" err="1" smtClean="0"/>
              <a:t>самообеспечения</a:t>
            </a:r>
            <a:r>
              <a:rPr lang="ru-RU" dirty="0" smtClean="0"/>
              <a:t> питанием, одеждой, оружием и боеприпасами, сложность боевых действий, насыщенность населённых пунктов вражескими войсками создавали для партизан большие трудности.</a:t>
            </a:r>
          </a:p>
          <a:p>
            <a:endParaRPr lang="ru-RU" dirty="0"/>
          </a:p>
        </p:txBody>
      </p:sp>
      <p:sp>
        <p:nvSpPr>
          <p:cNvPr id="3" name="Заголовок 2"/>
          <p:cNvSpPr>
            <a:spLocks noGrp="1"/>
          </p:cNvSpPr>
          <p:nvPr>
            <p:ph type="title"/>
          </p:nvPr>
        </p:nvSpPr>
        <p:spPr/>
        <p:txBody>
          <a:bodyPr/>
          <a:lstStyle/>
          <a:p>
            <a:endParaRPr lang="ru-RU"/>
          </a:p>
        </p:txBody>
      </p:sp>
      <p:pic>
        <p:nvPicPr>
          <p:cNvPr id="27650" name="Picture 2" descr="C:\Users\Влад 32\Desktop\post-3-12863097174288.jpg"/>
          <p:cNvPicPr>
            <a:picLocks noChangeAspect="1" noChangeArrowheads="1"/>
          </p:cNvPicPr>
          <p:nvPr/>
        </p:nvPicPr>
        <p:blipFill>
          <a:blip r:embed="rId2" cstate="print"/>
          <a:srcRect/>
          <a:stretch>
            <a:fillRect/>
          </a:stretch>
        </p:blipFill>
        <p:spPr bwMode="auto">
          <a:xfrm>
            <a:off x="4788024" y="260648"/>
            <a:ext cx="4127500" cy="6350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Война обрушилась невиданным потрясением, ревущим смерчем. Все ломилось и </a:t>
            </a:r>
          </a:p>
          <a:p>
            <a:r>
              <a:rPr lang="ru-RU" dirty="0" smtClean="0"/>
              <a:t>крушилось, и завтрашний день, и мечты, и вся жизнь. Война!.. Сколько раз она приходила в Россию?! На </a:t>
            </a:r>
            <a:r>
              <a:rPr lang="ru-RU" dirty="0" err="1" smtClean="0"/>
              <a:t>Брянщину</a:t>
            </a:r>
            <a:r>
              <a:rPr lang="ru-RU" dirty="0" smtClean="0"/>
              <a:t>?..</a:t>
            </a:r>
          </a:p>
          <a:p>
            <a:r>
              <a:rPr lang="ru-RU" dirty="0" smtClean="0"/>
              <a:t>      Со дня Победы над фашистской Германией прошло 6</a:t>
            </a:r>
            <a:r>
              <a:rPr lang="en-US" dirty="0" smtClean="0"/>
              <a:t>7</a:t>
            </a:r>
            <a:r>
              <a:rPr lang="ru-RU" dirty="0" smtClean="0"/>
              <a:t> лет. Но нет в их ряду такого, которое затмило бы славу и историческое значение Великой Отечественной войны.</a:t>
            </a:r>
          </a:p>
          <a:p>
            <a:r>
              <a:rPr lang="ru-RU" dirty="0" smtClean="0"/>
              <a:t>Мы выбрали эту тему, потому что считаем, что партизанское движение оказало огромную роль в Победе Советского Союза над Фашистскими оккупантами.</a:t>
            </a:r>
            <a:endParaRPr lang="en" dirty="0" smtClean="0"/>
          </a:p>
          <a:p>
            <a:endParaRPr lang="ru-RU" dirty="0"/>
          </a:p>
        </p:txBody>
      </p:sp>
      <p:sp>
        <p:nvSpPr>
          <p:cNvPr id="3" name="Заголовок 2"/>
          <p:cNvSpPr>
            <a:spLocks noGrp="1"/>
          </p:cNvSpPr>
          <p:nvPr>
            <p:ph type="title"/>
          </p:nvPr>
        </p:nvSpPr>
        <p:spPr/>
        <p:txBody>
          <a:bodyPr/>
          <a:lstStyle/>
          <a:p>
            <a:pPr algn="ctr"/>
            <a:r>
              <a:rPr lang="ru-RU" dirty="0" smtClean="0"/>
              <a:t>Актуальность</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116632"/>
            <a:ext cx="4032448" cy="6624736"/>
          </a:xfrm>
        </p:spPr>
        <p:txBody>
          <a:bodyPr>
            <a:normAutofit fontScale="85000" lnSpcReduction="20000"/>
          </a:bodyPr>
          <a:lstStyle/>
          <a:p>
            <a:r>
              <a:rPr lang="ru-RU" dirty="0" smtClean="0"/>
              <a:t>Однако партизаны </a:t>
            </a:r>
            <a:r>
              <a:rPr lang="ru-RU" dirty="0" err="1" smtClean="0"/>
              <a:t>Брянщины</a:t>
            </a:r>
            <a:r>
              <a:rPr lang="ru-RU" dirty="0" smtClean="0"/>
              <a:t> сумели приспособиться к зимним условиям и выдержали это испытание. Благодаря помощи населения и трофеям, тем запасам, которые были завезены на партизанские базы до оккупации районов, народные мстители имели необходимый минимум одежды, обуви и продовольствия.</a:t>
            </a:r>
          </a:p>
          <a:p>
            <a:r>
              <a:rPr lang="ru-RU" dirty="0" smtClean="0"/>
              <a:t>В сообщении службы полиции и СД № 10 за февраль 1942 г. отмечалось, что «на центральном участке фронта деятельность партизан ещё более возросла и сильный мороз не вызвал ослабления этой деятельности».</a:t>
            </a:r>
          </a:p>
          <a:p>
            <a:endParaRPr lang="ru-RU" dirty="0"/>
          </a:p>
        </p:txBody>
      </p:sp>
      <p:sp>
        <p:nvSpPr>
          <p:cNvPr id="3" name="Заголовок 2"/>
          <p:cNvSpPr>
            <a:spLocks noGrp="1"/>
          </p:cNvSpPr>
          <p:nvPr>
            <p:ph type="title"/>
          </p:nvPr>
        </p:nvSpPr>
        <p:spPr/>
        <p:txBody>
          <a:bodyPr/>
          <a:lstStyle/>
          <a:p>
            <a:endParaRPr lang="ru-RU"/>
          </a:p>
        </p:txBody>
      </p:sp>
      <p:pic>
        <p:nvPicPr>
          <p:cNvPr id="28674" name="Picture 2" descr="C:\Users\Влад 32\Desktop\brynsk11.gif"/>
          <p:cNvPicPr>
            <a:picLocks noChangeAspect="1" noChangeArrowheads="1"/>
          </p:cNvPicPr>
          <p:nvPr/>
        </p:nvPicPr>
        <p:blipFill>
          <a:blip r:embed="rId2" cstate="print"/>
          <a:srcRect/>
          <a:stretch>
            <a:fillRect/>
          </a:stretch>
        </p:blipFill>
        <p:spPr bwMode="auto">
          <a:xfrm>
            <a:off x="4427984" y="1556792"/>
            <a:ext cx="4464496" cy="38862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48680"/>
            <a:ext cx="8229600" cy="5832648"/>
          </a:xfrm>
        </p:spPr>
        <p:txBody>
          <a:bodyPr>
            <a:normAutofit lnSpcReduction="10000"/>
          </a:bodyPr>
          <a:lstStyle/>
          <a:p>
            <a:r>
              <a:rPr lang="ru-RU" dirty="0" smtClean="0"/>
              <a:t>Следует отметить, что заслуга брянских партизан в том, что они впервые в борьбе с оккупантами нашли, изучили и распространили оправдавшую себя форму вовлечения фактически всего населения в вооружённую борьбу - это отряды и группы самообороны, которые, после освобождения партизанами населённых пунктов от гитлеровцев и их ставленников, формировались из числа стариков, подростков, женщин. Бойцы групп самообороны обучались партизанами владению оружием, после чего вооружались и несли охрану населённых пунктов от фашистских оккупантов. Тем самым они оказывали большую помощь партизанским отрядам в их вооружённой борьбе, являлись боевым резервом партизан.</a:t>
            </a:r>
          </a:p>
          <a:p>
            <a:endParaRPr lang="ru-RU" dirty="0"/>
          </a:p>
        </p:txBody>
      </p:sp>
      <p:sp>
        <p:nvSpPr>
          <p:cNvPr id="3" name="Заголовок 2"/>
          <p:cNvSpPr>
            <a:spLocks noGrp="1"/>
          </p:cNvSpPr>
          <p:nvPr>
            <p:ph type="title"/>
          </p:nvPr>
        </p:nvSpPr>
        <p:spPr>
          <a:xfrm>
            <a:off x="457200" y="152400"/>
            <a:ext cx="8229600" cy="1188368"/>
          </a:xfrm>
        </p:spPr>
        <p:txBody>
          <a:bodyPr/>
          <a:lstStyle/>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188640"/>
            <a:ext cx="4680520" cy="6483424"/>
          </a:xfrm>
        </p:spPr>
        <p:txBody>
          <a:bodyPr>
            <a:normAutofit fontScale="92500" lnSpcReduction="20000"/>
          </a:bodyPr>
          <a:lstStyle/>
          <a:p>
            <a:r>
              <a:rPr lang="ru-RU" dirty="0" smtClean="0"/>
              <a:t>Первые группы самообороны на </a:t>
            </a:r>
            <a:r>
              <a:rPr lang="ru-RU" dirty="0" err="1" smtClean="0"/>
              <a:t>Брянщине</a:t>
            </a:r>
            <a:r>
              <a:rPr lang="ru-RU" dirty="0" smtClean="0"/>
              <a:t> появились в </a:t>
            </a:r>
            <a:r>
              <a:rPr lang="ru-RU" dirty="0" err="1" smtClean="0"/>
              <a:t>Дятьковском</a:t>
            </a:r>
            <a:r>
              <a:rPr lang="ru-RU" dirty="0" smtClean="0"/>
              <a:t> районе. Затем опыт </a:t>
            </a:r>
            <a:r>
              <a:rPr lang="ru-RU" dirty="0" err="1" smtClean="0"/>
              <a:t>дятьковцев</a:t>
            </a:r>
            <a:r>
              <a:rPr lang="ru-RU" dirty="0" smtClean="0"/>
              <a:t> был распространён на южные районы - </a:t>
            </a:r>
            <a:r>
              <a:rPr lang="ru-RU" dirty="0" err="1" smtClean="0"/>
              <a:t>Суземский</a:t>
            </a:r>
            <a:r>
              <a:rPr lang="ru-RU" dirty="0" smtClean="0"/>
              <a:t>, </a:t>
            </a:r>
            <a:r>
              <a:rPr lang="ru-RU" dirty="0" err="1" smtClean="0"/>
              <a:t>Навлинский</a:t>
            </a:r>
            <a:r>
              <a:rPr lang="ru-RU" dirty="0" smtClean="0"/>
              <a:t>, </a:t>
            </a:r>
            <a:r>
              <a:rPr lang="ru-RU" dirty="0" err="1" smtClean="0"/>
              <a:t>Трубчевский</a:t>
            </a:r>
            <a:r>
              <a:rPr lang="ru-RU" dirty="0" smtClean="0"/>
              <a:t> и некоторые другие. Этот опыт получил распространение в партизанских районах Смоленской области и других </a:t>
            </a:r>
            <a:r>
              <a:rPr lang="ru-RU" dirty="0" err="1" smtClean="0"/>
              <a:t>peгионах</a:t>
            </a:r>
            <a:r>
              <a:rPr lang="ru-RU" dirty="0" smtClean="0"/>
              <a:t>. </a:t>
            </a:r>
          </a:p>
          <a:p>
            <a:r>
              <a:rPr lang="ru-RU" dirty="0" smtClean="0"/>
              <a:t>Партизанские формирования, преодолевшие трудности холодной зимы первого года войны, активно сражались с оккупантами и стали той основой, на которой с весны 1942 г. получило мощное развитие партизанское движение на </a:t>
            </a:r>
            <a:r>
              <a:rPr lang="ru-RU" dirty="0" err="1" smtClean="0"/>
              <a:t>Брянщине</a:t>
            </a:r>
            <a:r>
              <a:rPr lang="ru-RU" dirty="0" smtClean="0"/>
              <a:t>.</a:t>
            </a:r>
            <a:endParaRPr lang="en" dirty="0" smtClean="0"/>
          </a:p>
          <a:p>
            <a:endParaRPr lang="en-US" dirty="0" smtClean="0"/>
          </a:p>
          <a:p>
            <a:endParaRPr lang="en-US" dirty="0" smtClean="0"/>
          </a:p>
          <a:p>
            <a:endParaRPr lang="ru-RU" dirty="0"/>
          </a:p>
        </p:txBody>
      </p:sp>
      <p:sp>
        <p:nvSpPr>
          <p:cNvPr id="3" name="Заголовок 2"/>
          <p:cNvSpPr>
            <a:spLocks noGrp="1"/>
          </p:cNvSpPr>
          <p:nvPr>
            <p:ph type="title"/>
          </p:nvPr>
        </p:nvSpPr>
        <p:spPr/>
        <p:txBody>
          <a:bodyPr/>
          <a:lstStyle/>
          <a:p>
            <a:endParaRPr lang="ru-RU"/>
          </a:p>
        </p:txBody>
      </p:sp>
      <p:pic>
        <p:nvPicPr>
          <p:cNvPr id="29698" name="Picture 2" descr="C:\Users\Влад 32\Desktop\partiz5.jpg"/>
          <p:cNvPicPr>
            <a:picLocks noChangeAspect="1" noChangeArrowheads="1"/>
          </p:cNvPicPr>
          <p:nvPr/>
        </p:nvPicPr>
        <p:blipFill>
          <a:blip r:embed="rId2" cstate="print"/>
          <a:srcRect/>
          <a:stretch>
            <a:fillRect/>
          </a:stretch>
        </p:blipFill>
        <p:spPr bwMode="auto">
          <a:xfrm>
            <a:off x="4860032" y="1196752"/>
            <a:ext cx="4104456" cy="367240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30723" name="Picture 3" descr="C:\Users\Влад 32\Desktop\tmp11B-166.jpg"/>
          <p:cNvPicPr>
            <a:picLocks noGrp="1" noChangeAspect="1" noChangeArrowheads="1"/>
          </p:cNvPicPr>
          <p:nvPr>
            <p:ph idx="1"/>
          </p:nvPr>
        </p:nvPicPr>
        <p:blipFill>
          <a:blip r:embed="rId2" cstate="print"/>
          <a:srcRect/>
          <a:stretch>
            <a:fillRect/>
          </a:stretch>
        </p:blipFill>
        <p:spPr bwMode="auto">
          <a:xfrm>
            <a:off x="251520" y="188640"/>
            <a:ext cx="8712968" cy="648072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229600" cy="5073352"/>
          </a:xfrm>
        </p:spPr>
        <p:txBody>
          <a:bodyPr>
            <a:normAutofit fontScale="92500" lnSpcReduction="10000"/>
          </a:bodyPr>
          <a:lstStyle/>
          <a:p>
            <a:r>
              <a:rPr lang="ru-RU" dirty="0" smtClean="0"/>
              <a:t>Нынешние поколения, вот уже шесть десятилетий живущее в мире, бесконечно обязаны всем тем, кто во время войны своими подвигами отстоял, а затем возродил великую державу. Неотъемлемой частью Великой Отечественной войны стала вооруженная борьба советских людей на временно оккупированной территории. Это была захваченная врагом, но не покоренная им земля! Родина высоко оценила выдающийся подвиг брянских партизан и подпольщиков. Свыше 16 тыс. человек были награждены орденами и медалями, двенадцать партизан удостоены высокого звания Героя Советского Союза и двое – Героя России. Нет такой семьи, которая бы не внесла свой вклад в Великую Победу! </a:t>
            </a:r>
            <a:endParaRPr lang="en" dirty="0" smtClean="0"/>
          </a:p>
          <a:p>
            <a:endParaRPr lang="ru-RU" dirty="0"/>
          </a:p>
        </p:txBody>
      </p:sp>
      <p:sp>
        <p:nvSpPr>
          <p:cNvPr id="3" name="Заголовок 2"/>
          <p:cNvSpPr>
            <a:spLocks noGrp="1"/>
          </p:cNvSpPr>
          <p:nvPr>
            <p:ph type="title"/>
          </p:nvPr>
        </p:nvSpPr>
        <p:spPr/>
        <p:txBody>
          <a:bodyPr>
            <a:normAutofit/>
          </a:bodyPr>
          <a:lstStyle/>
          <a:p>
            <a:pPr algn="ctr"/>
            <a:r>
              <a:rPr lang="ru-RU" dirty="0" smtClean="0"/>
              <a:t>Заключение</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1) Партизанское движение в годы Великой Отечественной войны 1941-1945 </a:t>
            </a:r>
            <a:r>
              <a:rPr lang="ru-RU" dirty="0" err="1" smtClean="0"/>
              <a:t>гг</a:t>
            </a:r>
            <a:endParaRPr lang="ru-RU" dirty="0" smtClean="0"/>
          </a:p>
          <a:p>
            <a:r>
              <a:rPr lang="ru-RU" dirty="0" smtClean="0"/>
              <a:t> документы и материалы</a:t>
            </a:r>
          </a:p>
          <a:p>
            <a:r>
              <a:rPr lang="ru-RU" dirty="0" smtClean="0"/>
              <a:t>Год выпуска: 1998</a:t>
            </a:r>
          </a:p>
          <a:p>
            <a:r>
              <a:rPr lang="ru-RU" dirty="0" smtClean="0"/>
              <a:t>Издательство: </a:t>
            </a:r>
            <a:r>
              <a:rPr lang="ru-RU" dirty="0" err="1" smtClean="0"/>
              <a:t>Терра</a:t>
            </a:r>
            <a:endParaRPr lang="ru-RU" dirty="0" smtClean="0"/>
          </a:p>
          <a:p>
            <a:r>
              <a:rPr lang="ru-RU" dirty="0" smtClean="0"/>
              <a:t>2) Партизанское движение. По опыту Великой Отечественной войны 1941-1945 гг.</a:t>
            </a:r>
          </a:p>
          <a:p>
            <a:r>
              <a:rPr lang="ru-RU" dirty="0" smtClean="0"/>
              <a:t>Автор: </a:t>
            </a:r>
            <a:r>
              <a:rPr lang="ru-RU" dirty="0" err="1" smtClean="0"/>
              <a:t>Азясский</a:t>
            </a:r>
            <a:r>
              <a:rPr lang="ru-RU" dirty="0" smtClean="0"/>
              <a:t> Н. Ф.</a:t>
            </a:r>
          </a:p>
          <a:p>
            <a:r>
              <a:rPr lang="ru-RU" dirty="0" smtClean="0"/>
              <a:t>Издательство: </a:t>
            </a:r>
            <a:r>
              <a:rPr lang="ru-RU" dirty="0" err="1" smtClean="0"/>
              <a:t>Кучково</a:t>
            </a:r>
            <a:r>
              <a:rPr lang="ru-RU" dirty="0" smtClean="0"/>
              <a:t> поле</a:t>
            </a:r>
          </a:p>
          <a:p>
            <a:r>
              <a:rPr lang="ru-RU" dirty="0" smtClean="0"/>
              <a:t>	3) Т. К. </a:t>
            </a:r>
            <a:r>
              <a:rPr lang="ru-RU" dirty="0" err="1" smtClean="0"/>
              <a:t>Дандакин</a:t>
            </a:r>
            <a:r>
              <a:rPr lang="ru-RU" dirty="0" smtClean="0"/>
              <a:t> </a:t>
            </a:r>
            <a:r>
              <a:rPr lang="en-US" dirty="0" smtClean="0"/>
              <a:t>«</a:t>
            </a:r>
            <a:r>
              <a:rPr lang="ru-RU" dirty="0" smtClean="0"/>
              <a:t>Во имя павших и живых</a:t>
            </a:r>
            <a:r>
              <a:rPr lang="en-US" dirty="0" smtClean="0"/>
              <a:t>», </a:t>
            </a:r>
            <a:r>
              <a:rPr lang="ru-RU" dirty="0" smtClean="0"/>
              <a:t>изд. </a:t>
            </a:r>
            <a:r>
              <a:rPr lang="en-US" dirty="0" smtClean="0"/>
              <a:t>«</a:t>
            </a:r>
            <a:r>
              <a:rPr lang="ru-RU" dirty="0" err="1" smtClean="0"/>
              <a:t>Придесение</a:t>
            </a:r>
            <a:r>
              <a:rPr lang="en-US" dirty="0" smtClean="0"/>
              <a:t>», </a:t>
            </a:r>
            <a:r>
              <a:rPr lang="ru-RU" dirty="0" smtClean="0"/>
              <a:t>г. Брянск. 2000 г.</a:t>
            </a:r>
          </a:p>
          <a:p>
            <a:r>
              <a:rPr lang="ru-RU" smtClean="0"/>
              <a:t>4) Интернет ресурсы</a:t>
            </a:r>
          </a:p>
          <a:p>
            <a:endParaRPr lang="ru-RU" dirty="0"/>
          </a:p>
        </p:txBody>
      </p:sp>
      <p:sp>
        <p:nvSpPr>
          <p:cNvPr id="3" name="Заголовок 2"/>
          <p:cNvSpPr>
            <a:spLocks noGrp="1"/>
          </p:cNvSpPr>
          <p:nvPr>
            <p:ph type="title"/>
          </p:nvPr>
        </p:nvSpPr>
        <p:spPr/>
        <p:txBody>
          <a:bodyPr/>
          <a:lstStyle/>
          <a:p>
            <a:pPr algn="ctr"/>
            <a:r>
              <a:rPr lang="ru-RU" dirty="0" smtClean="0"/>
              <a:t>Список литературы</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1) Актуальность</a:t>
            </a:r>
          </a:p>
          <a:p>
            <a:r>
              <a:rPr lang="ru-RU" dirty="0" smtClean="0"/>
              <a:t>2) Становление партизанского движения</a:t>
            </a:r>
          </a:p>
          <a:p>
            <a:r>
              <a:rPr lang="ru-RU" dirty="0" smtClean="0"/>
              <a:t>3) Деятельность подпольных организаций</a:t>
            </a:r>
          </a:p>
          <a:p>
            <a:r>
              <a:rPr lang="ru-RU" dirty="0" smtClean="0"/>
              <a:t> 4) Заключение</a:t>
            </a:r>
          </a:p>
          <a:p>
            <a:r>
              <a:rPr lang="ru-RU" dirty="0" smtClean="0"/>
              <a:t> 5) Список литературы</a:t>
            </a:r>
            <a:endParaRPr lang="en" b="1" i="1" u="sng" dirty="0" smtClean="0"/>
          </a:p>
          <a:p>
            <a:endParaRPr lang="ru-RU" dirty="0"/>
          </a:p>
        </p:txBody>
      </p:sp>
      <p:sp>
        <p:nvSpPr>
          <p:cNvPr id="3" name="Заголовок 2"/>
          <p:cNvSpPr>
            <a:spLocks noGrp="1"/>
          </p:cNvSpPr>
          <p:nvPr>
            <p:ph type="title"/>
          </p:nvPr>
        </p:nvSpPr>
        <p:spPr/>
        <p:txBody>
          <a:bodyPr/>
          <a:lstStyle/>
          <a:p>
            <a:pPr algn="ctr"/>
            <a:r>
              <a:rPr lang="ru-RU" dirty="0" smtClean="0"/>
              <a:t>План</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Сознавая свою ответственность за судьбу Родины, глубоко веря в могущество Советского государства, широкие массы трудящихся нашей страны становились на путь беспощадной борьбы с фашистскими захватчиками. Советский народ под руководством партии коммунистов применил во вражеском тылу самые разнообразные формы и способы сопротивления, которые выражались в борьбе за срыв всех экономических, политических и военных мероприятий оккупационных властей, в подпольной и вооружённой партизанской войне.</a:t>
            </a:r>
          </a:p>
          <a:p>
            <a:r>
              <a:rPr lang="ru-RU" dirty="0" smtClean="0"/>
              <a:t>Наиболее активной и действенной формой сопротивления советского народа в тылу врага была вооружённая партизанская борьба.</a:t>
            </a: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t>Становление партизанского движения</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
            </a:r>
            <a:br>
              <a:rPr lang="ru-RU" dirty="0" smtClean="0"/>
            </a:br>
            <a:r>
              <a:rPr lang="ru-RU" dirty="0" smtClean="0"/>
              <a:t/>
            </a:r>
            <a:br>
              <a:rPr lang="ru-RU" dirty="0" smtClean="0"/>
            </a:br>
            <a:endParaRPr lang="ru-RU" dirty="0"/>
          </a:p>
        </p:txBody>
      </p:sp>
      <p:sp>
        <p:nvSpPr>
          <p:cNvPr id="18" name="Содержимое 17"/>
          <p:cNvSpPr>
            <a:spLocks noGrp="1"/>
          </p:cNvSpPr>
          <p:nvPr>
            <p:ph idx="1"/>
          </p:nvPr>
        </p:nvSpPr>
        <p:spPr>
          <a:xfrm>
            <a:off x="457200" y="188640"/>
            <a:ext cx="4474840" cy="5907360"/>
          </a:xfrm>
        </p:spPr>
        <p:txBody>
          <a:bodyPr>
            <a:normAutofit fontScale="62500" lnSpcReduction="20000"/>
          </a:bodyPr>
          <a:lstStyle/>
          <a:p>
            <a:r>
              <a:rPr lang="ru-RU" dirty="0" smtClean="0"/>
              <a:t>18 июля 1941 г. ЦК ВКП (б) принял постановление «Об организации борьбы в тылу германских войск». В нём были определены задачи по созданию на захваченных врагом территориях разветвлённой сети подпольных партийных организаций для руководства народной борьбой против оккупантов. В постановлении подчёркивалась необходимость осуществления коммунистами авангардной роли в деле организации сопротивления захватчикам, требовалось, чтобы за организацию партизанского движения взялись непосредственно сами руководители республиканских, областных, районных партийных и советских организаций, чтобы они возглавляли партизанские отряды и группы, личным примером вдохновляли народ на борьбу.</a:t>
            </a:r>
          </a:p>
          <a:p>
            <a:r>
              <a:rPr lang="ru-RU" dirty="0" smtClean="0"/>
              <a:t>Партизанским отрядам рекомендовалось разрушать коммуникации врага, взрывать мосты и железные дороги, уничтожать телефонную и телеграфную связь вражеской армии, взрывать и сжигать склады с боеприпасами и военным имуществом, громить транспорт и обозы с живой силой и боевой техникой врага.</a:t>
            </a:r>
          </a:p>
          <a:p>
            <a:endParaRPr lang="ru-RU" dirty="0"/>
          </a:p>
        </p:txBody>
      </p:sp>
      <p:pic>
        <p:nvPicPr>
          <p:cNvPr id="1032" name="Picture 8" descr="C:\Users\Влад 32\Desktop\f62-2b.jpg"/>
          <p:cNvPicPr>
            <a:picLocks noChangeAspect="1" noChangeArrowheads="1"/>
          </p:cNvPicPr>
          <p:nvPr/>
        </p:nvPicPr>
        <p:blipFill>
          <a:blip r:embed="rId2" cstate="print"/>
          <a:srcRect/>
          <a:stretch>
            <a:fillRect/>
          </a:stretch>
        </p:blipFill>
        <p:spPr bwMode="auto">
          <a:xfrm>
            <a:off x="5004048" y="1340768"/>
            <a:ext cx="3810000" cy="25431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60648"/>
            <a:ext cx="8435280" cy="6192688"/>
          </a:xfrm>
        </p:spPr>
        <p:txBody>
          <a:bodyPr>
            <a:normAutofit fontScale="92500" lnSpcReduction="20000"/>
          </a:bodyPr>
          <a:lstStyle/>
          <a:p>
            <a:r>
              <a:rPr lang="ru-RU" dirty="0" smtClean="0"/>
              <a:t> К сентябрю 1941г в Орловской области было сформировано 72 партизанских отряда, 91 партизанская группа, 330 групп подрывников, в которые было отобрано 4,5 тыс. человек. К ноябрю 1941 г. в оккупированных районах области действовало 19 подпольных райкомов и горкомов партии и 16 райкомов комсомола. Для руководства их деятельностью было утверждено 5 подпольных секретарей обкома ВКП (б). Создание подполья и партизанских отрядов местным партийным организациям пришлось проводить в очень тяжёлых условиях. Это было обусловлено рядом причин и, в первую очередь, обстановкой военного времени, неудачами наших войск на фронте, быстрым продвижением врагов в глубь страны, а также призывом значительной части коммунистов в Красную Армию, эвакуацией оборудования и имущества промышленных предприятий, колхозов, совхозов и т. д. в восточные районы страны: вместе с вывозом материальных ценностей эвакуировались рабочие и колхозники, в том числе коммунисты и комсомольцы.</a:t>
            </a:r>
          </a:p>
          <a:p>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Picture 2" descr="C:\Users\Влад 32\Desktop\4e54fcf0212c130a7a8257eb3cc413e3_full.jpg"/>
          <p:cNvPicPr>
            <a:picLocks noGrp="1" noChangeAspect="1" noChangeArrowheads="1"/>
          </p:cNvPicPr>
          <p:nvPr>
            <p:ph idx="1"/>
          </p:nvPr>
        </p:nvPicPr>
        <p:blipFill>
          <a:blip r:embed="rId2" cstate="print"/>
          <a:srcRect/>
          <a:stretch>
            <a:fillRect/>
          </a:stretch>
        </p:blipFill>
        <p:spPr bwMode="auto">
          <a:xfrm>
            <a:off x="323528" y="188640"/>
            <a:ext cx="8640960" cy="640871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5445224"/>
            <a:ext cx="8229600" cy="1219200"/>
          </a:xfrm>
        </p:spPr>
        <p:txBody>
          <a:bodyPr/>
          <a:lstStyle/>
          <a:p>
            <a:pPr algn="ctr"/>
            <a:r>
              <a:rPr lang="ru-RU" dirty="0" smtClean="0"/>
              <a:t>Маленькие  партизаны</a:t>
            </a:r>
            <a:endParaRPr lang="ru-RU" dirty="0"/>
          </a:p>
        </p:txBody>
      </p:sp>
      <p:pic>
        <p:nvPicPr>
          <p:cNvPr id="19458" name="Picture 2" descr="C:\Users\Влад 32\Desktop\img.jpg"/>
          <p:cNvPicPr>
            <a:picLocks noGrp="1" noChangeAspect="1" noChangeArrowheads="1"/>
          </p:cNvPicPr>
          <p:nvPr>
            <p:ph idx="1"/>
          </p:nvPr>
        </p:nvPicPr>
        <p:blipFill>
          <a:blip r:embed="rId2" cstate="print"/>
          <a:srcRect/>
          <a:stretch>
            <a:fillRect/>
          </a:stretch>
        </p:blipFill>
        <p:spPr bwMode="auto">
          <a:xfrm>
            <a:off x="539552" y="476672"/>
            <a:ext cx="8280920" cy="496855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229600" cy="4929336"/>
          </a:xfrm>
        </p:spPr>
        <p:txBody>
          <a:bodyPr>
            <a:normAutofit fontScale="92500" lnSpcReduction="20000"/>
          </a:bodyPr>
          <a:lstStyle/>
          <a:p>
            <a:r>
              <a:rPr lang="ru-RU" dirty="0" smtClean="0"/>
              <a:t>Уже в течение августа - октября 1941 г. партизанские отряды оформились в большинстве районов области. Отбор бойцов в партизанские отряды проводился на добровольной основе и в строго индивидуальном порядке. Людям физически слабым, безвольным в партизанские отряды вступать не рекомендовалось. Секретарь </a:t>
            </a:r>
            <a:r>
              <a:rPr lang="ru-RU" dirty="0" err="1" smtClean="0"/>
              <a:t>Навлинского</a:t>
            </a:r>
            <a:r>
              <a:rPr lang="ru-RU" dirty="0" smtClean="0"/>
              <a:t> райкома партии А. В. </a:t>
            </a:r>
            <a:r>
              <a:rPr lang="ru-RU" dirty="0" err="1" smtClean="0"/>
              <a:t>Суслин</a:t>
            </a:r>
            <a:r>
              <a:rPr lang="ru-RU" dirty="0" smtClean="0"/>
              <a:t> на организационном собрании партизанского отряда говорил: «Люди, не способные переносить величайшие лишения опасной и тяжёлой жизни, пусть покинут партизанский отряд, пока не поздно, пока ещё враг не занял территории района. Мы не обещаем будущим партизанам сносных условий жизни, а наоборот, говорим открыто: условия жизни будут чертовски тяжелы и предстоит смертельная борьба с лютым врагом».</a:t>
            </a: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t>Деятельность подпольных организаций</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147</TotalTime>
  <Words>1704</Words>
  <Application>Microsoft Office PowerPoint</Application>
  <PresentationFormat>Экран (4:3)</PresentationFormat>
  <Paragraphs>52</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Бумажная</vt:lpstr>
      <vt:lpstr>Партизанское движение на Брянщине</vt:lpstr>
      <vt:lpstr>Актуальность</vt:lpstr>
      <vt:lpstr>План</vt:lpstr>
      <vt:lpstr>Становление партизанского движения</vt:lpstr>
      <vt:lpstr>  </vt:lpstr>
      <vt:lpstr>Слайд 6</vt:lpstr>
      <vt:lpstr>Слайд 7</vt:lpstr>
      <vt:lpstr>Маленькие  партизаны</vt:lpstr>
      <vt:lpstr>Деятельность подпольных организаций</vt:lpstr>
      <vt:lpstr>Слайд 10</vt:lpstr>
      <vt:lpstr>Слайд 11</vt:lpstr>
      <vt:lpstr>Слайд 12</vt:lpstr>
      <vt:lpstr>Партизанки</vt:lpstr>
      <vt:lpstr>Фотоархив</vt:lpstr>
      <vt:lpstr>Слайд 15</vt:lpstr>
      <vt:lpstr>Слайд 16</vt:lpstr>
      <vt:lpstr>Слайд 17</vt:lpstr>
      <vt:lpstr>Слайд 18</vt:lpstr>
      <vt:lpstr>Слайд 19</vt:lpstr>
      <vt:lpstr>Слайд 20</vt:lpstr>
      <vt:lpstr>Слайд 21</vt:lpstr>
      <vt:lpstr>Слайд 22</vt:lpstr>
      <vt:lpstr>Слайд 23</vt:lpstr>
      <vt:lpstr>Заключение</vt:lpstr>
      <vt:lpstr>Список литературы</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Партизанское движение на Брянщине</dc:title>
  <dc:creator>Влад 32</dc:creator>
  <cp:lastModifiedBy>пользователь</cp:lastModifiedBy>
  <cp:revision>16</cp:revision>
  <dcterms:created xsi:type="dcterms:W3CDTF">2005-12-31T23:29:36Z</dcterms:created>
  <dcterms:modified xsi:type="dcterms:W3CDTF">2017-10-06T17:49:03Z</dcterms:modified>
</cp:coreProperties>
</file>