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sldIdLst>
    <p:sldId id="278" r:id="rId4"/>
    <p:sldId id="263" r:id="rId5"/>
    <p:sldId id="271" r:id="rId6"/>
    <p:sldId id="272" r:id="rId7"/>
    <p:sldId id="273" r:id="rId8"/>
    <p:sldId id="258" r:id="rId9"/>
    <p:sldId id="259" r:id="rId10"/>
    <p:sldId id="275" r:id="rId11"/>
    <p:sldId id="261" r:id="rId12"/>
    <p:sldId id="277" r:id="rId13"/>
    <p:sldId id="266" r:id="rId14"/>
    <p:sldId id="267" r:id="rId15"/>
    <p:sldId id="268" r:id="rId16"/>
    <p:sldId id="269" r:id="rId17"/>
    <p:sldId id="270" r:id="rId18"/>
    <p:sldId id="276" r:id="rId19"/>
    <p:sldId id="265" r:id="rId20"/>
    <p:sldId id="279" r:id="rId2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81" d="100"/>
          <a:sy n="81" d="100"/>
        </p:scale>
        <p:origin x="-300" y="21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CEE1AFF4-4C0D-4F71-9515-43EF1CD8207B}" type="datetimeFigureOut">
              <a:rPr lang="ru-RU" smtClean="0"/>
              <a:t>12.04.2017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9EDD438-6653-4546-9512-151EBC490EE4}" type="slidenum">
              <a:rPr lang="ru-RU" smtClean="0"/>
              <a:t>‹#›</a:t>
            </a:fld>
            <a:endParaRPr lang="ru-RU"/>
          </a:p>
        </p:txBody>
      </p:sp>
    </p:spTree>
    <p:extLst>
      <p:ext uri="{BB962C8B-B14F-4D97-AF65-F5344CB8AC3E}">
        <p14:creationId xmlns:p14="http://schemas.microsoft.com/office/powerpoint/2010/main" val="41908968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EE1AFF4-4C0D-4F71-9515-43EF1CD8207B}" type="datetimeFigureOut">
              <a:rPr lang="ru-RU" smtClean="0"/>
              <a:t>12.04.2017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9EDD438-6653-4546-9512-151EBC490EE4}" type="slidenum">
              <a:rPr lang="ru-RU" smtClean="0"/>
              <a:t>‹#›</a:t>
            </a:fld>
            <a:endParaRPr lang="ru-RU"/>
          </a:p>
        </p:txBody>
      </p:sp>
    </p:spTree>
    <p:extLst>
      <p:ext uri="{BB962C8B-B14F-4D97-AF65-F5344CB8AC3E}">
        <p14:creationId xmlns:p14="http://schemas.microsoft.com/office/powerpoint/2010/main" val="13004265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1"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1"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EE1AFF4-4C0D-4F71-9515-43EF1CD8207B}" type="datetimeFigureOut">
              <a:rPr lang="ru-RU" smtClean="0"/>
              <a:t>12.04.2017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9EDD438-6653-4546-9512-151EBC490EE4}" type="slidenum">
              <a:rPr lang="ru-RU" smtClean="0"/>
              <a:t>‹#›</a:t>
            </a:fld>
            <a:endParaRPr lang="ru-RU"/>
          </a:p>
        </p:txBody>
      </p:sp>
    </p:spTree>
    <p:extLst>
      <p:ext uri="{BB962C8B-B14F-4D97-AF65-F5344CB8AC3E}">
        <p14:creationId xmlns:p14="http://schemas.microsoft.com/office/powerpoint/2010/main" val="1089571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CEE1AFF4-4C0D-4F71-9515-43EF1CD8207B}" type="datetimeFigureOut">
              <a:rPr lang="ru-RU" smtClean="0">
                <a:solidFill>
                  <a:prstClr val="black">
                    <a:tint val="75000"/>
                  </a:prstClr>
                </a:solidFill>
              </a:rPr>
              <a:pPr/>
              <a:t>12.04.2017</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D9EDD438-6653-4546-9512-151EBC490EE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7857912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EE1AFF4-4C0D-4F71-9515-43EF1CD8207B}" type="datetimeFigureOut">
              <a:rPr lang="ru-RU" smtClean="0">
                <a:solidFill>
                  <a:prstClr val="black">
                    <a:tint val="75000"/>
                  </a:prstClr>
                </a:solidFill>
              </a:rPr>
              <a:pPr/>
              <a:t>12.04.2017</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D9EDD438-6653-4546-9512-151EBC490EE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5242024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1" y="1709740"/>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CEE1AFF4-4C0D-4F71-9515-43EF1CD8207B}" type="datetimeFigureOut">
              <a:rPr lang="ru-RU" smtClean="0">
                <a:solidFill>
                  <a:prstClr val="black">
                    <a:tint val="75000"/>
                  </a:prstClr>
                </a:solidFill>
              </a:rPr>
              <a:pPr/>
              <a:t>12.04.2017</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D9EDD438-6653-4546-9512-151EBC490EE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428914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CEE1AFF4-4C0D-4F71-9515-43EF1CD8207B}" type="datetimeFigureOut">
              <a:rPr lang="ru-RU" smtClean="0">
                <a:solidFill>
                  <a:prstClr val="black">
                    <a:tint val="75000"/>
                  </a:prstClr>
                </a:solidFill>
              </a:rPr>
              <a:pPr/>
              <a:t>12.04.2017</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D9EDD438-6653-4546-9512-151EBC490EE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1932903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7"/>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9"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1"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CEE1AFF4-4C0D-4F71-9515-43EF1CD8207B}" type="datetimeFigureOut">
              <a:rPr lang="ru-RU" smtClean="0">
                <a:solidFill>
                  <a:prstClr val="black">
                    <a:tint val="75000"/>
                  </a:prstClr>
                </a:solidFill>
              </a:rPr>
              <a:pPr/>
              <a:t>12.04.2017</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D9EDD438-6653-4546-9512-151EBC490EE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8449015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CEE1AFF4-4C0D-4F71-9515-43EF1CD8207B}" type="datetimeFigureOut">
              <a:rPr lang="ru-RU" smtClean="0">
                <a:solidFill>
                  <a:prstClr val="black">
                    <a:tint val="75000"/>
                  </a:prstClr>
                </a:solidFill>
              </a:rPr>
              <a:pPr/>
              <a:t>12.04.2017</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D9EDD438-6653-4546-9512-151EBC490EE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6501182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EE1AFF4-4C0D-4F71-9515-43EF1CD8207B}" type="datetimeFigureOut">
              <a:rPr lang="ru-RU" smtClean="0">
                <a:solidFill>
                  <a:prstClr val="black">
                    <a:tint val="75000"/>
                  </a:prstClr>
                </a:solidFill>
              </a:rPr>
              <a:pPr/>
              <a:t>12.04.2017</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D9EDD438-6653-4546-9512-151EBC490EE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8978157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CEE1AFF4-4C0D-4F71-9515-43EF1CD8207B}" type="datetimeFigureOut">
              <a:rPr lang="ru-RU" smtClean="0">
                <a:solidFill>
                  <a:prstClr val="black">
                    <a:tint val="75000"/>
                  </a:prstClr>
                </a:solidFill>
              </a:rPr>
              <a:pPr/>
              <a:t>12.04.2017</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D9EDD438-6653-4546-9512-151EBC490EE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3661039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EE1AFF4-4C0D-4F71-9515-43EF1CD8207B}" type="datetimeFigureOut">
              <a:rPr lang="ru-RU" smtClean="0"/>
              <a:t>12.04.2017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9EDD438-6653-4546-9512-151EBC490EE4}" type="slidenum">
              <a:rPr lang="ru-RU" smtClean="0"/>
              <a:t>‹#›</a:t>
            </a:fld>
            <a:endParaRPr lang="ru-RU"/>
          </a:p>
        </p:txBody>
      </p:sp>
    </p:spTree>
    <p:extLst>
      <p:ext uri="{BB962C8B-B14F-4D97-AF65-F5344CB8AC3E}">
        <p14:creationId xmlns:p14="http://schemas.microsoft.com/office/powerpoint/2010/main" val="304989255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CEE1AFF4-4C0D-4F71-9515-43EF1CD8207B}" type="datetimeFigureOut">
              <a:rPr lang="ru-RU" smtClean="0">
                <a:solidFill>
                  <a:prstClr val="black">
                    <a:tint val="75000"/>
                  </a:prstClr>
                </a:solidFill>
              </a:rPr>
              <a:pPr/>
              <a:t>12.04.2017</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D9EDD438-6653-4546-9512-151EBC490EE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5229179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EE1AFF4-4C0D-4F71-9515-43EF1CD8207B}" type="datetimeFigureOut">
              <a:rPr lang="ru-RU" smtClean="0">
                <a:solidFill>
                  <a:prstClr val="black">
                    <a:tint val="75000"/>
                  </a:prstClr>
                </a:solidFill>
              </a:rPr>
              <a:pPr/>
              <a:t>12.04.2017</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D9EDD438-6653-4546-9512-151EBC490EE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1860282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1"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1"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EE1AFF4-4C0D-4F71-9515-43EF1CD8207B}" type="datetimeFigureOut">
              <a:rPr lang="ru-RU" smtClean="0">
                <a:solidFill>
                  <a:prstClr val="black">
                    <a:tint val="75000"/>
                  </a:prstClr>
                </a:solidFill>
              </a:rPr>
              <a:pPr/>
              <a:t>12.04.2017</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D9EDD438-6653-4546-9512-151EBC490EE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3259327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CEE1AFF4-4C0D-4F71-9515-43EF1CD8207B}" type="datetimeFigureOut">
              <a:rPr lang="ru-RU" smtClean="0">
                <a:solidFill>
                  <a:prstClr val="black">
                    <a:tint val="75000"/>
                  </a:prstClr>
                </a:solidFill>
              </a:rPr>
              <a:pPr/>
              <a:t>12.04.2017</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D9EDD438-6653-4546-9512-151EBC490EE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40231890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EE1AFF4-4C0D-4F71-9515-43EF1CD8207B}" type="datetimeFigureOut">
              <a:rPr lang="ru-RU" smtClean="0">
                <a:solidFill>
                  <a:prstClr val="black">
                    <a:tint val="75000"/>
                  </a:prstClr>
                </a:solidFill>
              </a:rPr>
              <a:pPr/>
              <a:t>12.04.2017</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D9EDD438-6653-4546-9512-151EBC490EE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8596764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1" y="1709740"/>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CEE1AFF4-4C0D-4F71-9515-43EF1CD8207B}" type="datetimeFigureOut">
              <a:rPr lang="ru-RU" smtClean="0">
                <a:solidFill>
                  <a:prstClr val="black">
                    <a:tint val="75000"/>
                  </a:prstClr>
                </a:solidFill>
              </a:rPr>
              <a:pPr/>
              <a:t>12.04.2017</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D9EDD438-6653-4546-9512-151EBC490EE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93813114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CEE1AFF4-4C0D-4F71-9515-43EF1CD8207B}" type="datetimeFigureOut">
              <a:rPr lang="ru-RU" smtClean="0">
                <a:solidFill>
                  <a:prstClr val="black">
                    <a:tint val="75000"/>
                  </a:prstClr>
                </a:solidFill>
              </a:rPr>
              <a:pPr/>
              <a:t>12.04.2017</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D9EDD438-6653-4546-9512-151EBC490EE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50184204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7"/>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9"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1"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CEE1AFF4-4C0D-4F71-9515-43EF1CD8207B}" type="datetimeFigureOut">
              <a:rPr lang="ru-RU" smtClean="0">
                <a:solidFill>
                  <a:prstClr val="black">
                    <a:tint val="75000"/>
                  </a:prstClr>
                </a:solidFill>
              </a:rPr>
              <a:pPr/>
              <a:t>12.04.2017</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D9EDD438-6653-4546-9512-151EBC490EE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0829605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CEE1AFF4-4C0D-4F71-9515-43EF1CD8207B}" type="datetimeFigureOut">
              <a:rPr lang="ru-RU" smtClean="0">
                <a:solidFill>
                  <a:prstClr val="black">
                    <a:tint val="75000"/>
                  </a:prstClr>
                </a:solidFill>
              </a:rPr>
              <a:pPr/>
              <a:t>12.04.2017</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D9EDD438-6653-4546-9512-151EBC490EE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44965025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EE1AFF4-4C0D-4F71-9515-43EF1CD8207B}" type="datetimeFigureOut">
              <a:rPr lang="ru-RU" smtClean="0">
                <a:solidFill>
                  <a:prstClr val="black">
                    <a:tint val="75000"/>
                  </a:prstClr>
                </a:solidFill>
              </a:rPr>
              <a:pPr/>
              <a:t>12.04.2017</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D9EDD438-6653-4546-9512-151EBC490EE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5958448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1" y="1709740"/>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CEE1AFF4-4C0D-4F71-9515-43EF1CD8207B}" type="datetimeFigureOut">
              <a:rPr lang="ru-RU" smtClean="0"/>
              <a:t>12.04.2017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9EDD438-6653-4546-9512-151EBC490EE4}" type="slidenum">
              <a:rPr lang="ru-RU" smtClean="0"/>
              <a:t>‹#›</a:t>
            </a:fld>
            <a:endParaRPr lang="ru-RU"/>
          </a:p>
        </p:txBody>
      </p:sp>
    </p:spTree>
    <p:extLst>
      <p:ext uri="{BB962C8B-B14F-4D97-AF65-F5344CB8AC3E}">
        <p14:creationId xmlns:p14="http://schemas.microsoft.com/office/powerpoint/2010/main" val="378661434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CEE1AFF4-4C0D-4F71-9515-43EF1CD8207B}" type="datetimeFigureOut">
              <a:rPr lang="ru-RU" smtClean="0">
                <a:solidFill>
                  <a:prstClr val="black">
                    <a:tint val="75000"/>
                  </a:prstClr>
                </a:solidFill>
              </a:rPr>
              <a:pPr/>
              <a:t>12.04.2017</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D9EDD438-6653-4546-9512-151EBC490EE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54482921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CEE1AFF4-4C0D-4F71-9515-43EF1CD8207B}" type="datetimeFigureOut">
              <a:rPr lang="ru-RU" smtClean="0">
                <a:solidFill>
                  <a:prstClr val="black">
                    <a:tint val="75000"/>
                  </a:prstClr>
                </a:solidFill>
              </a:rPr>
              <a:pPr/>
              <a:t>12.04.2017</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D9EDD438-6653-4546-9512-151EBC490EE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2833478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EE1AFF4-4C0D-4F71-9515-43EF1CD8207B}" type="datetimeFigureOut">
              <a:rPr lang="ru-RU" smtClean="0">
                <a:solidFill>
                  <a:prstClr val="black">
                    <a:tint val="75000"/>
                  </a:prstClr>
                </a:solidFill>
              </a:rPr>
              <a:pPr/>
              <a:t>12.04.2017</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D9EDD438-6653-4546-9512-151EBC490EE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32580958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1"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1"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EE1AFF4-4C0D-4F71-9515-43EF1CD8207B}" type="datetimeFigureOut">
              <a:rPr lang="ru-RU" smtClean="0">
                <a:solidFill>
                  <a:prstClr val="black">
                    <a:tint val="75000"/>
                  </a:prstClr>
                </a:solidFill>
              </a:rPr>
              <a:pPr/>
              <a:t>12.04.2017</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D9EDD438-6653-4546-9512-151EBC490EE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2713860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CEE1AFF4-4C0D-4F71-9515-43EF1CD8207B}" type="datetimeFigureOut">
              <a:rPr lang="ru-RU" smtClean="0"/>
              <a:t>12.04.2017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9EDD438-6653-4546-9512-151EBC490EE4}" type="slidenum">
              <a:rPr lang="ru-RU" smtClean="0"/>
              <a:t>‹#›</a:t>
            </a:fld>
            <a:endParaRPr lang="ru-RU"/>
          </a:p>
        </p:txBody>
      </p:sp>
    </p:spTree>
    <p:extLst>
      <p:ext uri="{BB962C8B-B14F-4D97-AF65-F5344CB8AC3E}">
        <p14:creationId xmlns:p14="http://schemas.microsoft.com/office/powerpoint/2010/main" val="38605181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7"/>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9"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1"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CEE1AFF4-4C0D-4F71-9515-43EF1CD8207B}" type="datetimeFigureOut">
              <a:rPr lang="ru-RU" smtClean="0"/>
              <a:t>12.04.2017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9EDD438-6653-4546-9512-151EBC490EE4}" type="slidenum">
              <a:rPr lang="ru-RU" smtClean="0"/>
              <a:t>‹#›</a:t>
            </a:fld>
            <a:endParaRPr lang="ru-RU"/>
          </a:p>
        </p:txBody>
      </p:sp>
    </p:spTree>
    <p:extLst>
      <p:ext uri="{BB962C8B-B14F-4D97-AF65-F5344CB8AC3E}">
        <p14:creationId xmlns:p14="http://schemas.microsoft.com/office/powerpoint/2010/main" val="34812181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CEE1AFF4-4C0D-4F71-9515-43EF1CD8207B}" type="datetimeFigureOut">
              <a:rPr lang="ru-RU" smtClean="0"/>
              <a:t>12.04.2017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9EDD438-6653-4546-9512-151EBC490EE4}" type="slidenum">
              <a:rPr lang="ru-RU" smtClean="0"/>
              <a:t>‹#›</a:t>
            </a:fld>
            <a:endParaRPr lang="ru-RU"/>
          </a:p>
        </p:txBody>
      </p:sp>
    </p:spTree>
    <p:extLst>
      <p:ext uri="{BB962C8B-B14F-4D97-AF65-F5344CB8AC3E}">
        <p14:creationId xmlns:p14="http://schemas.microsoft.com/office/powerpoint/2010/main" val="5989367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EE1AFF4-4C0D-4F71-9515-43EF1CD8207B}" type="datetimeFigureOut">
              <a:rPr lang="ru-RU" smtClean="0"/>
              <a:t>12.04.2017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9EDD438-6653-4546-9512-151EBC490EE4}" type="slidenum">
              <a:rPr lang="ru-RU" smtClean="0"/>
              <a:t>‹#›</a:t>
            </a:fld>
            <a:endParaRPr lang="ru-RU"/>
          </a:p>
        </p:txBody>
      </p:sp>
    </p:spTree>
    <p:extLst>
      <p:ext uri="{BB962C8B-B14F-4D97-AF65-F5344CB8AC3E}">
        <p14:creationId xmlns:p14="http://schemas.microsoft.com/office/powerpoint/2010/main" val="10555521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CEE1AFF4-4C0D-4F71-9515-43EF1CD8207B}" type="datetimeFigureOut">
              <a:rPr lang="ru-RU" smtClean="0"/>
              <a:t>12.04.2017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9EDD438-6653-4546-9512-151EBC490EE4}" type="slidenum">
              <a:rPr lang="ru-RU" smtClean="0"/>
              <a:t>‹#›</a:t>
            </a:fld>
            <a:endParaRPr lang="ru-RU"/>
          </a:p>
        </p:txBody>
      </p:sp>
    </p:spTree>
    <p:extLst>
      <p:ext uri="{BB962C8B-B14F-4D97-AF65-F5344CB8AC3E}">
        <p14:creationId xmlns:p14="http://schemas.microsoft.com/office/powerpoint/2010/main" val="31304558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CEE1AFF4-4C0D-4F71-9515-43EF1CD8207B}" type="datetimeFigureOut">
              <a:rPr lang="ru-RU" smtClean="0"/>
              <a:t>12.04.2017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9EDD438-6653-4546-9512-151EBC490EE4}" type="slidenum">
              <a:rPr lang="ru-RU" smtClean="0"/>
              <a:t>‹#›</a:t>
            </a:fld>
            <a:endParaRPr lang="ru-RU"/>
          </a:p>
        </p:txBody>
      </p:sp>
    </p:spTree>
    <p:extLst>
      <p:ext uri="{BB962C8B-B14F-4D97-AF65-F5344CB8AC3E}">
        <p14:creationId xmlns:p14="http://schemas.microsoft.com/office/powerpoint/2010/main" val="13807497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4000" t="-6000" r="-4000" b="-8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E1AFF4-4C0D-4F71-9515-43EF1CD8207B}" type="datetimeFigureOut">
              <a:rPr lang="ru-RU" smtClean="0"/>
              <a:t>12.04.2017</a:t>
            </a:fld>
            <a:endParaRPr lang="ru-RU"/>
          </a:p>
        </p:txBody>
      </p:sp>
      <p:sp>
        <p:nvSpPr>
          <p:cNvPr id="5" name="Нижний колонтитул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EDD438-6653-4546-9512-151EBC490EE4}" type="slidenum">
              <a:rPr lang="ru-RU" smtClean="0"/>
              <a:t>‹#›</a:t>
            </a:fld>
            <a:endParaRPr lang="ru-RU"/>
          </a:p>
        </p:txBody>
      </p:sp>
    </p:spTree>
    <p:extLst>
      <p:ext uri="{BB962C8B-B14F-4D97-AF65-F5344CB8AC3E}">
        <p14:creationId xmlns:p14="http://schemas.microsoft.com/office/powerpoint/2010/main" val="13314236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4000" t="-6000" r="-4000" b="-8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E1AFF4-4C0D-4F71-9515-43EF1CD8207B}" type="datetimeFigureOut">
              <a:rPr lang="ru-RU" smtClean="0">
                <a:solidFill>
                  <a:prstClr val="black">
                    <a:tint val="75000"/>
                  </a:prstClr>
                </a:solidFill>
              </a:rPr>
              <a:pPr/>
              <a:t>12.04.2017</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Номер слайда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EDD438-6653-4546-9512-151EBC490EE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8968450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4000" t="-6000" r="-4000" b="-8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E1AFF4-4C0D-4F71-9515-43EF1CD8207B}" type="datetimeFigureOut">
              <a:rPr lang="ru-RU" smtClean="0">
                <a:solidFill>
                  <a:prstClr val="black">
                    <a:tint val="75000"/>
                  </a:prstClr>
                </a:solidFill>
              </a:rPr>
              <a:pPr/>
              <a:t>12.04.2017</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Номер слайда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EDD438-6653-4546-9512-151EBC490EE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95757574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2"/>
            <a:ext cx="12192000" cy="2951747"/>
          </a:xfrm>
        </p:spPr>
        <p:txBody>
          <a:bodyPr>
            <a:normAutofit fontScale="90000"/>
          </a:bodyPr>
          <a:lstStyle/>
          <a:p>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Муниципальное </a:t>
            </a:r>
            <a:r>
              <a:rPr lang="ru-RU" sz="2400" dirty="0" smtClean="0">
                <a:latin typeface="Times New Roman" panose="02020603050405020304" pitchFamily="18" charset="0"/>
                <a:cs typeface="Times New Roman" panose="02020603050405020304" pitchFamily="18" charset="0"/>
              </a:rPr>
              <a:t>казенное </a:t>
            </a:r>
            <a:r>
              <a:rPr lang="ru-RU" sz="2400" dirty="0" smtClean="0">
                <a:latin typeface="Times New Roman" panose="02020603050405020304" pitchFamily="18" charset="0"/>
                <a:cs typeface="Times New Roman" panose="02020603050405020304" pitchFamily="18" charset="0"/>
              </a:rPr>
              <a:t>образовательное учреждение </a:t>
            </a:r>
            <a:r>
              <a:rPr lang="ru-RU" sz="2400" dirty="0" smtClean="0">
                <a:latin typeface="Times New Roman" panose="02020603050405020304" pitchFamily="18" charset="0"/>
                <a:cs typeface="Times New Roman" panose="02020603050405020304" pitchFamily="18" charset="0"/>
              </a:rPr>
              <a:t>для детей дошкольного и младшего школьного возраста «</a:t>
            </a:r>
            <a:r>
              <a:rPr lang="ru-RU" sz="2400" dirty="0" err="1" smtClean="0">
                <a:latin typeface="Times New Roman" panose="02020603050405020304" pitchFamily="18" charset="0"/>
                <a:cs typeface="Times New Roman" panose="02020603050405020304" pitchFamily="18" charset="0"/>
              </a:rPr>
              <a:t>Врачовская</a:t>
            </a:r>
            <a:r>
              <a:rPr lang="ru-RU" sz="2400" dirty="0" smtClean="0">
                <a:latin typeface="Times New Roman" panose="02020603050405020304" pitchFamily="18" charset="0"/>
                <a:cs typeface="Times New Roman" panose="02020603050405020304" pitchFamily="18" charset="0"/>
              </a:rPr>
              <a:t> начальная школа-детский сад»</a:t>
            </a: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3200" dirty="0">
                <a:latin typeface="Times New Roman" panose="02020603050405020304" pitchFamily="18" charset="0"/>
                <a:cs typeface="Times New Roman" panose="02020603050405020304" pitchFamily="18" charset="0"/>
              </a:rPr>
              <a:t/>
            </a:r>
            <a:br>
              <a:rPr lang="ru-RU" sz="3200" dirty="0">
                <a:latin typeface="Times New Roman" panose="02020603050405020304" pitchFamily="18" charset="0"/>
                <a:cs typeface="Times New Roman" panose="02020603050405020304" pitchFamily="18" charset="0"/>
              </a:rPr>
            </a:br>
            <a:r>
              <a:rPr lang="ru-RU" sz="3200" dirty="0" smtClean="0">
                <a:latin typeface="Times New Roman" panose="02020603050405020304" pitchFamily="18" charset="0"/>
                <a:cs typeface="Times New Roman" panose="02020603050405020304" pitchFamily="18" charset="0"/>
              </a:rPr>
              <a:t> </a:t>
            </a:r>
            <a:r>
              <a:rPr lang="ru-RU" sz="3600" b="1" dirty="0">
                <a:solidFill>
                  <a:prstClr val="black"/>
                </a:solidFill>
                <a:latin typeface="Times New Roman" panose="02020603050405020304" pitchFamily="18" charset="0"/>
                <a:cs typeface="Times New Roman" panose="02020603050405020304" pitchFamily="18" charset="0"/>
              </a:rPr>
              <a:t>Консультация для родителей</a:t>
            </a:r>
            <a:br>
              <a:rPr lang="ru-RU" sz="3600" b="1" dirty="0">
                <a:solidFill>
                  <a:prstClr val="black"/>
                </a:solidFill>
                <a:latin typeface="Times New Roman" panose="02020603050405020304" pitchFamily="18" charset="0"/>
                <a:cs typeface="Times New Roman" panose="02020603050405020304" pitchFamily="18" charset="0"/>
              </a:rPr>
            </a:br>
            <a:r>
              <a:rPr lang="ru-RU" sz="3600" dirty="0">
                <a:latin typeface="Times New Roman" panose="02020603050405020304" pitchFamily="18" charset="0"/>
                <a:cs typeface="Times New Roman" panose="02020603050405020304" pitchFamily="18" charset="0"/>
              </a:rPr>
              <a:t/>
            </a:r>
            <a:br>
              <a:rPr lang="ru-RU" sz="3600" dirty="0">
                <a:latin typeface="Times New Roman" panose="02020603050405020304" pitchFamily="18" charset="0"/>
                <a:cs typeface="Times New Roman" panose="02020603050405020304" pitchFamily="18" charset="0"/>
              </a:rPr>
            </a:br>
            <a:r>
              <a:rPr lang="ru-RU" sz="3600" dirty="0">
                <a:latin typeface="Times New Roman" panose="02020603050405020304" pitchFamily="18" charset="0"/>
                <a:cs typeface="Times New Roman" panose="02020603050405020304" pitchFamily="18" charset="0"/>
              </a:rPr>
              <a:t> </a:t>
            </a:r>
            <a:r>
              <a:rPr lang="ru-RU" sz="3600" dirty="0">
                <a:solidFill>
                  <a:prstClr val="black"/>
                </a:solidFill>
                <a:latin typeface="Times New Roman" panose="02020603050405020304" pitchFamily="18" charset="0"/>
                <a:cs typeface="Times New Roman" panose="02020603050405020304" pitchFamily="18" charset="0"/>
              </a:rPr>
              <a:t>«</a:t>
            </a:r>
            <a:r>
              <a:rPr lang="ru-RU" sz="3600" b="1" dirty="0">
                <a:solidFill>
                  <a:prstClr val="black"/>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Гендерное воспитание детей дошкольного возраста»</a:t>
            </a:r>
            <a:r>
              <a:rPr lang="ru-RU" sz="3600" b="1" dirty="0" smtClean="0">
                <a:latin typeface="Calibri"/>
                <a:ea typeface="Calibri"/>
                <a:cs typeface="Times New Roman"/>
              </a:rPr>
              <a:t> </a:t>
            </a:r>
            <a:endParaRPr lang="ru-RU"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2422360" y="3212445"/>
            <a:ext cx="9117110" cy="3045505"/>
          </a:xfrm>
        </p:spPr>
        <p:txBody>
          <a:bodyPr>
            <a:normAutofit/>
          </a:bodyPr>
          <a:lstStyle/>
          <a:p>
            <a:pPr algn="r"/>
            <a:endParaRPr lang="ru-RU" sz="2800" dirty="0">
              <a:latin typeface="Times New Roman" panose="02020603050405020304" pitchFamily="18" charset="0"/>
              <a:cs typeface="Times New Roman" panose="02020603050405020304" pitchFamily="18" charset="0"/>
            </a:endParaRPr>
          </a:p>
          <a:p>
            <a:pPr algn="r"/>
            <a:r>
              <a:rPr lang="ru-RU" sz="2800" b="1" dirty="0">
                <a:latin typeface="Times New Roman" panose="02020603050405020304" pitchFamily="18" charset="0"/>
                <a:cs typeface="Times New Roman" panose="02020603050405020304" pitchFamily="18" charset="0"/>
              </a:rPr>
              <a:t>Подготовила: </a:t>
            </a:r>
            <a:r>
              <a:rPr lang="ru-RU" sz="2800" b="1" dirty="0" smtClean="0">
                <a:latin typeface="Times New Roman" panose="02020603050405020304" pitchFamily="18" charset="0"/>
                <a:cs typeface="Times New Roman" panose="02020603050405020304" pitchFamily="18" charset="0"/>
              </a:rPr>
              <a:t>Василькова А.Ю.</a:t>
            </a:r>
            <a:endParaRPr lang="ru-RU" sz="2800" b="1" dirty="0">
              <a:latin typeface="Times New Roman" panose="02020603050405020304" pitchFamily="18" charset="0"/>
              <a:cs typeface="Times New Roman" panose="02020603050405020304" pitchFamily="18" charset="0"/>
            </a:endParaRPr>
          </a:p>
          <a:p>
            <a:pPr algn="r"/>
            <a:r>
              <a:rPr lang="ru-RU" sz="2800" b="1" dirty="0" smtClean="0">
                <a:latin typeface="Times New Roman" panose="02020603050405020304" pitchFamily="18" charset="0"/>
                <a:cs typeface="Times New Roman" panose="02020603050405020304" pitchFamily="18" charset="0"/>
              </a:rPr>
              <a:t>Воспитатель разновозрастной</a:t>
            </a:r>
          </a:p>
          <a:p>
            <a:pPr algn="r"/>
            <a:r>
              <a:rPr lang="ru-RU" sz="2800" b="1" dirty="0" smtClean="0">
                <a:latin typeface="Times New Roman" panose="02020603050405020304" pitchFamily="18" charset="0"/>
                <a:cs typeface="Times New Roman" panose="02020603050405020304" pitchFamily="18" charset="0"/>
              </a:rPr>
              <a:t>группы «Веселые звоночки» </a:t>
            </a:r>
            <a:endParaRPr lang="ru-RU" sz="2800" b="1" dirty="0">
              <a:latin typeface="Times New Roman" panose="02020603050405020304" pitchFamily="18" charset="0"/>
              <a:cs typeface="Times New Roman" panose="02020603050405020304" pitchFamily="18" charset="0"/>
            </a:endParaRPr>
          </a:p>
          <a:p>
            <a:pPr algn="r"/>
            <a:r>
              <a:rPr lang="ru-RU" sz="2800" b="1" dirty="0" smtClean="0">
                <a:latin typeface="Times New Roman" panose="02020603050405020304" pitchFamily="18" charset="0"/>
                <a:cs typeface="Times New Roman" panose="02020603050405020304" pitchFamily="18" charset="0"/>
              </a:rPr>
              <a:t> </a:t>
            </a:r>
            <a:endParaRPr lang="ru-RU" sz="2800" b="1" dirty="0">
              <a:latin typeface="Times New Roman" panose="02020603050405020304" pitchFamily="18" charset="0"/>
              <a:cs typeface="Times New Roman" panose="02020603050405020304" pitchFamily="18" charset="0"/>
            </a:endParaRPr>
          </a:p>
          <a:p>
            <a:endParaRPr lang="ru-RU"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710935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2268" y="224449"/>
            <a:ext cx="10515600" cy="394530"/>
          </a:xfrm>
        </p:spPr>
        <p:txBody>
          <a:bodyPr>
            <a:normAutofit fontScale="90000"/>
          </a:bodyPr>
          <a:lstStyle/>
          <a:p>
            <a:pPr algn="ctr"/>
            <a:r>
              <a:rPr lang="ru-RU" b="1" i="1" dirty="0">
                <a:solidFill>
                  <a:schemeClr val="accent5">
                    <a:lumMod val="75000"/>
                  </a:schemeClr>
                </a:solidFill>
                <a:latin typeface="Times New Roman" panose="02020603050405020304" pitchFamily="18" charset="0"/>
                <a:cs typeface="Times New Roman" panose="02020603050405020304" pitchFamily="18" charset="0"/>
              </a:rPr>
              <a:t>Что нужно знать родителям о </a:t>
            </a:r>
            <a:r>
              <a:rPr lang="ru-RU" b="1" i="1" dirty="0" smtClean="0">
                <a:solidFill>
                  <a:schemeClr val="accent5">
                    <a:lumMod val="75000"/>
                  </a:schemeClr>
                </a:solidFill>
                <a:latin typeface="Times New Roman" panose="02020603050405020304" pitchFamily="18" charset="0"/>
                <a:cs typeface="Times New Roman" panose="02020603050405020304" pitchFamily="18" charset="0"/>
              </a:rPr>
              <a:t>девочке</a:t>
            </a:r>
            <a:endParaRPr lang="ru-RU" b="1" i="1" dirty="0">
              <a:solidFill>
                <a:schemeClr val="accent5">
                  <a:lumMod val="75000"/>
                </a:schemeClr>
              </a:solidFill>
              <a:latin typeface="Times New Roman" panose="02020603050405020304" pitchFamily="18" charset="0"/>
              <a:cs typeface="Times New Roman" panose="02020603050405020304" pitchFamily="18" charset="0"/>
            </a:endParaRPr>
          </a:p>
        </p:txBody>
      </p:sp>
      <p:sp>
        <p:nvSpPr>
          <p:cNvPr id="5" name="Объект 4"/>
          <p:cNvSpPr>
            <a:spLocks noGrp="1"/>
          </p:cNvSpPr>
          <p:nvPr>
            <p:ph idx="1"/>
          </p:nvPr>
        </p:nvSpPr>
        <p:spPr>
          <a:xfrm>
            <a:off x="225083" y="759655"/>
            <a:ext cx="11704320" cy="5417308"/>
          </a:xfrm>
          <a:noFill/>
        </p:spPr>
        <p:txBody>
          <a:bodyPr>
            <a:normAutofit fontScale="92500" lnSpcReduction="10000"/>
          </a:bodyPr>
          <a:lstStyle/>
          <a:p>
            <a:pPr marL="0" indent="0" algn="just">
              <a:buNone/>
            </a:pPr>
            <a:r>
              <a:rPr lang="ru-RU" sz="2600" dirty="0">
                <a:latin typeface="Times New Roman"/>
                <a:ea typeface="Times New Roman"/>
              </a:rPr>
              <a:t>У девочек уже в раннем возрасте проявляется «инстинкт материнства», выражающийся в интересе к другим малышам, в играх, в заботливом отношении к куклам. Их внимание привлекает, прежде всего, человек, его взаимоотношения с другими людьми. Чем они становятся старше, тем сильнее возрастает их интерес к внутреннему миру человека, его переживаниям, поведению. Для девочек характерно также проявление преимущественного интереса к тому, что их непосредственно окружает (обстановка, утварь, одежда и т.п.). Девочки больше общаются с матерью, сильнее привязаны к дому. Они, как правило, прилежнее и исполнительнее по сравнению с мальчиками, более аккуратны, бережливы, добросовестны. Им в большей мере свойственна склонность проявлять заботу о других, ухаживать, а также поучать, критиковать. Повышенная эмоциональность представительниц женского пола нередко является причиной их недостаточной объективности. Восприимчивость женской психики выше, чем мужской, девочки более обидчивы, самолюбивы, они острее реагируют как на поощрения, так и на порицания. У девочек сильнее развито непроизвольное внимание, их больше привлекает конкретная наглядность. Они легче поддаются внушению; быстрее приспосабливаются к новой обстановке, чувствуют себя увереннее в необычных условиях. Что нужно знать о воспитании </a:t>
            </a:r>
            <a:r>
              <a:rPr lang="ru-RU" sz="2600" dirty="0" smtClean="0">
                <a:latin typeface="Times New Roman"/>
                <a:ea typeface="Times New Roman"/>
              </a:rPr>
              <a:t>девочки?</a:t>
            </a:r>
            <a:endParaRPr lang="ru-RU" sz="1900" dirty="0">
              <a:latin typeface="Times New Roman"/>
              <a:ea typeface="Times New Roman"/>
            </a:endParaRPr>
          </a:p>
          <a:p>
            <a:pPr marL="0" indent="0" algn="just">
              <a:buNone/>
            </a:pPr>
            <a:endParaRPr lang="ru-RU" dirty="0"/>
          </a:p>
        </p:txBody>
      </p:sp>
    </p:spTree>
    <p:extLst>
      <p:ext uri="{BB962C8B-B14F-4D97-AF65-F5344CB8AC3E}">
        <p14:creationId xmlns:p14="http://schemas.microsoft.com/office/powerpoint/2010/main" val="32094108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8979" y="478301"/>
            <a:ext cx="10916529" cy="450167"/>
          </a:xfrm>
        </p:spPr>
        <p:txBody>
          <a:bodyPr>
            <a:normAutofit fontScale="90000"/>
          </a:bodyPr>
          <a:lstStyle/>
          <a:p>
            <a:pPr algn="ctr"/>
            <a:r>
              <a:rPr lang="ru-RU" b="1" dirty="0">
                <a:solidFill>
                  <a:srgbClr val="002060"/>
                </a:solidFill>
              </a:rPr>
              <a:t>Что нужно знать родителям о девочке.</a:t>
            </a:r>
          </a:p>
        </p:txBody>
      </p:sp>
      <p:sp>
        <p:nvSpPr>
          <p:cNvPr id="3" name="Объект 2"/>
          <p:cNvSpPr>
            <a:spLocks noGrp="1"/>
          </p:cNvSpPr>
          <p:nvPr>
            <p:ph idx="1"/>
          </p:nvPr>
        </p:nvSpPr>
        <p:spPr>
          <a:xfrm>
            <a:off x="182880" y="886265"/>
            <a:ext cx="11774658" cy="5584873"/>
          </a:xfrm>
        </p:spPr>
        <p:txBody>
          <a:bodyPr>
            <a:noAutofit/>
          </a:bodyPr>
          <a:lstStyle/>
          <a:p>
            <a:pPr marL="0" indent="0" algn="just">
              <a:buNone/>
            </a:pPr>
            <a:r>
              <a:rPr lang="ru-RU" sz="2000" dirty="0">
                <a:solidFill>
                  <a:srgbClr val="0070C0"/>
                </a:solidFill>
                <a:latin typeface="Times New Roman" pitchFamily="18" charset="0"/>
                <a:cs typeface="Times New Roman" pitchFamily="18" charset="0"/>
              </a:rPr>
              <a:t>Независимо от возраста, девочкам требуется больше заботы. Задача родителей - дать девочке больше заботы, понимания и уважения, чтобы она могла доверять окружающим. Когда девочке плохо, она должна знать, что родители готовы окружить ее заботой. Если девочка получает необходимую ей заботу, она доверяет родителям и остается открытой. Доверчивая девочка счастлива и довольна жизнью. Для развития своих дарований и талантов девочкам необходима уверенность в близких людях. В противном случае они чувствуют себя ни на что не годными, нелюбимыми и отказываются от поддержки окружающих. Родителям следует понять, что девочки формируют позитивное представление о себе на основе внимания и заботы, которые им дарят люди.              </a:t>
            </a:r>
          </a:p>
          <a:p>
            <a:pPr marL="0" indent="0" algn="just">
              <a:buNone/>
            </a:pPr>
            <a:r>
              <a:rPr lang="ru-RU" sz="2000" dirty="0">
                <a:solidFill>
                  <a:srgbClr val="0070C0"/>
                </a:solidFill>
                <a:latin typeface="Times New Roman" pitchFamily="18" charset="0"/>
                <a:cs typeface="Times New Roman" pitchFamily="18" charset="0"/>
              </a:rPr>
              <a:t>  Отцы часто дают дочерям слишком много самостоятельности и возможности обходиться без посторонней помощи, пренебрегая потребностью девочек в заботе. Если же отец слишком верит в способность дочери делать что-то самостоятельно, она может подумать, будто папа не очень о ней заботится.  Девочке необходимо чувствовать, что она может доверять своим родителям, - что они всегда готовы понять ее чувства, желания и нужды. Девочкам требуется больше помощи и ободрения. Предлагая помощь девочке, вы даете ей понять, что она вам не безразлична, что вы о ней заботитесь. Девочкам нужно больше внимания и признания в ответ на то, какие они есть, что они чувствуют и чего хотят. Девочки испытывают потребность в том, чтобы их любили за то, какие они </a:t>
            </a:r>
            <a:r>
              <a:rPr lang="ru-RU" sz="2000" dirty="0" smtClean="0">
                <a:solidFill>
                  <a:srgbClr val="0070C0"/>
                </a:solidFill>
                <a:latin typeface="Times New Roman" pitchFamily="18" charset="0"/>
                <a:cs typeface="Times New Roman" pitchFamily="18" charset="0"/>
              </a:rPr>
              <a:t>есть. Восхищайтесь </a:t>
            </a:r>
            <a:r>
              <a:rPr lang="ru-RU" sz="2000" dirty="0">
                <a:solidFill>
                  <a:srgbClr val="0070C0"/>
                </a:solidFill>
                <a:latin typeface="Times New Roman" pitchFamily="18" charset="0"/>
                <a:cs typeface="Times New Roman" pitchFamily="18" charset="0"/>
              </a:rPr>
              <a:t>ими!</a:t>
            </a:r>
          </a:p>
          <a:p>
            <a:pPr marL="0" indent="0" algn="ctr">
              <a:buNone/>
            </a:pPr>
            <a:endParaRPr lang="ru-RU" sz="1100" dirty="0">
              <a:latin typeface="Times New Roman" pitchFamily="18" charset="0"/>
              <a:cs typeface="Times New Roman" pitchFamily="18" charset="0"/>
            </a:endParaRPr>
          </a:p>
        </p:txBody>
      </p:sp>
    </p:spTree>
    <p:extLst>
      <p:ext uri="{BB962C8B-B14F-4D97-AF65-F5344CB8AC3E}">
        <p14:creationId xmlns:p14="http://schemas.microsoft.com/office/powerpoint/2010/main" val="10015773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677" y="182882"/>
            <a:ext cx="11901268" cy="604910"/>
          </a:xfrm>
        </p:spPr>
        <p:txBody>
          <a:bodyPr>
            <a:normAutofit/>
          </a:bodyPr>
          <a:lstStyle/>
          <a:p>
            <a:pPr algn="ctr"/>
            <a:r>
              <a:rPr lang="ru-RU" sz="3600" b="1" dirty="0">
                <a:solidFill>
                  <a:srgbClr val="002060"/>
                </a:solidFill>
                <a:latin typeface="+mn-lt"/>
              </a:rPr>
              <a:t>Рекомендации   родителям  по воспитанию </a:t>
            </a:r>
            <a:r>
              <a:rPr lang="ru-RU" sz="3600" b="1" dirty="0" smtClean="0">
                <a:solidFill>
                  <a:srgbClr val="002060"/>
                </a:solidFill>
                <a:latin typeface="+mn-lt"/>
              </a:rPr>
              <a:t>дочерей</a:t>
            </a:r>
            <a:endParaRPr lang="ru-RU" sz="3600" b="1" dirty="0">
              <a:solidFill>
                <a:srgbClr val="002060"/>
              </a:solidFill>
              <a:latin typeface="+mn-lt"/>
            </a:endParaRPr>
          </a:p>
        </p:txBody>
      </p:sp>
      <p:sp>
        <p:nvSpPr>
          <p:cNvPr id="3" name="Объект 2"/>
          <p:cNvSpPr>
            <a:spLocks noGrp="1"/>
          </p:cNvSpPr>
          <p:nvPr>
            <p:ph idx="1"/>
          </p:nvPr>
        </p:nvSpPr>
        <p:spPr>
          <a:xfrm>
            <a:off x="281355" y="886266"/>
            <a:ext cx="11605846" cy="5290698"/>
          </a:xfrm>
        </p:spPr>
        <p:txBody>
          <a:bodyPr>
            <a:normAutofit fontScale="85000" lnSpcReduction="20000"/>
          </a:bodyPr>
          <a:lstStyle/>
          <a:p>
            <a:pPr marL="0" indent="0">
              <a:buNone/>
            </a:pPr>
            <a:r>
              <a:rPr lang="ru-RU" dirty="0">
                <a:solidFill>
                  <a:schemeClr val="accent6">
                    <a:lumMod val="50000"/>
                  </a:schemeClr>
                </a:solidFill>
              </a:rPr>
              <a:t>•	Для того чтобы девочка достигла здоровой гендерной идентичности, необходимы теплые и близкие отношения с матерью и такие же отношения с отцом, а родителям необходимо подчёркивать нежные и заботливые отношения в паре, чтобы у девочки сложились впечатления о счастливой семейной жизни.</a:t>
            </a:r>
          </a:p>
          <a:p>
            <a:pPr marL="0" indent="0">
              <a:buNone/>
            </a:pPr>
            <a:r>
              <a:rPr lang="ru-RU" dirty="0">
                <a:solidFill>
                  <a:schemeClr val="accent6">
                    <a:lumMod val="50000"/>
                  </a:schemeClr>
                </a:solidFill>
              </a:rPr>
              <a:t>•	Отцу следует находить время на общение с дочерью: показывать, что дочь отличается от него, она другого пола; но делать это он должен с уважением и благожелательностью, чтобы она поняла, что достойна любви мужчины.</a:t>
            </a:r>
          </a:p>
          <a:p>
            <a:pPr marL="0" indent="0">
              <a:buNone/>
            </a:pPr>
            <a:r>
              <a:rPr lang="ru-RU" dirty="0">
                <a:solidFill>
                  <a:schemeClr val="accent6">
                    <a:lumMod val="50000"/>
                  </a:schemeClr>
                </a:solidFill>
              </a:rPr>
              <a:t>•	Уважая личность дочери, демонстрируя удовлетворённость её поступками, родители формируют её позитивную самооценку.</a:t>
            </a:r>
          </a:p>
          <a:p>
            <a:pPr marL="0" indent="0">
              <a:buNone/>
            </a:pPr>
            <a:r>
              <a:rPr lang="ru-RU" dirty="0">
                <a:solidFill>
                  <a:schemeClr val="accent6">
                    <a:lumMod val="50000"/>
                  </a:schemeClr>
                </a:solidFill>
              </a:rPr>
              <a:t>•	У мамы с дочерью должны быть свои "женские секреты": Мама должна находить время для уединения с дочерью, сделать эти беседы ритуальными и традиционными.</a:t>
            </a:r>
          </a:p>
          <a:p>
            <a:pPr marL="0" indent="0">
              <a:buNone/>
            </a:pPr>
            <a:r>
              <a:rPr lang="ru-RU" dirty="0">
                <a:solidFill>
                  <a:schemeClr val="accent6">
                    <a:lumMod val="50000"/>
                  </a:schemeClr>
                </a:solidFill>
              </a:rPr>
              <a:t>•	Настоящая забота друг о друге демонстрируется через уважение к старшему поколению.</a:t>
            </a:r>
          </a:p>
          <a:p>
            <a:pPr marL="0" indent="0">
              <a:buNone/>
            </a:pPr>
            <a:r>
              <a:rPr lang="ru-RU" dirty="0">
                <a:solidFill>
                  <a:schemeClr val="accent6">
                    <a:lumMod val="50000"/>
                  </a:schemeClr>
                </a:solidFill>
              </a:rPr>
              <a:t>•	Мама должна привлекать дочь к "женским" домашним делам, передавая ей секреты своего мастерства.</a:t>
            </a:r>
          </a:p>
          <a:p>
            <a:pPr marL="0" indent="0">
              <a:buNone/>
            </a:pPr>
            <a:endParaRPr lang="ru-RU" dirty="0"/>
          </a:p>
        </p:txBody>
      </p:sp>
    </p:spTree>
    <p:extLst>
      <p:ext uri="{BB962C8B-B14F-4D97-AF65-F5344CB8AC3E}">
        <p14:creationId xmlns:p14="http://schemas.microsoft.com/office/powerpoint/2010/main" val="9572682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7523" y="196948"/>
            <a:ext cx="10515600" cy="689318"/>
          </a:xfrm>
        </p:spPr>
        <p:txBody>
          <a:bodyPr>
            <a:normAutofit/>
          </a:bodyPr>
          <a:lstStyle/>
          <a:p>
            <a:pPr algn="ctr"/>
            <a:r>
              <a:rPr lang="ru-RU" sz="4000" b="1" dirty="0">
                <a:solidFill>
                  <a:srgbClr val="FF0000"/>
                </a:solidFill>
              </a:rPr>
              <a:t>Что нужно знать родителям о мальчике</a:t>
            </a:r>
          </a:p>
        </p:txBody>
      </p:sp>
      <p:sp>
        <p:nvSpPr>
          <p:cNvPr id="3" name="Объект 2"/>
          <p:cNvSpPr>
            <a:spLocks noGrp="1"/>
          </p:cNvSpPr>
          <p:nvPr>
            <p:ph idx="1"/>
          </p:nvPr>
        </p:nvSpPr>
        <p:spPr>
          <a:xfrm>
            <a:off x="182879" y="886266"/>
            <a:ext cx="11732455" cy="5290698"/>
          </a:xfrm>
        </p:spPr>
        <p:txBody>
          <a:bodyPr>
            <a:normAutofit fontScale="70000" lnSpcReduction="20000"/>
          </a:bodyPr>
          <a:lstStyle/>
          <a:p>
            <a:pPr marL="0" indent="0" algn="just">
              <a:buNone/>
            </a:pPr>
            <a:r>
              <a:rPr lang="ru-RU" sz="3100" dirty="0">
                <a:solidFill>
                  <a:srgbClr val="002060"/>
                </a:solidFill>
                <a:latin typeface="Times New Roman" pitchFamily="18" charset="0"/>
                <a:cs typeface="Times New Roman" pitchFamily="18" charset="0"/>
              </a:rPr>
              <a:t>У мальчиков обычно есть особые потребности, которые менее важны для девочек. Точно так же у девочек есть особые потребности, менее важные для мальчиков. Конечно же, главная потребность для тех и других - любовь. Но любовь может выражаться по-разному. Любовь родителей в первую очередь проявляется через доверие и заботу.</a:t>
            </a:r>
          </a:p>
          <a:p>
            <a:pPr marL="0" indent="0" algn="just">
              <a:buNone/>
            </a:pPr>
            <a:r>
              <a:rPr lang="ru-RU" sz="3100" dirty="0">
                <a:solidFill>
                  <a:srgbClr val="002060"/>
                </a:solidFill>
                <a:latin typeface="Times New Roman" pitchFamily="18" charset="0"/>
                <a:cs typeface="Times New Roman" pitchFamily="18" charset="0"/>
              </a:rPr>
              <a:t>  Доверять - значит признавать, что у ребенка все в порядке. Это вера в то, что ребенок может успешно учиться на собственных ошибках. Это готовность позволить жизни идти своим чередом, веря, что в конце концов все будет хорошо. Доверять ребенку - значит верить, что он всегда делает лучшее, на что способен, даже если на первый взгляд кажется, будто это не так. Доверять - значит давать малышу свободу и пространство делать все самостоятельно.</a:t>
            </a:r>
          </a:p>
          <a:p>
            <a:pPr marL="0" indent="0" algn="just">
              <a:buNone/>
            </a:pPr>
            <a:r>
              <a:rPr lang="ru-RU" sz="3100" dirty="0">
                <a:solidFill>
                  <a:srgbClr val="002060"/>
                </a:solidFill>
                <a:latin typeface="Times New Roman" pitchFamily="18" charset="0"/>
                <a:cs typeface="Times New Roman" pitchFamily="18" charset="0"/>
              </a:rPr>
              <a:t>  Задача родителей - проявить по отношению к мальчику больше доверия, приятия и одобрения, чтобы мотивировать его к деятельности.</a:t>
            </a:r>
          </a:p>
          <a:p>
            <a:pPr marL="0" indent="0" algn="just">
              <a:buNone/>
            </a:pPr>
            <a:r>
              <a:rPr lang="ru-RU" sz="3100" dirty="0">
                <a:solidFill>
                  <a:srgbClr val="002060"/>
                </a:solidFill>
                <a:latin typeface="Times New Roman" pitchFamily="18" charset="0"/>
                <a:cs typeface="Times New Roman" pitchFamily="18" charset="0"/>
              </a:rPr>
              <a:t>  Для того чтобы мальчик заботился об окружающих, его действия необходимо мотивировать успехом и поощрением. Нужно ясно давать ему знать, что он способен радовать своих родителей и радует их. Если мальчику удается доставить родителям радость, это служит ему мотивацией, чтобы и дальше вести себя соответствующим образом, в противном случае мальчик становится слабым и перестает заботиться об окружающих. Позитивное поощрение правильного поведения служит мальчику дополнительным подтверждением успеха.</a:t>
            </a:r>
          </a:p>
          <a:p>
            <a:pPr marL="0" indent="0" algn="just">
              <a:buNone/>
            </a:pPr>
            <a:endParaRPr lang="ru-RU" dirty="0">
              <a:solidFill>
                <a:schemeClr val="accent6">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11314177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9151" y="210381"/>
            <a:ext cx="11676184" cy="704020"/>
          </a:xfrm>
        </p:spPr>
        <p:txBody>
          <a:bodyPr>
            <a:normAutofit/>
          </a:bodyPr>
          <a:lstStyle/>
          <a:p>
            <a:pPr algn="ctr"/>
            <a:r>
              <a:rPr lang="ru-RU" sz="4000" b="1" dirty="0">
                <a:solidFill>
                  <a:srgbClr val="00B050"/>
                </a:solidFill>
              </a:rPr>
              <a:t>Рекомендации   родителям  по воспитанию </a:t>
            </a:r>
            <a:r>
              <a:rPr lang="ru-RU" sz="4000" b="1" dirty="0" smtClean="0">
                <a:solidFill>
                  <a:srgbClr val="00B050"/>
                </a:solidFill>
              </a:rPr>
              <a:t>сыновей</a:t>
            </a:r>
            <a:endParaRPr lang="ru-RU" b="1" dirty="0">
              <a:solidFill>
                <a:srgbClr val="00B050"/>
              </a:solidFill>
            </a:endParaRPr>
          </a:p>
        </p:txBody>
      </p:sp>
      <p:sp>
        <p:nvSpPr>
          <p:cNvPr id="3" name="Объект 2"/>
          <p:cNvSpPr>
            <a:spLocks noGrp="1"/>
          </p:cNvSpPr>
          <p:nvPr>
            <p:ph idx="1"/>
          </p:nvPr>
        </p:nvSpPr>
        <p:spPr>
          <a:xfrm>
            <a:off x="239151" y="928468"/>
            <a:ext cx="11662117" cy="5929531"/>
          </a:xfrm>
        </p:spPr>
        <p:txBody>
          <a:bodyPr>
            <a:noAutofit/>
          </a:bodyPr>
          <a:lstStyle/>
          <a:p>
            <a:pPr marL="0" indent="0" algn="just">
              <a:buNone/>
            </a:pPr>
            <a:r>
              <a:rPr lang="ru-RU" sz="2000" dirty="0">
                <a:solidFill>
                  <a:srgbClr val="002060"/>
                </a:solidFill>
              </a:rPr>
              <a:t>•	</a:t>
            </a:r>
            <a:r>
              <a:rPr lang="ru-RU" sz="1800" dirty="0">
                <a:solidFill>
                  <a:srgbClr val="002060"/>
                </a:solidFill>
              </a:rPr>
              <a:t>Папам в общении с сыновьями следует сдерживать эмоции, которые могут подавить его мужское начало (разговаривать не повышая тона, спокойно).</a:t>
            </a:r>
          </a:p>
          <a:p>
            <a:pPr marL="0" indent="0" algn="just">
              <a:buNone/>
            </a:pPr>
            <a:r>
              <a:rPr lang="ru-RU" sz="1800" dirty="0">
                <a:solidFill>
                  <a:srgbClr val="002060"/>
                </a:solidFill>
              </a:rPr>
              <a:t>•	Мальчикам часто не хватает положительной мотивации: нужно не запрещать, а разрешать что-то дополнительное за хороший поступок.</a:t>
            </a:r>
          </a:p>
          <a:p>
            <a:pPr marL="0" indent="0" algn="just">
              <a:buNone/>
            </a:pPr>
            <a:r>
              <a:rPr lang="ru-RU" sz="1800" dirty="0">
                <a:solidFill>
                  <a:srgbClr val="002060"/>
                </a:solidFill>
              </a:rPr>
              <a:t>•	Нужно разрешать мальчикам проявлять свою эмоциональность - разрешать плакать, например (т.е. разрешать быть естественными).</a:t>
            </a:r>
          </a:p>
          <a:p>
            <a:pPr marL="0" indent="0" algn="just">
              <a:buNone/>
            </a:pPr>
            <a:r>
              <a:rPr lang="ru-RU" sz="1800" dirty="0">
                <a:solidFill>
                  <a:srgbClr val="002060"/>
                </a:solidFill>
              </a:rPr>
              <a:t>•	Мамам мальчиков нужно доверять мужской интуиции пап: они чувствуют, как нужно воспитывать мужчину.</a:t>
            </a:r>
          </a:p>
          <a:p>
            <a:pPr marL="0" indent="0" algn="just">
              <a:buNone/>
            </a:pPr>
            <a:r>
              <a:rPr lang="ru-RU" sz="1800" dirty="0">
                <a:solidFill>
                  <a:srgbClr val="002060"/>
                </a:solidFill>
              </a:rPr>
              <a:t>•	Мальчикам нужно организовывать режим и дисциплину: это формирует его ответственность!</a:t>
            </a:r>
          </a:p>
          <a:p>
            <a:pPr marL="0" indent="0" algn="just">
              <a:buNone/>
            </a:pPr>
            <a:r>
              <a:rPr lang="ru-RU" sz="1800" dirty="0">
                <a:solidFill>
                  <a:srgbClr val="002060"/>
                </a:solidFill>
              </a:rPr>
              <a:t>•	Обязательно поощрять желание делать в доме мужскую работу!</a:t>
            </a:r>
          </a:p>
          <a:p>
            <a:pPr marL="0" indent="0" algn="just">
              <a:buNone/>
            </a:pPr>
            <a:r>
              <a:rPr lang="ru-RU" sz="1800" dirty="0">
                <a:solidFill>
                  <a:srgbClr val="002060"/>
                </a:solidFill>
              </a:rPr>
              <a:t>•	Учить доверять, формируя тем самым опыт его социального доверия.</a:t>
            </a:r>
          </a:p>
          <a:p>
            <a:pPr marL="0" indent="0" algn="just">
              <a:buNone/>
            </a:pPr>
            <a:r>
              <a:rPr lang="ru-RU" sz="1800" dirty="0">
                <a:solidFill>
                  <a:srgbClr val="002060"/>
                </a:solidFill>
              </a:rPr>
              <a:t>•	Использовать юмор в общении - для снижения агрессивности и страха перед ответственностью.</a:t>
            </a:r>
          </a:p>
          <a:p>
            <a:pPr marL="0" indent="0" algn="just">
              <a:buNone/>
            </a:pPr>
            <a:r>
              <a:rPr lang="ru-RU" sz="1800" dirty="0">
                <a:solidFill>
                  <a:srgbClr val="002060"/>
                </a:solidFill>
              </a:rPr>
              <a:t>•	Обязательно должен быть физический, телесный контакт - для повышения самооценки мальчика.</a:t>
            </a:r>
          </a:p>
          <a:p>
            <a:pPr marL="0" indent="0" algn="just">
              <a:buNone/>
            </a:pPr>
            <a:r>
              <a:rPr lang="ru-RU" sz="1800" dirty="0">
                <a:solidFill>
                  <a:srgbClr val="002060"/>
                </a:solidFill>
              </a:rPr>
              <a:t>•	Мальчик - это посыл в будущее: его нужно иметь ввиду не только как сына, но и как будущего мужа, защитника и т.п.</a:t>
            </a:r>
          </a:p>
          <a:p>
            <a:pPr marL="0" indent="0" algn="just">
              <a:buNone/>
            </a:pPr>
            <a:r>
              <a:rPr lang="ru-RU" sz="1800" dirty="0">
                <a:solidFill>
                  <a:srgbClr val="002060"/>
                </a:solidFill>
              </a:rPr>
              <a:t>•	Мама - ЗАБОТИТСЯ, а папа - ФОРМИРУЕТ мужчину.</a:t>
            </a:r>
          </a:p>
          <a:p>
            <a:pPr marL="0" indent="0">
              <a:buNone/>
            </a:pPr>
            <a:endParaRPr lang="ru-RU" sz="2000" dirty="0"/>
          </a:p>
        </p:txBody>
      </p:sp>
    </p:spTree>
    <p:extLst>
      <p:ext uri="{BB962C8B-B14F-4D97-AF65-F5344CB8AC3E}">
        <p14:creationId xmlns:p14="http://schemas.microsoft.com/office/powerpoint/2010/main" val="17702252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82882"/>
            <a:ext cx="10515600" cy="844061"/>
          </a:xfrm>
        </p:spPr>
        <p:txBody>
          <a:bodyPr>
            <a:normAutofit fontScale="90000"/>
          </a:bodyPr>
          <a:lstStyle/>
          <a:p>
            <a:pPr algn="ctr"/>
            <a:r>
              <a:rPr lang="ru-RU" b="1" dirty="0" smtClean="0">
                <a:solidFill>
                  <a:srgbClr val="00B0F0"/>
                </a:solidFill>
                <a:effectLst>
                  <a:outerShdw blurRad="38100" dist="38100" dir="2700000" algn="tl">
                    <a:srgbClr val="000000">
                      <a:alpha val="43137"/>
                    </a:srgbClr>
                  </a:outerShdw>
                </a:effectLst>
              </a:rPr>
              <a:t/>
            </a:r>
            <a:br>
              <a:rPr lang="ru-RU" b="1" dirty="0" smtClean="0">
                <a:solidFill>
                  <a:srgbClr val="00B0F0"/>
                </a:solidFill>
                <a:effectLst>
                  <a:outerShdw blurRad="38100" dist="38100" dir="2700000" algn="tl">
                    <a:srgbClr val="000000">
                      <a:alpha val="43137"/>
                    </a:srgbClr>
                  </a:outerShdw>
                </a:effectLst>
              </a:rPr>
            </a:br>
            <a:r>
              <a:rPr lang="ru-RU" sz="5300" b="1" dirty="0">
                <a:solidFill>
                  <a:srgbClr val="002060"/>
                </a:solidFill>
                <a:effectLst>
                  <a:outerShdw blurRad="38100" dist="38100" dir="2700000" algn="tl">
                    <a:srgbClr val="000000">
                      <a:alpha val="43137"/>
                    </a:srgbClr>
                  </a:outerShdw>
                </a:effectLst>
              </a:rPr>
              <a:t>П А М Я Т К А</a:t>
            </a:r>
            <a:br>
              <a:rPr lang="ru-RU" sz="5300" b="1" dirty="0">
                <a:solidFill>
                  <a:srgbClr val="002060"/>
                </a:solidFill>
                <a:effectLst>
                  <a:outerShdw blurRad="38100" dist="38100" dir="2700000" algn="tl">
                    <a:srgbClr val="000000">
                      <a:alpha val="43137"/>
                    </a:srgbClr>
                  </a:outerShdw>
                </a:effectLst>
              </a:rPr>
            </a:br>
            <a:endParaRPr lang="ru-RU" sz="5300" b="1" dirty="0">
              <a:solidFill>
                <a:srgbClr val="002060"/>
              </a:solidFill>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239151" y="956603"/>
            <a:ext cx="11704320" cy="4782478"/>
          </a:xfrm>
        </p:spPr>
        <p:txBody>
          <a:bodyPr>
            <a:normAutofit lnSpcReduction="10000"/>
          </a:bodyPr>
          <a:lstStyle/>
          <a:p>
            <a:pPr marL="0" indent="0" algn="just">
              <a:buNone/>
            </a:pPr>
            <a:r>
              <a:rPr lang="ru-RU" dirty="0" smtClean="0">
                <a:solidFill>
                  <a:srgbClr val="FF0000"/>
                </a:solidFill>
              </a:rPr>
              <a:t>1</a:t>
            </a:r>
            <a:r>
              <a:rPr lang="ru-RU" dirty="0">
                <a:solidFill>
                  <a:srgbClr val="FF0000"/>
                </a:solidFill>
              </a:rPr>
              <a:t>.	Никогда не ругайте ребенка обидными словами за неспособность что-то понять или сделать, глядя на него при этом с высоты своего авторитета. Это сейчас он знает и умеет хуже вас. Придёт время, и, по крайней мере, в каких-то областях, он будет знать, и уметь больше вас.</a:t>
            </a:r>
          </a:p>
          <a:p>
            <a:pPr marL="0" indent="0" algn="just">
              <a:buNone/>
            </a:pPr>
            <a:r>
              <a:rPr lang="ru-RU" dirty="0">
                <a:solidFill>
                  <a:srgbClr val="FF0000"/>
                </a:solidFill>
              </a:rPr>
              <a:t>2.	Помните, что мы часто недооцениваем эмоциональную чувствительность и тревожность мальчиков. </a:t>
            </a:r>
          </a:p>
          <a:p>
            <a:pPr marL="0" indent="0" algn="just">
              <a:buNone/>
            </a:pPr>
            <a:r>
              <a:rPr lang="ru-RU" dirty="0">
                <a:solidFill>
                  <a:srgbClr val="FF0000"/>
                </a:solidFill>
              </a:rPr>
              <a:t>3.	Если вам надо отругать девочку, не спешите высказывать своё отношение к ней, – бурная эмоциональная реакция помешает ей понять, за что её ругают. Сначала разберитесь, в чем ошибка. </a:t>
            </a:r>
          </a:p>
          <a:p>
            <a:pPr marL="0" indent="0" algn="just">
              <a:buNone/>
            </a:pPr>
            <a:r>
              <a:rPr lang="ru-RU" dirty="0">
                <a:solidFill>
                  <a:srgbClr val="FF0000"/>
                </a:solidFill>
              </a:rPr>
              <a:t>4.	Ругая мальчиков, изложите кратко и четко, чем вы недовольны, т.к. они не могут долго удерживать эмоциональное напряжение. Их мозг как бы отключает слуховой канал, и ребенок перестаёт вас слушать и слышать. </a:t>
            </a:r>
          </a:p>
          <a:p>
            <a:pPr marL="0" indent="0" algn="just">
              <a:buNone/>
            </a:pPr>
            <a:endParaRPr lang="ru-RU" dirty="0"/>
          </a:p>
        </p:txBody>
      </p:sp>
    </p:spTree>
    <p:extLst>
      <p:ext uri="{BB962C8B-B14F-4D97-AF65-F5344CB8AC3E}">
        <p14:creationId xmlns:p14="http://schemas.microsoft.com/office/powerpoint/2010/main" val="11659267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06512"/>
            <a:ext cx="10515600" cy="1325563"/>
          </a:xfrm>
        </p:spPr>
        <p:txBody>
          <a:bodyPr/>
          <a:lstStyle/>
          <a:p>
            <a:pPr algn="ctr"/>
            <a:r>
              <a:rPr lang="ru-RU" altLang="ru-RU" sz="2800" b="1" kern="0" dirty="0">
                <a:solidFill>
                  <a:srgbClr val="008000"/>
                </a:solidFill>
                <a:latin typeface="Arial"/>
              </a:rPr>
              <a:t>Родители должны помогать ребенку и направлять </a:t>
            </a:r>
            <a:r>
              <a:rPr lang="ru-RU" altLang="ru-RU" sz="2800" b="1" kern="0" dirty="0" smtClean="0">
                <a:solidFill>
                  <a:srgbClr val="008000"/>
                </a:solidFill>
                <a:latin typeface="Arial"/>
              </a:rPr>
              <a:t>его</a:t>
            </a:r>
            <a:endParaRPr lang="ru-RU" dirty="0"/>
          </a:p>
        </p:txBody>
      </p:sp>
      <p:sp>
        <p:nvSpPr>
          <p:cNvPr id="4" name="Объект 3"/>
          <p:cNvSpPr>
            <a:spLocks noGrp="1"/>
          </p:cNvSpPr>
          <p:nvPr>
            <p:ph idx="1"/>
          </p:nvPr>
        </p:nvSpPr>
        <p:spPr>
          <a:xfrm>
            <a:off x="838200" y="1491175"/>
            <a:ext cx="10515600" cy="4685788"/>
          </a:xfrm>
        </p:spPr>
        <p:txBody>
          <a:bodyPr/>
          <a:lstStyle/>
          <a:p>
            <a:pPr marL="0" indent="0" algn="just">
              <a:buNone/>
            </a:pPr>
            <a:r>
              <a:rPr lang="ru-RU" altLang="ru-RU" sz="2400" dirty="0">
                <a:solidFill>
                  <a:srgbClr val="0070C0"/>
                </a:solidFill>
                <a:latin typeface="Arial" charset="0"/>
              </a:rPr>
              <a:t>Осознание гендерной идентичности детьми дошкольного возраста не происходит само по себе. Понятие принадлежности к тому или иному полу у ребенка формируется благодаря воспитанию, которое он получает в семье и детском саду. </a:t>
            </a:r>
            <a:br>
              <a:rPr lang="ru-RU" altLang="ru-RU" sz="2400" dirty="0">
                <a:solidFill>
                  <a:srgbClr val="0070C0"/>
                </a:solidFill>
                <a:latin typeface="Arial" charset="0"/>
              </a:rPr>
            </a:br>
            <a:r>
              <a:rPr lang="ru-RU" altLang="ru-RU" sz="2400" dirty="0">
                <a:solidFill>
                  <a:srgbClr val="0070C0"/>
                </a:solidFill>
                <a:latin typeface="Arial" charset="0"/>
              </a:rPr>
              <a:t>Правильное гендерное воспитание помогает ребенку понять свою роль, овладеть ею и вырасти полноценной личностью.</a:t>
            </a:r>
          </a:p>
          <a:p>
            <a:pPr algn="just"/>
            <a:endParaRPr lang="ru-RU" dirty="0">
              <a:solidFill>
                <a:srgbClr val="0070C0"/>
              </a:solidFill>
            </a:endParaRP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0929" y="3938955"/>
            <a:ext cx="3035291" cy="2335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738911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702826"/>
          </a:xfrm>
        </p:spPr>
        <p:txBody>
          <a:bodyPr>
            <a:normAutofit/>
          </a:bodyPr>
          <a:lstStyle/>
          <a:p>
            <a:pPr algn="ctr"/>
            <a:r>
              <a:rPr lang="ru-RU" sz="4800" b="1" dirty="0">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Самые лучшие дети бывают </a:t>
            </a:r>
            <a:br>
              <a:rPr lang="ru-RU" sz="4800" b="1" dirty="0">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br>
            <a:r>
              <a:rPr lang="ru-RU" sz="4800" b="1" dirty="0">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у счастливых </a:t>
            </a:r>
            <a:r>
              <a:rPr lang="ru-RU" sz="4800" b="1" dirty="0" smtClean="0">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родителей</a:t>
            </a:r>
            <a:endParaRPr lang="ru-RU" sz="4800" b="1" dirty="0">
              <a:solidFill>
                <a:srgbClr val="0070C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Объект 2"/>
          <p:cNvSpPr>
            <a:spLocks noGrp="1"/>
          </p:cNvSpPr>
          <p:nvPr>
            <p:ph idx="1"/>
          </p:nvPr>
        </p:nvSpPr>
        <p:spPr>
          <a:xfrm>
            <a:off x="604911" y="2461846"/>
            <a:ext cx="5261318" cy="2785403"/>
          </a:xfrm>
        </p:spPr>
        <p:txBody>
          <a:bodyPr/>
          <a:lstStyle/>
          <a:p>
            <a:pPr marL="0" indent="0">
              <a:buNone/>
            </a:pPr>
            <a:endParaRPr lang="ru-RU" dirty="0" smtClean="0"/>
          </a:p>
          <a:p>
            <a:pPr marL="0" indent="0">
              <a:buNone/>
            </a:pPr>
            <a:endParaRPr lang="ru-RU" dirty="0"/>
          </a:p>
          <a:p>
            <a:pPr marL="0" indent="0" algn="ctr">
              <a:buNone/>
            </a:pPr>
            <a:r>
              <a:rPr lang="ru-RU" sz="3200" b="1" dirty="0">
                <a:solidFill>
                  <a:srgbClr val="0070C0"/>
                </a:solidFill>
                <a:latin typeface="Times New Roman" pitchFamily="18" charset="0"/>
                <a:cs typeface="Times New Roman" pitchFamily="18" charset="0"/>
              </a:rPr>
              <a:t>Счастье там, где любят нас и верят </a:t>
            </a:r>
            <a:r>
              <a:rPr lang="ru-RU" sz="3200" b="1" dirty="0" smtClean="0">
                <a:solidFill>
                  <a:srgbClr val="0070C0"/>
                </a:solidFill>
                <a:latin typeface="Times New Roman" pitchFamily="18" charset="0"/>
                <a:cs typeface="Times New Roman" pitchFamily="18" charset="0"/>
              </a:rPr>
              <a:t>нам</a:t>
            </a:r>
            <a:endParaRPr lang="ru-RU" sz="3200" b="1" dirty="0">
              <a:solidFill>
                <a:srgbClr val="0070C0"/>
              </a:solidFill>
              <a:latin typeface="Times New Roman" pitchFamily="18" charset="0"/>
              <a:cs typeface="Times New Roman" pitchFamily="18" charset="0"/>
            </a:endParaRPr>
          </a:p>
          <a:p>
            <a:pPr marL="0" indent="0">
              <a:buNone/>
            </a:pPr>
            <a:endParaRPr lang="ru-RU" dirty="0" smtClean="0"/>
          </a:p>
          <a:p>
            <a:pPr marL="0" indent="0">
              <a:buNone/>
            </a:pPr>
            <a:endParaRPr lang="ru-RU"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3681" y="2082018"/>
            <a:ext cx="4661835" cy="3631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599602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017430"/>
            <a:ext cx="10515600" cy="3618963"/>
          </a:xfrm>
        </p:spPr>
        <p:txBody>
          <a:bodyPr/>
          <a:lstStyle/>
          <a:p>
            <a:pPr algn="ctr"/>
            <a:r>
              <a:rPr lang="ru-RU" sz="6000" b="1" i="1" dirty="0">
                <a:solidFill>
                  <a:srgbClr val="FF0000"/>
                </a:solidFill>
              </a:rPr>
              <a:t>СПАСИБО ЗА ВНИМАНИЕ!</a:t>
            </a:r>
            <a:endParaRPr lang="ru-RU" dirty="0"/>
          </a:p>
        </p:txBody>
      </p:sp>
    </p:spTree>
    <p:extLst>
      <p:ext uri="{BB962C8B-B14F-4D97-AF65-F5344CB8AC3E}">
        <p14:creationId xmlns:p14="http://schemas.microsoft.com/office/powerpoint/2010/main" val="483896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4801" y="625642"/>
            <a:ext cx="11293641" cy="5078313"/>
          </a:xfrm>
          <a:prstGeom prst="rect">
            <a:avLst/>
          </a:prstGeom>
        </p:spPr>
        <p:txBody>
          <a:bodyPr wrap="square">
            <a:spAutoFit/>
          </a:bodyPr>
          <a:lstStyle/>
          <a:p>
            <a:pPr algn="ctr"/>
            <a:r>
              <a:rPr lang="ru-RU" sz="5400" b="1" i="1" dirty="0">
                <a:solidFill>
                  <a:srgbClr val="C00000"/>
                </a:solidFill>
                <a:latin typeface="Times New Roman" panose="02020603050405020304" pitchFamily="18" charset="0"/>
                <a:cs typeface="Times New Roman" panose="02020603050405020304" pitchFamily="18" charset="0"/>
              </a:rPr>
              <a:t>«Главный смысл и цель семейной жизни —   воспитание детей.</a:t>
            </a:r>
            <a:r>
              <a:rPr lang="ru-RU" sz="5400" b="1" dirty="0">
                <a:solidFill>
                  <a:srgbClr val="C00000"/>
                </a:solidFill>
                <a:latin typeface="Times New Roman" panose="02020603050405020304" pitchFamily="18" charset="0"/>
                <a:cs typeface="Times New Roman" panose="02020603050405020304" pitchFamily="18" charset="0"/>
              </a:rPr>
              <a:t/>
            </a:r>
            <a:br>
              <a:rPr lang="ru-RU" sz="5400" b="1" dirty="0">
                <a:solidFill>
                  <a:srgbClr val="C00000"/>
                </a:solidFill>
                <a:latin typeface="Times New Roman" panose="02020603050405020304" pitchFamily="18" charset="0"/>
                <a:cs typeface="Times New Roman" panose="02020603050405020304" pitchFamily="18" charset="0"/>
              </a:rPr>
            </a:br>
            <a:r>
              <a:rPr lang="ru-RU" sz="5400" b="1" i="1" dirty="0">
                <a:solidFill>
                  <a:srgbClr val="C00000"/>
                </a:solidFill>
                <a:latin typeface="Times New Roman" panose="02020603050405020304" pitchFamily="18" charset="0"/>
                <a:cs typeface="Times New Roman" panose="02020603050405020304" pitchFamily="18" charset="0"/>
              </a:rPr>
              <a:t> Главная  школа воспитания детей — это взаимоотношения мужа и жены, отца и матери»</a:t>
            </a:r>
            <a:br>
              <a:rPr lang="ru-RU" sz="5400" b="1" i="1" dirty="0">
                <a:solidFill>
                  <a:srgbClr val="C00000"/>
                </a:solidFill>
                <a:latin typeface="Times New Roman" panose="02020603050405020304" pitchFamily="18" charset="0"/>
                <a:cs typeface="Times New Roman" panose="02020603050405020304" pitchFamily="18" charset="0"/>
              </a:rPr>
            </a:br>
            <a:r>
              <a:rPr lang="ru-RU" sz="5400" i="1" dirty="0">
                <a:solidFill>
                  <a:srgbClr val="C00000"/>
                </a:solidFill>
                <a:latin typeface="Times New Roman" panose="02020603050405020304" pitchFamily="18" charset="0"/>
                <a:cs typeface="Times New Roman" panose="02020603050405020304" pitchFamily="18" charset="0"/>
              </a:rPr>
              <a:t>Сухомлинский В. А</a:t>
            </a:r>
            <a:r>
              <a:rPr lang="ru-RU" sz="2400" i="1" dirty="0">
                <a:solidFill>
                  <a:srgbClr val="C00000"/>
                </a:solidFill>
              </a:rPr>
              <a:t>.</a:t>
            </a:r>
            <a:endParaRPr lang="ru-RU" sz="2400" dirty="0">
              <a:solidFill>
                <a:srgbClr val="C00000"/>
              </a:solidFill>
            </a:endParaRPr>
          </a:p>
        </p:txBody>
      </p:sp>
    </p:spTree>
    <p:extLst>
      <p:ext uri="{BB962C8B-B14F-4D97-AF65-F5344CB8AC3E}">
        <p14:creationId xmlns:p14="http://schemas.microsoft.com/office/powerpoint/2010/main" val="10650300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altLang="ru-RU" sz="3200" kern="0" dirty="0">
                <a:solidFill>
                  <a:srgbClr val="990000"/>
                </a:solidFill>
                <a:latin typeface="Arial"/>
              </a:rPr>
              <a:t>Различие понятий «пол» и «</a:t>
            </a:r>
            <a:r>
              <a:rPr lang="ru-RU" altLang="ru-RU" sz="3200" kern="0" dirty="0" err="1">
                <a:solidFill>
                  <a:srgbClr val="990000"/>
                </a:solidFill>
                <a:latin typeface="Arial"/>
              </a:rPr>
              <a:t>гендер</a:t>
            </a:r>
            <a:r>
              <a:rPr lang="ru-RU" altLang="ru-RU" sz="3200" kern="0" dirty="0" smtClean="0">
                <a:solidFill>
                  <a:srgbClr val="990000"/>
                </a:solidFill>
                <a:latin typeface="Arial"/>
              </a:rPr>
              <a:t>»</a:t>
            </a:r>
            <a:endParaRPr lang="ru-RU" dirty="0"/>
          </a:p>
        </p:txBody>
      </p:sp>
      <p:sp>
        <p:nvSpPr>
          <p:cNvPr id="3" name="Объект 2"/>
          <p:cNvSpPr>
            <a:spLocks noGrp="1"/>
          </p:cNvSpPr>
          <p:nvPr>
            <p:ph idx="1"/>
          </p:nvPr>
        </p:nvSpPr>
        <p:spPr/>
        <p:txBody>
          <a:bodyPr/>
          <a:lstStyle/>
          <a:p>
            <a:pPr marL="0" indent="457200" algn="just" eaLnBrk="0" fontAlgn="base" hangingPunct="0">
              <a:lnSpc>
                <a:spcPct val="100000"/>
              </a:lnSpc>
              <a:spcBef>
                <a:spcPct val="0"/>
              </a:spcBef>
              <a:spcAft>
                <a:spcPct val="0"/>
              </a:spcAft>
              <a:buNone/>
            </a:pPr>
            <a:r>
              <a:rPr lang="ru-RU" altLang="ru-RU" b="1" kern="0" dirty="0">
                <a:solidFill>
                  <a:srgbClr val="FF0000"/>
                </a:solidFill>
                <a:latin typeface="Arial"/>
              </a:rPr>
              <a:t>Пол</a:t>
            </a:r>
            <a:r>
              <a:rPr lang="ru-RU" altLang="ru-RU" sz="2400" kern="0" dirty="0">
                <a:solidFill>
                  <a:srgbClr val="000000"/>
                </a:solidFill>
                <a:latin typeface="Arial"/>
              </a:rPr>
              <a:t> – это биологическое различия между людьми, определяемое генетическим строением клеток, анатомо-физиологическими характеристиками и детородными функциями.</a:t>
            </a:r>
          </a:p>
          <a:p>
            <a:pPr marL="0" indent="457200" algn="just" eaLnBrk="0" fontAlgn="base" hangingPunct="0">
              <a:lnSpc>
                <a:spcPct val="100000"/>
              </a:lnSpc>
              <a:spcBef>
                <a:spcPct val="0"/>
              </a:spcBef>
              <a:spcAft>
                <a:spcPct val="0"/>
              </a:spcAft>
              <a:buNone/>
            </a:pPr>
            <a:endParaRPr lang="ru-RU" altLang="ru-RU" sz="2400" kern="0" dirty="0">
              <a:solidFill>
                <a:srgbClr val="000000"/>
              </a:solidFill>
              <a:latin typeface="Arial"/>
            </a:endParaRPr>
          </a:p>
          <a:p>
            <a:pPr marL="0" indent="457200" algn="just" eaLnBrk="0" fontAlgn="base" hangingPunct="0">
              <a:lnSpc>
                <a:spcPct val="100000"/>
              </a:lnSpc>
              <a:spcBef>
                <a:spcPct val="0"/>
              </a:spcBef>
              <a:spcAft>
                <a:spcPct val="0"/>
              </a:spcAft>
              <a:buNone/>
            </a:pPr>
            <a:r>
              <a:rPr lang="ru-RU" altLang="ru-RU" b="1" kern="0" dirty="0" err="1">
                <a:solidFill>
                  <a:srgbClr val="FF0000"/>
                </a:solidFill>
                <a:latin typeface="Arial"/>
              </a:rPr>
              <a:t>Гендер</a:t>
            </a:r>
            <a:r>
              <a:rPr lang="ru-RU" altLang="ru-RU" sz="2400" kern="0" dirty="0">
                <a:solidFill>
                  <a:srgbClr val="000000"/>
                </a:solidFill>
                <a:latin typeface="Arial"/>
              </a:rPr>
              <a:t> -  социальный пол человека, формируемый в процессе воспитания личности и  включающий в себя психологические, социальные и культурные  отличия  между  мужчинами (мальчиками) и женщинами (девочками)</a:t>
            </a:r>
            <a:br>
              <a:rPr lang="ru-RU" altLang="ru-RU" sz="2400" kern="0" dirty="0">
                <a:solidFill>
                  <a:srgbClr val="000000"/>
                </a:solidFill>
                <a:latin typeface="Arial"/>
              </a:rPr>
            </a:br>
            <a:endParaRPr lang="ru-RU" dirty="0"/>
          </a:p>
        </p:txBody>
      </p:sp>
    </p:spTree>
    <p:extLst>
      <p:ext uri="{BB962C8B-B14F-4D97-AF65-F5344CB8AC3E}">
        <p14:creationId xmlns:p14="http://schemas.microsoft.com/office/powerpoint/2010/main" val="7732433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0166" y="450166"/>
            <a:ext cx="10551941" cy="1167619"/>
          </a:xfrm>
        </p:spPr>
        <p:txBody>
          <a:bodyPr>
            <a:noAutofit/>
          </a:bodyPr>
          <a:lstStyle/>
          <a:p>
            <a:pPr algn="ctr"/>
            <a:r>
              <a:rPr lang="ru-RU" altLang="ru-RU" sz="3200" kern="0" dirty="0">
                <a:solidFill>
                  <a:srgbClr val="006600"/>
                </a:solidFill>
                <a:latin typeface="Arial"/>
              </a:rPr>
              <a:t/>
            </a:r>
            <a:br>
              <a:rPr lang="ru-RU" altLang="ru-RU" sz="3200" kern="0" dirty="0">
                <a:solidFill>
                  <a:srgbClr val="006600"/>
                </a:solidFill>
                <a:latin typeface="Arial"/>
              </a:rPr>
            </a:br>
            <a:r>
              <a:rPr lang="ru-RU" altLang="ru-RU" sz="3200" kern="0" dirty="0">
                <a:solidFill>
                  <a:srgbClr val="006600"/>
                </a:solidFill>
                <a:latin typeface="Arial"/>
              </a:rPr>
              <a:t>В период дошкольного детства у  детей, происходит принятие гендерной роли:</a:t>
            </a:r>
            <a:br>
              <a:rPr lang="ru-RU" altLang="ru-RU" sz="3200" kern="0" dirty="0">
                <a:solidFill>
                  <a:srgbClr val="006600"/>
                </a:solidFill>
                <a:latin typeface="Arial"/>
              </a:rPr>
            </a:br>
            <a:endParaRPr lang="ru-RU" dirty="0"/>
          </a:p>
        </p:txBody>
      </p:sp>
      <p:sp>
        <p:nvSpPr>
          <p:cNvPr id="3" name="Объект 2"/>
          <p:cNvSpPr>
            <a:spLocks noGrp="1"/>
          </p:cNvSpPr>
          <p:nvPr>
            <p:ph idx="1"/>
          </p:nvPr>
        </p:nvSpPr>
        <p:spPr>
          <a:xfrm>
            <a:off x="1047329" y="1603757"/>
            <a:ext cx="5691096" cy="1533338"/>
          </a:xfrm>
        </p:spPr>
        <p:txBody>
          <a:bodyPr>
            <a:normAutofit/>
          </a:bodyPr>
          <a:lstStyle/>
          <a:p>
            <a:r>
              <a:rPr lang="ru-RU" sz="2400" dirty="0">
                <a:latin typeface="Arial" pitchFamily="34" charset="0"/>
                <a:cs typeface="Arial" pitchFamily="34" charset="0"/>
              </a:rPr>
              <a:t>к возрасту 2-3 лет дети начинают понимать, что они либо девочка, либо мальчик, и </a:t>
            </a:r>
            <a:r>
              <a:rPr lang="ru-RU" sz="2000" dirty="0">
                <a:latin typeface="Arial" pitchFamily="34" charset="0"/>
                <a:cs typeface="Arial" pitchFamily="34" charset="0"/>
              </a:rPr>
              <a:t>обозначают</a:t>
            </a:r>
            <a:r>
              <a:rPr lang="ru-RU" sz="2400" dirty="0">
                <a:latin typeface="Arial" pitchFamily="34" charset="0"/>
                <a:cs typeface="Arial" pitchFamily="34" charset="0"/>
              </a:rPr>
              <a:t> себя соответствующим образом</a:t>
            </a:r>
            <a:r>
              <a:rPr lang="ru-RU" sz="3200" dirty="0"/>
              <a:t>;</a:t>
            </a:r>
          </a:p>
          <a:p>
            <a:pPr marL="0" indent="0">
              <a:buNone/>
            </a:pPr>
            <a:endParaRPr lang="ru-R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9113" y="3544886"/>
            <a:ext cx="2895600" cy="1957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59261" y="1473760"/>
            <a:ext cx="3263704" cy="2071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5120641" y="3845365"/>
            <a:ext cx="5785695" cy="1938992"/>
          </a:xfrm>
          <a:prstGeom prst="rect">
            <a:avLst/>
          </a:prstGeom>
        </p:spPr>
        <p:txBody>
          <a:bodyPr wrap="square">
            <a:spAutoFit/>
          </a:bodyPr>
          <a:lstStyle/>
          <a:p>
            <a:pPr lvl="0" algn="just" fontAlgn="base">
              <a:spcBef>
                <a:spcPct val="0"/>
              </a:spcBef>
              <a:spcAft>
                <a:spcPct val="0"/>
              </a:spcAft>
              <a:buFontTx/>
              <a:buChar char="•"/>
            </a:pPr>
            <a:r>
              <a:rPr lang="ru-RU" altLang="ru-RU" sz="2000" dirty="0">
                <a:solidFill>
                  <a:srgbClr val="000000"/>
                </a:solidFill>
                <a:latin typeface="Arial" charset="0"/>
              </a:rPr>
              <a:t>в возрасте с 4 до 7 лет формируется гендерная устойчивость: детям становится понятно, что </a:t>
            </a:r>
            <a:r>
              <a:rPr lang="ru-RU" altLang="ru-RU" sz="2000" dirty="0" err="1">
                <a:solidFill>
                  <a:srgbClr val="000000"/>
                </a:solidFill>
                <a:latin typeface="Arial" charset="0"/>
              </a:rPr>
              <a:t>гендер</a:t>
            </a:r>
            <a:r>
              <a:rPr lang="ru-RU" altLang="ru-RU" sz="2000" dirty="0">
                <a:solidFill>
                  <a:srgbClr val="000000"/>
                </a:solidFill>
                <a:latin typeface="Arial" charset="0"/>
              </a:rPr>
              <a:t> не изменяется: мальчики становятся мужчинами, а девочки – женщинами и эта принадлежность к полу не изменится.</a:t>
            </a:r>
          </a:p>
        </p:txBody>
      </p:sp>
    </p:spTree>
    <p:extLst>
      <p:ext uri="{BB962C8B-B14F-4D97-AF65-F5344CB8AC3E}">
        <p14:creationId xmlns:p14="http://schemas.microsoft.com/office/powerpoint/2010/main" val="1100755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ltLang="ru-RU" sz="3200" b="1" kern="0" dirty="0">
                <a:solidFill>
                  <a:srgbClr val="660066"/>
                </a:solidFill>
                <a:latin typeface="Arial"/>
              </a:rPr>
              <a:t>Важность гендерного подхода в воспитании</a:t>
            </a:r>
            <a:endParaRPr lang="ru-RU" dirty="0"/>
          </a:p>
        </p:txBody>
      </p:sp>
      <p:sp>
        <p:nvSpPr>
          <p:cNvPr id="3" name="Объект 2"/>
          <p:cNvSpPr>
            <a:spLocks noGrp="1"/>
          </p:cNvSpPr>
          <p:nvPr>
            <p:ph idx="1"/>
          </p:nvPr>
        </p:nvSpPr>
        <p:spPr>
          <a:xfrm>
            <a:off x="838200" y="1825625"/>
            <a:ext cx="10515600" cy="3984332"/>
          </a:xfrm>
        </p:spPr>
        <p:txBody>
          <a:bodyPr/>
          <a:lstStyle/>
          <a:p>
            <a:pPr marL="0" indent="457200" algn="r" fontAlgn="base">
              <a:lnSpc>
                <a:spcPct val="100000"/>
              </a:lnSpc>
              <a:spcBef>
                <a:spcPct val="0"/>
              </a:spcBef>
              <a:spcAft>
                <a:spcPct val="0"/>
              </a:spcAft>
              <a:buNone/>
            </a:pPr>
            <a:r>
              <a:rPr lang="ru-RU" altLang="ru-RU" sz="2400" dirty="0">
                <a:solidFill>
                  <a:srgbClr val="000000"/>
                </a:solidFill>
                <a:latin typeface="Arial" charset="0"/>
              </a:rPr>
              <a:t>Если в дошкольные годы не заложить у девочек – мягкость, нежность, аккуратность, стремление к красоте, а у мальчиков – смелость, твердость, выносливость, решительность, рыцарское отношение к представительницам противоположного пола, т. е. не развить предпосылки женственности и мужественности, то это может привести к тому, что став взрослыми мужчинами и женщинами, они будут плохо справляться со своими семейными, общественными и социальными ролями.</a:t>
            </a:r>
          </a:p>
          <a:p>
            <a:pPr marL="0" indent="0">
              <a:buNone/>
            </a:pPr>
            <a:endParaRPr lang="ru-R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4361472"/>
            <a:ext cx="4529797" cy="3608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604315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altLang="ru-RU" sz="2800" b="1" i="1" dirty="0">
                <a:solidFill>
                  <a:schemeClr val="accent5">
                    <a:lumMod val="75000"/>
                  </a:schemeClr>
                </a:solidFill>
                <a:latin typeface="Times New Roman" panose="02020603050405020304" pitchFamily="18" charset="0"/>
                <a:cs typeface="Times New Roman" panose="02020603050405020304" pitchFamily="18" charset="0"/>
              </a:rPr>
              <a:t>Задачи формирования гендерной идентичности в младшем дошкольном возрасте</a:t>
            </a:r>
            <a:endParaRPr lang="ru-RU" b="1" i="1" dirty="0">
              <a:solidFill>
                <a:schemeClr val="accent5">
                  <a:lumMod val="75000"/>
                </a:schemeClr>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lstStyle/>
          <a:p>
            <a:pPr algn="just"/>
            <a:r>
              <a:rPr lang="ru-RU" altLang="ru-RU" dirty="0">
                <a:latin typeface="Times New Roman" panose="02020603050405020304" pitchFamily="18" charset="0"/>
              </a:rPr>
              <a:t>Имеет представления о себе(имя, пол, возраст);</a:t>
            </a:r>
          </a:p>
          <a:p>
            <a:pPr algn="just">
              <a:buNone/>
            </a:pPr>
            <a:endParaRPr lang="ru-RU" altLang="ru-RU" sz="900" dirty="0">
              <a:latin typeface="Times New Roman" panose="02020603050405020304" pitchFamily="18" charset="0"/>
            </a:endParaRPr>
          </a:p>
          <a:p>
            <a:pPr algn="just"/>
            <a:r>
              <a:rPr lang="ru-RU" altLang="ru-RU" dirty="0">
                <a:latin typeface="Times New Roman" panose="02020603050405020304" pitchFamily="18" charset="0"/>
              </a:rPr>
              <a:t>Может сравнивать свое поведение с поведением других детей (девочек и мальчиков) и взрослых;</a:t>
            </a:r>
          </a:p>
          <a:p>
            <a:pPr algn="just">
              <a:buNone/>
            </a:pPr>
            <a:endParaRPr lang="ru-RU" altLang="ru-RU" sz="900" dirty="0">
              <a:latin typeface="Times New Roman" panose="02020603050405020304" pitchFamily="18" charset="0"/>
            </a:endParaRPr>
          </a:p>
          <a:p>
            <a:pPr algn="just"/>
            <a:r>
              <a:rPr lang="ru-RU" altLang="ru-RU" dirty="0">
                <a:latin typeface="Times New Roman" panose="02020603050405020304" pitchFamily="18" charset="0"/>
              </a:rPr>
              <a:t>Имеет первичные гендерные представления (мальчики сильные, смелые, девочки нежные);</a:t>
            </a:r>
          </a:p>
          <a:p>
            <a:pPr algn="just">
              <a:buNone/>
            </a:pPr>
            <a:endParaRPr lang="ru-RU" altLang="ru-RU" sz="900" dirty="0">
              <a:latin typeface="Times New Roman" panose="02020603050405020304" pitchFamily="18" charset="0"/>
            </a:endParaRPr>
          </a:p>
          <a:p>
            <a:pPr algn="just"/>
            <a:r>
              <a:rPr lang="ru-RU" altLang="ru-RU" dirty="0">
                <a:latin typeface="Times New Roman" panose="02020603050405020304" pitchFamily="18" charset="0"/>
              </a:rPr>
              <a:t>Знает членов семьи и называет их по именам, свои обязанности в семье и в детском саду</a:t>
            </a:r>
          </a:p>
          <a:p>
            <a:endParaRPr lang="ru-RU" dirty="0"/>
          </a:p>
        </p:txBody>
      </p:sp>
    </p:spTree>
    <p:extLst>
      <p:ext uri="{BB962C8B-B14F-4D97-AF65-F5344CB8AC3E}">
        <p14:creationId xmlns:p14="http://schemas.microsoft.com/office/powerpoint/2010/main" val="10059896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6776" y="492369"/>
            <a:ext cx="11113477" cy="829994"/>
          </a:xfrm>
        </p:spPr>
        <p:txBody>
          <a:bodyPr>
            <a:normAutofit fontScale="90000"/>
          </a:bodyPr>
          <a:lstStyle/>
          <a:p>
            <a:pPr algn="ctr"/>
            <a:r>
              <a:rPr lang="ru-RU" altLang="ru-RU" sz="3600" b="1" i="1" dirty="0">
                <a:solidFill>
                  <a:schemeClr val="accent5">
                    <a:lumMod val="75000"/>
                  </a:schemeClr>
                </a:solidFill>
                <a:latin typeface="Times New Roman" panose="02020603050405020304" pitchFamily="18" charset="0"/>
                <a:cs typeface="Times New Roman" panose="02020603050405020304" pitchFamily="18" charset="0"/>
              </a:rPr>
              <a:t>Задачи формирования гендерной идентичности в старшем дошкольном возрасте</a:t>
            </a:r>
            <a:endParaRPr lang="ru-RU" sz="3600" b="1" i="1" dirty="0">
              <a:solidFill>
                <a:schemeClr val="accent5">
                  <a:lumMod val="75000"/>
                </a:schemeClr>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590844" y="1322365"/>
            <a:ext cx="11015003" cy="4543865"/>
          </a:xfrm>
        </p:spPr>
        <p:txBody>
          <a:bodyPr>
            <a:normAutofit/>
          </a:bodyPr>
          <a:lstStyle/>
          <a:p>
            <a:pPr algn="just"/>
            <a:r>
              <a:rPr lang="ru-RU" altLang="ru-RU" sz="2400" dirty="0">
                <a:latin typeface="Times New Roman" panose="02020603050405020304" pitchFamily="18" charset="0"/>
              </a:rPr>
              <a:t>Ребенок подробно рассказывает о себе (события биографии, увлечения, поступление в будущем в школу) и своей семье, называя не только имена родителей, но и объясняя их профессиональные обязанности в семье и планах на будущее, связывает их с мужскими и женскими ролями в семье и обществе;</a:t>
            </a:r>
          </a:p>
          <a:p>
            <a:pPr algn="just"/>
            <a:r>
              <a:rPr lang="ru-RU" altLang="ru-RU" sz="2400" dirty="0">
                <a:latin typeface="Times New Roman" panose="02020603050405020304" pitchFamily="18" charset="0"/>
              </a:rPr>
              <a:t>Соотносит себя с идеалами мужественности и женственности, стремится им соответствовать, уважительно относится к другому полу, вступает  с представлениями другого пола в партнерские отношения;</a:t>
            </a:r>
          </a:p>
          <a:p>
            <a:pPr algn="just"/>
            <a:r>
              <a:rPr lang="ru-RU" altLang="ru-RU" sz="2400" dirty="0">
                <a:latin typeface="Times New Roman" panose="02020603050405020304" pitchFamily="18" charset="0"/>
              </a:rPr>
              <a:t>С уважением относится к представителям разных поколений, в том числе старшего поколения, гордится ими и  проявляет о них заботу;</a:t>
            </a:r>
          </a:p>
          <a:p>
            <a:pPr algn="just"/>
            <a:r>
              <a:rPr lang="ru-RU" altLang="ru-RU" sz="2400" dirty="0">
                <a:latin typeface="Times New Roman" panose="02020603050405020304" pitchFamily="18" charset="0"/>
              </a:rPr>
              <a:t>Стремится «блеснуть» знаниями о семейных и народных традициях, достопримечательностях родного города и даже знаниями о зарубежных странах;</a:t>
            </a:r>
          </a:p>
          <a:p>
            <a:endParaRPr lang="ru-RU" dirty="0"/>
          </a:p>
        </p:txBody>
      </p:sp>
    </p:spTree>
    <p:extLst>
      <p:ext uri="{BB962C8B-B14F-4D97-AF65-F5344CB8AC3E}">
        <p14:creationId xmlns:p14="http://schemas.microsoft.com/office/powerpoint/2010/main" val="29600748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33046" y="474347"/>
            <a:ext cx="11099409" cy="5632311"/>
          </a:xfrm>
          <a:prstGeom prst="rect">
            <a:avLst/>
          </a:prstGeom>
        </p:spPr>
        <p:txBody>
          <a:bodyPr wrap="square">
            <a:spAutoFit/>
          </a:bodyPr>
          <a:lstStyle/>
          <a:p>
            <a:pPr>
              <a:lnSpc>
                <a:spcPct val="150000"/>
              </a:lnSpc>
            </a:pPr>
            <a:r>
              <a:rPr lang="ru-RU" sz="2000" b="1" dirty="0">
                <a:solidFill>
                  <a:srgbClr val="FF0000"/>
                </a:solidFill>
                <a:latin typeface="Times New Roman" pitchFamily="18" charset="0"/>
                <a:ea typeface="Times New Roman"/>
                <a:cs typeface="Times New Roman" pitchFamily="18" charset="0"/>
              </a:rPr>
              <a:t>Психологи и педагоги считают, что формирование гендерной устойчивости обусловлено социокультурными нормами и зависит: </a:t>
            </a:r>
            <a:endParaRPr lang="ru-RU" b="1" dirty="0">
              <a:solidFill>
                <a:srgbClr val="FF0000"/>
              </a:solidFill>
              <a:latin typeface="Times New Roman" pitchFamily="18" charset="0"/>
              <a:ea typeface="Times New Roman"/>
              <a:cs typeface="Times New Roman" pitchFamily="18" charset="0"/>
            </a:endParaRPr>
          </a:p>
          <a:p>
            <a:pPr marL="342900" indent="-342900">
              <a:lnSpc>
                <a:spcPct val="150000"/>
              </a:lnSpc>
              <a:buFont typeface="Symbol"/>
              <a:buChar char=""/>
            </a:pPr>
            <a:r>
              <a:rPr lang="ru-RU" sz="2000" b="1" dirty="0">
                <a:solidFill>
                  <a:srgbClr val="002060"/>
                </a:solidFill>
                <a:latin typeface="Times New Roman" pitchFamily="18" charset="0"/>
                <a:ea typeface="Times New Roman"/>
                <a:cs typeface="Times New Roman" pitchFamily="18" charset="0"/>
              </a:rPr>
              <a:t>От отношения родителей к ребенку</a:t>
            </a:r>
            <a:endParaRPr lang="ru-RU" b="1" dirty="0">
              <a:solidFill>
                <a:srgbClr val="002060"/>
              </a:solidFill>
              <a:latin typeface="Times New Roman" pitchFamily="18" charset="0"/>
              <a:ea typeface="Times New Roman"/>
              <a:cs typeface="Times New Roman" pitchFamily="18" charset="0"/>
            </a:endParaRPr>
          </a:p>
          <a:p>
            <a:pPr marL="342900" indent="-342900">
              <a:lnSpc>
                <a:spcPct val="150000"/>
              </a:lnSpc>
              <a:buFont typeface="Symbol"/>
              <a:buChar char=""/>
            </a:pPr>
            <a:r>
              <a:rPr lang="ru-RU" sz="2000" b="1" dirty="0">
                <a:solidFill>
                  <a:srgbClr val="002060"/>
                </a:solidFill>
                <a:latin typeface="Times New Roman" pitchFamily="18" charset="0"/>
                <a:ea typeface="Times New Roman"/>
                <a:cs typeface="Times New Roman" pitchFamily="18" charset="0"/>
              </a:rPr>
              <a:t>От характера родительских установок</a:t>
            </a:r>
            <a:endParaRPr lang="ru-RU" b="1" dirty="0">
              <a:solidFill>
                <a:srgbClr val="002060"/>
              </a:solidFill>
              <a:latin typeface="Times New Roman" pitchFamily="18" charset="0"/>
              <a:ea typeface="Times New Roman"/>
              <a:cs typeface="Times New Roman" pitchFamily="18" charset="0"/>
            </a:endParaRPr>
          </a:p>
          <a:p>
            <a:pPr marL="342900" indent="-342900">
              <a:lnSpc>
                <a:spcPct val="150000"/>
              </a:lnSpc>
              <a:buFont typeface="Symbol"/>
              <a:buChar char=""/>
            </a:pPr>
            <a:r>
              <a:rPr lang="ru-RU" sz="2000" b="1" dirty="0">
                <a:solidFill>
                  <a:srgbClr val="002060"/>
                </a:solidFill>
                <a:latin typeface="Times New Roman" pitchFamily="18" charset="0"/>
                <a:ea typeface="Times New Roman"/>
                <a:cs typeface="Times New Roman" pitchFamily="18" charset="0"/>
              </a:rPr>
              <a:t>От привязанности матери к ребенку</a:t>
            </a:r>
            <a:endParaRPr lang="ru-RU" b="1" dirty="0">
              <a:solidFill>
                <a:srgbClr val="002060"/>
              </a:solidFill>
              <a:latin typeface="Times New Roman" pitchFamily="18" charset="0"/>
              <a:ea typeface="Times New Roman"/>
              <a:cs typeface="Times New Roman" pitchFamily="18" charset="0"/>
            </a:endParaRPr>
          </a:p>
          <a:p>
            <a:pPr marL="342900" indent="-342900">
              <a:lnSpc>
                <a:spcPct val="150000"/>
              </a:lnSpc>
              <a:buFont typeface="Symbol"/>
              <a:buChar char=""/>
            </a:pPr>
            <a:r>
              <a:rPr lang="ru-RU" sz="2000" b="1" dirty="0">
                <a:solidFill>
                  <a:srgbClr val="002060"/>
                </a:solidFill>
                <a:latin typeface="Times New Roman" pitchFamily="18" charset="0"/>
                <a:ea typeface="Times New Roman"/>
                <a:cs typeface="Times New Roman" pitchFamily="18" charset="0"/>
              </a:rPr>
              <a:t>От привязанности ребенка к матери</a:t>
            </a:r>
            <a:endParaRPr lang="ru-RU" b="1" dirty="0">
              <a:solidFill>
                <a:srgbClr val="002060"/>
              </a:solidFill>
              <a:latin typeface="Times New Roman" pitchFamily="18" charset="0"/>
              <a:ea typeface="Times New Roman"/>
              <a:cs typeface="Times New Roman" pitchFamily="18" charset="0"/>
            </a:endParaRPr>
          </a:p>
          <a:p>
            <a:pPr marL="342900" indent="-342900">
              <a:lnSpc>
                <a:spcPct val="150000"/>
              </a:lnSpc>
              <a:buFont typeface="Symbol"/>
              <a:buChar char=""/>
            </a:pPr>
            <a:r>
              <a:rPr lang="ru-RU" sz="2000" b="1" dirty="0">
                <a:solidFill>
                  <a:srgbClr val="002060"/>
                </a:solidFill>
                <a:latin typeface="Times New Roman" pitchFamily="18" charset="0"/>
                <a:ea typeface="Times New Roman"/>
                <a:cs typeface="Times New Roman" pitchFamily="18" charset="0"/>
              </a:rPr>
              <a:t>От роли отца в воспитании ребенка</a:t>
            </a:r>
            <a:endParaRPr lang="ru-RU" b="1" dirty="0">
              <a:solidFill>
                <a:srgbClr val="002060"/>
              </a:solidFill>
              <a:latin typeface="Times New Roman" pitchFamily="18" charset="0"/>
              <a:ea typeface="Times New Roman"/>
              <a:cs typeface="Times New Roman" pitchFamily="18" charset="0"/>
            </a:endParaRPr>
          </a:p>
          <a:p>
            <a:pPr algn="just">
              <a:lnSpc>
                <a:spcPct val="150000"/>
              </a:lnSpc>
            </a:pPr>
            <a:r>
              <a:rPr lang="ru-RU" sz="2000" b="1" dirty="0">
                <a:solidFill>
                  <a:srgbClr val="FF0000"/>
                </a:solidFill>
                <a:latin typeface="Times New Roman" pitchFamily="18" charset="0"/>
                <a:ea typeface="Times New Roman"/>
                <a:cs typeface="Times New Roman" pitchFamily="18" charset="0"/>
              </a:rPr>
              <a:t>Несомненно, для развития личности ребенка необходима здоровая психологическая атмосфера в семье.</a:t>
            </a:r>
            <a:endParaRPr lang="ru-RU" b="1" dirty="0">
              <a:solidFill>
                <a:srgbClr val="FF0000"/>
              </a:solidFill>
              <a:latin typeface="Times New Roman" pitchFamily="18" charset="0"/>
              <a:ea typeface="Times New Roman"/>
              <a:cs typeface="Times New Roman" pitchFamily="18" charset="0"/>
            </a:endParaRPr>
          </a:p>
          <a:p>
            <a:pPr algn="just">
              <a:lnSpc>
                <a:spcPct val="150000"/>
              </a:lnSpc>
            </a:pPr>
            <a:r>
              <a:rPr lang="ru-RU" sz="2000" b="1" dirty="0">
                <a:solidFill>
                  <a:srgbClr val="002060"/>
                </a:solidFill>
                <a:latin typeface="Times New Roman" pitchFamily="18" charset="0"/>
                <a:ea typeface="Times New Roman"/>
                <a:cs typeface="Times New Roman" pitchFamily="18" charset="0"/>
              </a:rPr>
              <a:t>Доказано, что у девочек и мальчиков разные потребности и особенности развития. Следовательно, воспитывать мальчиков и девочек, руководствуясь одинаковыми принципами воспитания, нельзя.</a:t>
            </a:r>
            <a:endParaRPr lang="ru-RU" b="1" dirty="0">
              <a:solidFill>
                <a:srgbClr val="002060"/>
              </a:solidFill>
              <a:latin typeface="Times New Roman" pitchFamily="18" charset="0"/>
              <a:ea typeface="Times New Roman"/>
              <a:cs typeface="Times New Roman" pitchFamily="18" charset="0"/>
            </a:endParaRPr>
          </a:p>
        </p:txBody>
      </p:sp>
    </p:spTree>
    <p:extLst>
      <p:ext uri="{BB962C8B-B14F-4D97-AF65-F5344CB8AC3E}">
        <p14:creationId xmlns:p14="http://schemas.microsoft.com/office/powerpoint/2010/main" val="27441760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478302"/>
            <a:ext cx="10515600" cy="618978"/>
          </a:xfrm>
        </p:spPr>
        <p:txBody>
          <a:bodyPr>
            <a:normAutofit/>
          </a:bodyPr>
          <a:lstStyle/>
          <a:p>
            <a:pPr algn="ctr"/>
            <a:r>
              <a:rPr lang="ru-RU" altLang="ru-RU" sz="3600" b="1" i="1" dirty="0">
                <a:solidFill>
                  <a:srgbClr val="002060"/>
                </a:solidFill>
                <a:latin typeface="Calibri"/>
              </a:rPr>
              <a:t>Различия в психике и поведении детей</a:t>
            </a:r>
            <a:endParaRPr lang="ru-RU" sz="6000" dirty="0">
              <a:solidFill>
                <a:srgbClr val="002060"/>
              </a:solidFill>
            </a:endParaRPr>
          </a:p>
        </p:txBody>
      </p:sp>
      <p:sp>
        <p:nvSpPr>
          <p:cNvPr id="3" name="Объект 2"/>
          <p:cNvSpPr>
            <a:spLocks noGrp="1"/>
          </p:cNvSpPr>
          <p:nvPr>
            <p:ph idx="1"/>
          </p:nvPr>
        </p:nvSpPr>
        <p:spPr>
          <a:xfrm>
            <a:off x="838200" y="1111350"/>
            <a:ext cx="10515600" cy="4600135"/>
          </a:xfrm>
        </p:spPr>
        <p:txBody>
          <a:bodyPr>
            <a:noAutofit/>
          </a:bodyPr>
          <a:lstStyle/>
          <a:p>
            <a:pPr lvl="0" algn="just"/>
            <a:r>
              <a:rPr lang="ru-RU" b="1" i="1" dirty="0" smtClean="0">
                <a:solidFill>
                  <a:schemeClr val="accent5">
                    <a:lumMod val="75000"/>
                  </a:schemeClr>
                </a:solidFill>
                <a:latin typeface="Arial" pitchFamily="34" charset="0"/>
                <a:cs typeface="Arial" pitchFamily="34" charset="0"/>
              </a:rPr>
              <a:t>Мальчики</a:t>
            </a:r>
          </a:p>
          <a:p>
            <a:pPr lvl="1" algn="just"/>
            <a:r>
              <a:rPr lang="ru-RU" sz="1800" dirty="0">
                <a:latin typeface="Arial" pitchFamily="34" charset="0"/>
                <a:cs typeface="Arial" pitchFamily="34" charset="0"/>
              </a:rPr>
              <a:t>Используют все пространство</a:t>
            </a:r>
          </a:p>
          <a:p>
            <a:pPr lvl="1" algn="just"/>
            <a:r>
              <a:rPr lang="ru-RU" sz="1800" dirty="0">
                <a:latin typeface="Arial" pitchFamily="34" charset="0"/>
                <a:cs typeface="Arial" pitchFamily="34" charset="0"/>
              </a:rPr>
              <a:t>Мышление обобщенное, абстрактное. Манипулируют с геометрическими формами </a:t>
            </a:r>
          </a:p>
          <a:p>
            <a:pPr lvl="1" algn="just"/>
            <a:r>
              <a:rPr lang="ru-RU" sz="1800" dirty="0">
                <a:latin typeface="Arial" pitchFamily="34" charset="0"/>
                <a:cs typeface="Arial" pitchFamily="34" charset="0"/>
              </a:rPr>
              <a:t>Быстрее утомляется левое полушарие (речевое мышление, логические операции)</a:t>
            </a:r>
          </a:p>
          <a:p>
            <a:pPr lvl="1" algn="just"/>
            <a:r>
              <a:rPr lang="ru-RU" sz="1800" dirty="0">
                <a:latin typeface="Arial" pitchFamily="34" charset="0"/>
                <a:cs typeface="Arial" pitchFamily="34" charset="0"/>
              </a:rPr>
              <a:t>Ориентированы на информацию. Во время общения смотрят в сторону или перед собой </a:t>
            </a:r>
          </a:p>
          <a:p>
            <a:pPr lvl="1" algn="just"/>
            <a:r>
              <a:rPr lang="ru-RU" sz="1800" dirty="0">
                <a:latin typeface="Arial" pitchFamily="34" charset="0"/>
                <a:cs typeface="Arial" pitchFamily="34" charset="0"/>
              </a:rPr>
              <a:t>Кратковременно, но ярко реагируют на эмоциональный фактор</a:t>
            </a:r>
          </a:p>
          <a:p>
            <a:pPr lvl="0" algn="just"/>
            <a:r>
              <a:rPr lang="ru-RU" b="1" i="1" dirty="0" smtClean="0">
                <a:solidFill>
                  <a:schemeClr val="accent5">
                    <a:lumMod val="75000"/>
                  </a:schemeClr>
                </a:solidFill>
                <a:latin typeface="Arial" pitchFamily="34" charset="0"/>
                <a:cs typeface="Arial" pitchFamily="34" charset="0"/>
              </a:rPr>
              <a:t>Девочки</a:t>
            </a:r>
          </a:p>
          <a:p>
            <a:pPr lvl="1" algn="just"/>
            <a:r>
              <a:rPr lang="ru-RU" sz="1800" dirty="0">
                <a:latin typeface="Arial" pitchFamily="34" charset="0"/>
                <a:cs typeface="Arial" pitchFamily="34" charset="0"/>
              </a:rPr>
              <a:t>Играют в ограниченном пространстве</a:t>
            </a:r>
          </a:p>
          <a:p>
            <a:pPr lvl="1" algn="just"/>
            <a:r>
              <a:rPr lang="ru-RU" sz="1800" dirty="0">
                <a:latin typeface="Arial" pitchFamily="34" charset="0"/>
                <a:cs typeface="Arial" pitchFamily="34" charset="0"/>
              </a:rPr>
              <a:t>Мышление детальное, конкретное. Манипулируют с цифрами и формулами</a:t>
            </a:r>
          </a:p>
          <a:p>
            <a:pPr lvl="1" algn="just"/>
            <a:r>
              <a:rPr lang="ru-RU" sz="1800" dirty="0">
                <a:latin typeface="Arial" pitchFamily="34" charset="0"/>
                <a:cs typeface="Arial" pitchFamily="34" charset="0"/>
              </a:rPr>
              <a:t>Быстрее утомляется правое полушарие(образное мышление, эмоциональное самочувствие)</a:t>
            </a:r>
          </a:p>
          <a:p>
            <a:pPr lvl="1" algn="just"/>
            <a:r>
              <a:rPr lang="ru-RU" sz="1800" dirty="0">
                <a:latin typeface="Arial" pitchFamily="34" charset="0"/>
                <a:cs typeface="Arial" pitchFamily="34" charset="0"/>
              </a:rPr>
              <a:t>Ориентированы на отношения между людьми. Во время общения смотрят в лицо взрослого. Ждут одобрения</a:t>
            </a:r>
          </a:p>
          <a:p>
            <a:pPr lvl="1" algn="just"/>
            <a:r>
              <a:rPr lang="ru-RU" sz="1800" dirty="0">
                <a:latin typeface="Arial" pitchFamily="34" charset="0"/>
                <a:cs typeface="Arial" pitchFamily="34" charset="0"/>
              </a:rPr>
              <a:t>Готовы в любую секунду отреагировать на эмоциональный фактор.</a:t>
            </a:r>
          </a:p>
        </p:txBody>
      </p:sp>
    </p:spTree>
    <p:extLst>
      <p:ext uri="{BB962C8B-B14F-4D97-AF65-F5344CB8AC3E}">
        <p14:creationId xmlns:p14="http://schemas.microsoft.com/office/powerpoint/2010/main" val="2309598207"/>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2_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263</TotalTime>
  <Words>1387</Words>
  <Application>Microsoft Office PowerPoint</Application>
  <PresentationFormat>Произвольный</PresentationFormat>
  <Paragraphs>91</Paragraphs>
  <Slides>18</Slides>
  <Notes>0</Notes>
  <HiddenSlides>0</HiddenSlides>
  <MMClips>0</MMClips>
  <ScaleCrop>false</ScaleCrop>
  <HeadingPairs>
    <vt:vector size="4" baseType="variant">
      <vt:variant>
        <vt:lpstr>Тема</vt:lpstr>
      </vt:variant>
      <vt:variant>
        <vt:i4>3</vt:i4>
      </vt:variant>
      <vt:variant>
        <vt:lpstr>Заголовки слайдов</vt:lpstr>
      </vt:variant>
      <vt:variant>
        <vt:i4>18</vt:i4>
      </vt:variant>
    </vt:vector>
  </HeadingPairs>
  <TitlesOfParts>
    <vt:vector size="21" baseType="lpstr">
      <vt:lpstr>Тема Office</vt:lpstr>
      <vt:lpstr>1_Тема Office</vt:lpstr>
      <vt:lpstr>2_Тема Office</vt:lpstr>
      <vt:lpstr> Муниципальное казенное образовательное учреждение для детей дошкольного и младшего школьного возраста «Врачовская начальная школа-детский сад»   Консультация для родителей   «Гендерное воспитание детей дошкольного возраста» </vt:lpstr>
      <vt:lpstr>Презентация PowerPoint</vt:lpstr>
      <vt:lpstr>Различие понятий «пол» и «гендер»</vt:lpstr>
      <vt:lpstr> В период дошкольного детства у  детей, происходит принятие гендерной роли: </vt:lpstr>
      <vt:lpstr>Важность гендерного подхода в воспитании</vt:lpstr>
      <vt:lpstr>Задачи формирования гендерной идентичности в младшем дошкольном возрасте</vt:lpstr>
      <vt:lpstr>Задачи формирования гендерной идентичности в старшем дошкольном возрасте</vt:lpstr>
      <vt:lpstr>Презентация PowerPoint</vt:lpstr>
      <vt:lpstr>Различия в психике и поведении детей</vt:lpstr>
      <vt:lpstr>Что нужно знать родителям о девочке</vt:lpstr>
      <vt:lpstr>Что нужно знать родителям о девочке.</vt:lpstr>
      <vt:lpstr>Рекомендации   родителям  по воспитанию дочерей</vt:lpstr>
      <vt:lpstr>Что нужно знать родителям о мальчике</vt:lpstr>
      <vt:lpstr>Рекомендации   родителям  по воспитанию сыновей</vt:lpstr>
      <vt:lpstr> П А М Я Т К А </vt:lpstr>
      <vt:lpstr>Родители должны помогать ребенку и направлять его</vt:lpstr>
      <vt:lpstr>Самые лучшие дети бывают  у счастливых родителей</vt:lpstr>
      <vt:lpstr>СПАСИБО ЗА ВНИМАНИЕ!</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Муниципальное бюджетное дошкольное образовательное учреждение детский сад №14   Консультация для родителей   «Гендерное воспитание детей дошкольного возраста»</dc:title>
  <dc:creator>CoR</dc:creator>
  <cp:lastModifiedBy>1</cp:lastModifiedBy>
  <cp:revision>25</cp:revision>
  <dcterms:created xsi:type="dcterms:W3CDTF">2016-05-16T18:08:49Z</dcterms:created>
  <dcterms:modified xsi:type="dcterms:W3CDTF">2017-04-12T13:36:51Z</dcterms:modified>
</cp:coreProperties>
</file>