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8" r:id="rId1"/>
  </p:sldMasterIdLst>
  <p:notesMasterIdLst>
    <p:notesMasterId r:id="rId15"/>
  </p:notesMasterIdLst>
  <p:sldIdLst>
    <p:sldId id="346" r:id="rId2"/>
    <p:sldId id="347" r:id="rId3"/>
    <p:sldId id="348" r:id="rId4"/>
    <p:sldId id="349" r:id="rId5"/>
    <p:sldId id="350" r:id="rId6"/>
    <p:sldId id="351" r:id="rId7"/>
    <p:sldId id="352" r:id="rId8"/>
    <p:sldId id="353" r:id="rId9"/>
    <p:sldId id="354" r:id="rId10"/>
    <p:sldId id="355" r:id="rId11"/>
    <p:sldId id="356" r:id="rId12"/>
    <p:sldId id="357" r:id="rId13"/>
    <p:sldId id="35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80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6A79C17-AED9-4853-83D6-2078ED79C4F5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999F366-DDC0-4AB1-AAB8-CA7BB3418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AA9A-943E-4EB0-95A7-7EC526B681ED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DD058-DD2F-417C-A982-8E0986A2B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34504-5CC2-41E2-98B8-380A10847DCE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12ED1-A120-4A10-AADF-140357F37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081-A0D9-4AE0-9B5F-39E645FD8CC5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0722E-2BAA-4139-A5FF-BC972CDCD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1A582-BCE7-4C0C-8242-C2C997E0C172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DC581-BC78-4C24-A5BD-7DF0D77D6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639FA-3BD6-4134-BB6B-1185839B4BB5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50017-54E3-4864-8C42-9C9D0DBCC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D59E1-9EF5-42BF-95E0-F455D0B9FAAB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05901-5A29-4ED6-94C7-EFE9E09ED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046B7-9197-43E6-B5D1-28777C9E9A08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4AA83-5DBA-4082-9480-BD2344B1A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839F0-8B1F-498B-ADF5-1C368BB1408E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016B4-0DCF-4669-B55A-AF7AD2970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BBF31-0D14-40AB-BFFB-E3D5E5781C72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A8E76-8A2E-4F59-93C3-0E00CBB42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39091-C7A0-44ED-AC7F-621B758144B9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48F2D-2CD6-46D0-A0C2-F18862478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25372-4780-4E72-B0CF-CA93074C9A60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C1FC1-C002-4A40-844F-8E6CD39B6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2C139248-2A12-462B-B034-A48E65B5F0B7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9E0DA16-283A-4CAC-9141-BC352CA93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9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9" r:id="rId1"/>
    <p:sldLayoutId id="2147484320" r:id="rId2"/>
    <p:sldLayoutId id="2147484321" r:id="rId3"/>
    <p:sldLayoutId id="2147484322" r:id="rId4"/>
    <p:sldLayoutId id="2147484323" r:id="rId5"/>
    <p:sldLayoutId id="2147484324" r:id="rId6"/>
    <p:sldLayoutId id="2147484325" r:id="rId7"/>
    <p:sldLayoutId id="2147484326" r:id="rId8"/>
    <p:sldLayoutId id="2147484327" r:id="rId9"/>
    <p:sldLayoutId id="2147484328" r:id="rId10"/>
    <p:sldLayoutId id="214748432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424936" cy="5616624"/>
          </a:xfrm>
        </p:spPr>
        <p:txBody>
          <a:bodyPr rtlCol="0">
            <a:normAutofit fontScale="92500"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4400" b="1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cs typeface="Arial" panose="020B0604020202020204" pitchFamily="34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4400" b="1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cs typeface="Arial" panose="020B0604020202020204" pitchFamily="34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4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cs typeface="Arial" panose="020B0604020202020204" pitchFamily="34" charset="0"/>
              </a:rPr>
              <a:t>Проект на тему: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5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«Родной город»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Segoe UI Light" panose="020B0502040204020203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Segoe UI Light" panose="020B0502040204020203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Segoe UI Light" panose="020B0502040204020203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Segoe UI Light" panose="020B0502040204020203" pitchFamily="34" charset="0"/>
            </a:endParaRPr>
          </a:p>
          <a:p>
            <a:pPr marL="0" indent="0"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9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Выполнили студенты:   ГР41ЭЛ </a:t>
            </a:r>
            <a:r>
              <a:rPr lang="ru-RU" sz="19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Збаравский</a:t>
            </a:r>
            <a:r>
              <a:rPr lang="ru-RU" sz="19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Виктор</a:t>
            </a:r>
          </a:p>
          <a:p>
            <a:pPr marL="0" indent="0"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9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                  ГР51КС </a:t>
            </a:r>
            <a:r>
              <a:rPr lang="ru-RU" sz="1900" b="1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9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ейхнер</a:t>
            </a:r>
            <a:r>
              <a:rPr lang="ru-RU" sz="19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Максим</a:t>
            </a:r>
            <a:endParaRPr lang="en-US" sz="1900" b="1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9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Руководитель проекта: Преподаватель Хлебникова Г.Н.</a:t>
            </a:r>
            <a:endParaRPr lang="ru-RU" sz="19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766888" y="906463"/>
            <a:ext cx="54483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Gabriola" pitchFamily="82" charset="0"/>
              </a:rPr>
              <a:t>ГАПОУ СО</a:t>
            </a:r>
          </a:p>
          <a:p>
            <a:pPr algn="ctr"/>
            <a:r>
              <a:rPr lang="ru-RU" sz="3200" b="1">
                <a:solidFill>
                  <a:srgbClr val="C00000"/>
                </a:solidFill>
                <a:latin typeface="Gabriola" pitchFamily="82" charset="0"/>
              </a:rPr>
              <a:t>Марксовский политехнический колледж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Прямоугольник 1"/>
          <p:cNvSpPr>
            <a:spLocks noChangeArrowheads="1"/>
          </p:cNvSpPr>
          <p:nvPr/>
        </p:nvSpPr>
        <p:spPr bwMode="auto">
          <a:xfrm>
            <a:off x="4211960" y="136861"/>
            <a:ext cx="507776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0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Gabriola" panose="04040605051002020D02" pitchFamily="82" charset="0"/>
                <a:cs typeface="+mn-cs"/>
              </a:rPr>
              <a:t>Стелла с портретом Карла Маркса </a:t>
            </a:r>
          </a:p>
          <a:p>
            <a:pPr algn="ctr" eaLnBrk="1" hangingPunct="1">
              <a:defRPr/>
            </a:pPr>
            <a:r>
              <a:rPr lang="ru-RU" altLang="ru-RU" sz="16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latin typeface="Gabriola" panose="04040605051002020D02" pitchFamily="82" charset="0"/>
                <a:cs typeface="+mn-cs"/>
              </a:rPr>
              <a:t>установлена </a:t>
            </a:r>
            <a:r>
              <a:rPr lang="ru-RU" altLang="ru-RU" sz="1600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latin typeface="Gabriola" panose="04040605051002020D02" pitchFamily="82" charset="0"/>
                <a:cs typeface="+mn-cs"/>
              </a:rPr>
              <a:t>при выезде из города </a:t>
            </a:r>
            <a:r>
              <a:rPr lang="ru-RU" altLang="ru-RU" sz="16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latin typeface="Gabriola" panose="04040605051002020D02" pitchFamily="82" charset="0"/>
                <a:cs typeface="+mn-cs"/>
              </a:rPr>
              <a:t>Маркса</a:t>
            </a:r>
          </a:p>
          <a:p>
            <a:pPr algn="ctr" eaLnBrk="1" hangingPunct="1">
              <a:defRPr/>
            </a:pPr>
            <a:r>
              <a:rPr lang="ru-RU" altLang="ru-RU" sz="16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latin typeface="Gabriola" panose="04040605051002020D02" pitchFamily="82" charset="0"/>
                <a:cs typeface="+mn-cs"/>
              </a:rPr>
              <a:t>по </a:t>
            </a:r>
            <a:r>
              <a:rPr lang="ru-RU" altLang="ru-RU" sz="1600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latin typeface="Gabriola" panose="04040605051002020D02" pitchFamily="82" charset="0"/>
                <a:cs typeface="+mn-cs"/>
              </a:rPr>
              <a:t>направлению </a:t>
            </a:r>
            <a:r>
              <a:rPr lang="ru-RU" altLang="ru-RU" sz="16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latin typeface="Gabriola" panose="04040605051002020D02" pitchFamily="82" charset="0"/>
                <a:cs typeface="+mn-cs"/>
              </a:rPr>
              <a:t>на город  </a:t>
            </a:r>
            <a:r>
              <a:rPr lang="ru-RU" altLang="ru-RU" sz="1600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latin typeface="Gabriola" panose="04040605051002020D02" pitchFamily="82" charset="0"/>
                <a:cs typeface="+mn-cs"/>
              </a:rPr>
              <a:t>Балаково.</a:t>
            </a:r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0" y="229194"/>
            <a:ext cx="370790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Gabriola" panose="04040605051002020D02" pitchFamily="82" charset="0"/>
                <a:cs typeface="+mn-cs"/>
              </a:rPr>
              <a:t>Стелла  </a:t>
            </a:r>
            <a:r>
              <a:rPr lang="ru-RU" altLang="ru-RU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latin typeface="Gabriola" panose="04040605051002020D02" pitchFamily="82" charset="0"/>
                <a:cs typeface="+mn-cs"/>
              </a:rPr>
              <a:t>установлена </a:t>
            </a:r>
            <a:r>
              <a:rPr lang="ru-RU" altLang="ru-RU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latin typeface="Gabriola" panose="04040605051002020D02" pitchFamily="82" charset="0"/>
                <a:cs typeface="+mn-cs"/>
              </a:rPr>
              <a:t>при </a:t>
            </a:r>
            <a:r>
              <a:rPr lang="ru-RU" altLang="ru-RU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latin typeface="Gabriola" panose="04040605051002020D02" pitchFamily="82" charset="0"/>
                <a:cs typeface="+mn-cs"/>
              </a:rPr>
              <a:t>въезде в город Маркс</a:t>
            </a:r>
            <a:endParaRPr lang="ru-RU" altLang="ru-RU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latin typeface="Gabriola" panose="04040605051002020D02" pitchFamily="82" charset="0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3594100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643050"/>
            <a:ext cx="3594100" cy="490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5538788" y="6392863"/>
            <a:ext cx="1878012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altLang="ru-RU" sz="2000" b="1">
                <a:latin typeface="Gabriola" pitchFamily="82" charset="0"/>
              </a:rPr>
              <a:t>Католическая кирха</a:t>
            </a:r>
          </a:p>
          <a:p>
            <a:pPr algn="ctr">
              <a:lnSpc>
                <a:spcPts val="1600"/>
              </a:lnSpc>
            </a:pPr>
            <a:r>
              <a:rPr lang="ru-RU" altLang="ru-RU" sz="2000" b="1">
                <a:latin typeface="Gabriola" pitchFamily="82" charset="0"/>
              </a:rPr>
              <a:t>Основана в 1984 году</a:t>
            </a:r>
          </a:p>
        </p:txBody>
      </p:sp>
      <p:sp>
        <p:nvSpPr>
          <p:cNvPr id="13318" name="Прямоугольник 6"/>
          <p:cNvSpPr>
            <a:spLocks noChangeArrowheads="1"/>
          </p:cNvSpPr>
          <p:nvPr/>
        </p:nvSpPr>
        <p:spPr bwMode="auto">
          <a:xfrm>
            <a:off x="5668963" y="3252788"/>
            <a:ext cx="18351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altLang="ru-RU" sz="2000" b="1">
                <a:latin typeface="Gabriola" pitchFamily="82" charset="0"/>
              </a:rPr>
              <a:t>Лютеранская кирха</a:t>
            </a:r>
          </a:p>
          <a:p>
            <a:pPr algn="ctr">
              <a:lnSpc>
                <a:spcPts val="1600"/>
              </a:lnSpc>
            </a:pPr>
            <a:r>
              <a:rPr lang="ru-RU" altLang="ru-RU" sz="2000" b="1">
                <a:latin typeface="Gabriola" pitchFamily="82" charset="0"/>
              </a:rPr>
              <a:t>Основана в 1851 году</a:t>
            </a:r>
          </a:p>
        </p:txBody>
      </p:sp>
      <p:sp>
        <p:nvSpPr>
          <p:cNvPr id="13320" name="TextBox 8"/>
          <p:cNvSpPr txBox="1">
            <a:spLocks noChangeArrowheads="1"/>
          </p:cNvSpPr>
          <p:nvPr/>
        </p:nvSpPr>
        <p:spPr bwMode="auto">
          <a:xfrm>
            <a:off x="993775" y="3252788"/>
            <a:ext cx="25717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altLang="ru-RU" sz="2000" b="1">
                <a:latin typeface="Gabriola" pitchFamily="82" charset="0"/>
              </a:rPr>
              <a:t>Храм Андрея Первозванного </a:t>
            </a:r>
          </a:p>
          <a:p>
            <a:pPr algn="ctr">
              <a:lnSpc>
                <a:spcPts val="1600"/>
              </a:lnSpc>
            </a:pPr>
            <a:r>
              <a:rPr lang="ru-RU" altLang="ru-RU" sz="2000" b="1">
                <a:latin typeface="Gabriola" pitchFamily="82" charset="0"/>
              </a:rPr>
              <a:t>Основан в 1996 году</a:t>
            </a:r>
          </a:p>
        </p:txBody>
      </p:sp>
      <p:sp>
        <p:nvSpPr>
          <p:cNvPr id="12" name="Прямоугольник 6"/>
          <p:cNvSpPr>
            <a:spLocks noChangeArrowheads="1"/>
          </p:cNvSpPr>
          <p:nvPr/>
        </p:nvSpPr>
        <p:spPr bwMode="auto">
          <a:xfrm>
            <a:off x="1317625" y="6242050"/>
            <a:ext cx="188277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altLang="ru-RU" sz="2000" b="1">
                <a:latin typeface="Gabriola" pitchFamily="82" charset="0"/>
              </a:rPr>
              <a:t>Соборная мечеть</a:t>
            </a:r>
          </a:p>
          <a:p>
            <a:pPr algn="ctr">
              <a:lnSpc>
                <a:spcPts val="1600"/>
              </a:lnSpc>
            </a:pPr>
            <a:r>
              <a:rPr lang="ru-RU" altLang="ru-RU" sz="2000" b="1">
                <a:latin typeface="Gabriola" pitchFamily="82" charset="0"/>
              </a:rPr>
              <a:t>Основана в 1994 году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5888" y="0"/>
            <a:ext cx="91440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solidFill>
                  <a:srgbClr val="C00000"/>
                </a:solidFill>
                <a:latin typeface="Gabriola" pitchFamily="82" charset="0"/>
              </a:rPr>
              <a:t>Традиционно Маркс является городом четырёх конфессий </a:t>
            </a:r>
            <a:r>
              <a:rPr lang="ru-RU" altLang="ru-RU" sz="1600">
                <a:latin typeface="Gabriola" pitchFamily="82" charset="0"/>
              </a:rPr>
              <a:t>– </a:t>
            </a:r>
            <a:r>
              <a:rPr lang="ru-RU" altLang="ru-RU">
                <a:latin typeface="Gabriola" pitchFamily="82" charset="0"/>
              </a:rPr>
              <a:t>имевших исторически большие общины и собственные храмы. </a:t>
            </a:r>
            <a:endParaRPr lang="ru-RU" sz="16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14356"/>
            <a:ext cx="3379786" cy="2543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785794"/>
            <a:ext cx="3859636" cy="2454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786190"/>
            <a:ext cx="3357586" cy="25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3714752"/>
            <a:ext cx="35941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8" grpId="0"/>
      <p:bldP spid="13320" grpId="0"/>
      <p:bldP spid="12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1"/>
          <p:cNvSpPr>
            <a:spLocks noChangeArrowheads="1"/>
          </p:cNvSpPr>
          <p:nvPr/>
        </p:nvSpPr>
        <p:spPr bwMode="auto">
          <a:xfrm>
            <a:off x="22225" y="534988"/>
            <a:ext cx="9144000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b="1">
                <a:solidFill>
                  <a:srgbClr val="C00000"/>
                </a:solidFill>
                <a:latin typeface="Gabriola" pitchFamily="82" charset="0"/>
              </a:rPr>
              <a:t>Музей краеведения </a:t>
            </a:r>
            <a:r>
              <a:rPr lang="ru-RU" altLang="ru-RU" sz="2000">
                <a:latin typeface="Gabriola" pitchFamily="82" charset="0"/>
              </a:rPr>
              <a:t>– особая гордость жителей района. Согласно имеющимся документам начало его работы – 1919 год. Основоположником его был Пауль Давидович Рау, известный археолог. 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0" y="1700213"/>
            <a:ext cx="3348038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latin typeface="Gabriola" pitchFamily="82" charset="0"/>
              </a:rPr>
              <a:t>Во время выселения немцев музей был закрыт, часть экспонатов исчезла, часть была передана в Центральный музей АССР НП. В 1991 году, благодаря усилиям директора общественного музея, затем первого директора государственного музея,  краеведа Николая Васильевича Титова и его помощников, музейные залы стали принимать посетителей.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3999" y="1785926"/>
            <a:ext cx="5600001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79388" y="600075"/>
            <a:ext cx="3960812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Gabriola" pitchFamily="82" charset="0"/>
              </a:rPr>
              <a:t>Выступления артистов цирка, возраст которых от 10 до 25 лет, всегда высокопрофессиональны и придают любому мероприятию необычайный колорит и незабываемую атмосферу праздника, уюта, теплоты и безграничного обаяния.  Цирк гастролирует по всему миру</a:t>
            </a:r>
            <a:endParaRPr lang="ru-RU" sz="160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143250" y="0"/>
            <a:ext cx="24955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00000"/>
                </a:solidFill>
                <a:latin typeface="Gabriola" pitchFamily="82" charset="0"/>
              </a:rPr>
              <a:t>Цирк Арт-Алле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973870"/>
            <a:ext cx="4071966" cy="266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071546"/>
            <a:ext cx="406662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2736" y="4000504"/>
            <a:ext cx="4114106" cy="2587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3925" y="1"/>
            <a:ext cx="1938338" cy="17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35850" y="5114925"/>
            <a:ext cx="174625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2636912"/>
            <a:ext cx="828092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+mn-cs"/>
              </a:rPr>
              <a:t>Моя малая родина </a:t>
            </a:r>
            <a:r>
              <a:rPr lang="ru-RU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+mn-cs"/>
              </a:rPr>
              <a:t>город</a:t>
            </a: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+mn-cs"/>
              </a:rPr>
              <a:t> </a:t>
            </a:r>
            <a:r>
              <a:rPr lang="ru-RU" sz="5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+mn-cs"/>
              </a:rPr>
              <a:t>маркс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80000"/>
            <a:ext cx="18034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7" y="5072074"/>
            <a:ext cx="2012711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1" y="5072074"/>
            <a:ext cx="1935889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5072074"/>
            <a:ext cx="1878530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-24"/>
            <a:ext cx="1803400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14480" y="0"/>
            <a:ext cx="1803400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57818" y="0"/>
            <a:ext cx="1928826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15238" y="-1"/>
            <a:ext cx="1928794" cy="179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5332413" y="1155700"/>
            <a:ext cx="3500437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dirty="0">
                <a:latin typeface="Gabriola" panose="04040605051002020D02" pitchFamily="82" charset="0"/>
                <a:cs typeface="+mn-cs"/>
              </a:rPr>
              <a:t>Тебя, мой город, нежно обнимает</a:t>
            </a:r>
          </a:p>
          <a:p>
            <a:pPr eaLnBrk="1" hangingPunct="1">
              <a:defRPr/>
            </a:pPr>
            <a:r>
              <a:rPr lang="ru-RU" altLang="ru-RU" sz="1600" dirty="0">
                <a:latin typeface="Gabriola" panose="04040605051002020D02" pitchFamily="82" charset="0"/>
                <a:cs typeface="+mn-cs"/>
              </a:rPr>
              <a:t>Своим крылом великая река,</a:t>
            </a:r>
          </a:p>
          <a:p>
            <a:pPr eaLnBrk="1" hangingPunct="1">
              <a:defRPr/>
            </a:pPr>
            <a:r>
              <a:rPr lang="ru-RU" altLang="ru-RU" sz="1600" dirty="0">
                <a:latin typeface="Gabriola" panose="04040605051002020D02" pitchFamily="82" charset="0"/>
                <a:cs typeface="+mn-cs"/>
              </a:rPr>
              <a:t>И журавлиный клин, что в небе тает,</a:t>
            </a:r>
          </a:p>
          <a:p>
            <a:pPr eaLnBrk="1" hangingPunct="1">
              <a:defRPr/>
            </a:pPr>
            <a:r>
              <a:rPr lang="ru-RU" altLang="ru-RU" sz="1600" dirty="0">
                <a:latin typeface="Gabriola" panose="04040605051002020D02" pitchFamily="82" charset="0"/>
                <a:cs typeface="+mn-cs"/>
              </a:rPr>
              <a:t>Прощальный взгляд бросает свысока</a:t>
            </a:r>
          </a:p>
          <a:p>
            <a:pPr eaLnBrk="1" hangingPunct="1">
              <a:defRPr/>
            </a:pPr>
            <a:endParaRPr lang="ru-RU" altLang="ru-RU" sz="1600" dirty="0">
              <a:latin typeface="Gabriola" panose="04040605051002020D02" pitchFamily="82" charset="0"/>
              <a:cs typeface="+mn-cs"/>
            </a:endParaRPr>
          </a:p>
          <a:p>
            <a:pPr eaLnBrk="1" hangingPunct="1">
              <a:defRPr/>
            </a:pPr>
            <a:r>
              <a:rPr lang="ru-RU" altLang="ru-RU" sz="1600" dirty="0">
                <a:latin typeface="Gabriola" panose="04040605051002020D02" pitchFamily="82" charset="0"/>
                <a:cs typeface="+mn-cs"/>
              </a:rPr>
              <a:t>Весною, утопая в белых платьях,</a:t>
            </a:r>
          </a:p>
          <a:p>
            <a:pPr eaLnBrk="1" hangingPunct="1">
              <a:defRPr/>
            </a:pPr>
            <a:r>
              <a:rPr lang="ru-RU" altLang="ru-RU" sz="1600" dirty="0">
                <a:latin typeface="Gabriola" panose="04040605051002020D02" pitchFamily="82" charset="0"/>
                <a:cs typeface="+mn-cs"/>
              </a:rPr>
              <a:t>Черемухой встречаешь молодой,</a:t>
            </a:r>
          </a:p>
          <a:p>
            <a:pPr eaLnBrk="1" hangingPunct="1">
              <a:defRPr/>
            </a:pPr>
            <a:r>
              <a:rPr lang="ru-RU" altLang="ru-RU" sz="1600" dirty="0">
                <a:latin typeface="Gabriola" panose="04040605051002020D02" pitchFamily="82" charset="0"/>
                <a:cs typeface="+mn-cs"/>
              </a:rPr>
              <a:t>Распахиваешь пышные объятья</a:t>
            </a:r>
          </a:p>
          <a:p>
            <a:pPr eaLnBrk="1" hangingPunct="1">
              <a:defRPr/>
            </a:pPr>
            <a:r>
              <a:rPr lang="ru-RU" altLang="ru-RU" sz="1600" dirty="0">
                <a:latin typeface="Gabriola" panose="04040605051002020D02" pitchFamily="82" charset="0"/>
                <a:cs typeface="+mn-cs"/>
              </a:rPr>
              <a:t>Каштановых свечей передо мной.</a:t>
            </a:r>
          </a:p>
          <a:p>
            <a:pPr eaLnBrk="1" hangingPunct="1">
              <a:defRPr/>
            </a:pPr>
            <a:endParaRPr lang="ru-RU" altLang="ru-RU" sz="1600" dirty="0">
              <a:latin typeface="Gabriola" panose="04040605051002020D02" pitchFamily="82" charset="0"/>
              <a:cs typeface="+mn-cs"/>
            </a:endParaRPr>
          </a:p>
          <a:p>
            <a:pPr eaLnBrk="1" hangingPunct="1">
              <a:defRPr/>
            </a:pPr>
            <a:r>
              <a:rPr lang="ru-RU" altLang="ru-RU" sz="1600" dirty="0">
                <a:latin typeface="Gabriola" panose="04040605051002020D02" pitchFamily="82" charset="0"/>
                <a:cs typeface="+mn-cs"/>
              </a:rPr>
              <a:t>Я по тебе в чужих краях тоскую,</a:t>
            </a:r>
          </a:p>
          <a:p>
            <a:pPr eaLnBrk="1" hangingPunct="1">
              <a:defRPr/>
            </a:pPr>
            <a:r>
              <a:rPr lang="ru-RU" altLang="ru-RU" sz="1600" dirty="0">
                <a:latin typeface="Gabriola" panose="04040605051002020D02" pitchFamily="82" charset="0"/>
                <a:cs typeface="+mn-cs"/>
              </a:rPr>
              <a:t>И сердце рвется преданно домой,</a:t>
            </a:r>
          </a:p>
          <a:p>
            <a:pPr eaLnBrk="1" hangingPunct="1">
              <a:defRPr/>
            </a:pPr>
            <a:r>
              <a:rPr lang="ru-RU" altLang="ru-RU" sz="1600" dirty="0">
                <a:latin typeface="Gabriola" panose="04040605051002020D02" pitchFamily="82" charset="0"/>
                <a:cs typeface="+mn-cs"/>
              </a:rPr>
              <a:t>Сюда, на нашу улочку родную,</a:t>
            </a:r>
          </a:p>
          <a:p>
            <a:pPr eaLnBrk="1" hangingPunct="1">
              <a:defRPr/>
            </a:pPr>
            <a:r>
              <a:rPr lang="ru-RU" altLang="ru-RU" sz="1600" dirty="0">
                <a:latin typeface="Gabriola" panose="04040605051002020D02" pitchFamily="82" charset="0"/>
                <a:cs typeface="+mn-cs"/>
              </a:rPr>
              <a:t>Где ждет меня мой город, Маркс родной.</a:t>
            </a:r>
          </a:p>
          <a:p>
            <a:pPr eaLnBrk="1" hangingPunct="1">
              <a:defRPr/>
            </a:pPr>
            <a:r>
              <a:rPr lang="ru-RU" altLang="ru-RU" sz="1600" dirty="0">
                <a:latin typeface="Gabriola" panose="04040605051002020D02" pitchFamily="82" charset="0"/>
                <a:cs typeface="+mn-cs"/>
              </a:rPr>
              <a:t>                                </a:t>
            </a:r>
            <a:r>
              <a:rPr lang="ru-RU" altLang="ru-RU" sz="1600" b="1" dirty="0" smtClean="0">
                <a:solidFill>
                  <a:srgbClr val="C00000"/>
                </a:solidFill>
                <a:latin typeface="Gabriola" panose="04040605051002020D02" pitchFamily="82" charset="0"/>
                <a:cs typeface="+mn-cs"/>
              </a:rPr>
              <a:t>Анна Павлова</a:t>
            </a:r>
            <a:endParaRPr lang="ru-RU" altLang="ru-RU" sz="1600" b="1" dirty="0">
              <a:latin typeface="Gabriola" panose="04040605051002020D02" pitchFamily="82" charset="0"/>
              <a:cs typeface="+mn-cs"/>
            </a:endParaRPr>
          </a:p>
          <a:p>
            <a:pPr eaLnBrk="1" hangingPunct="1">
              <a:defRPr/>
            </a:pPr>
            <a:endParaRPr lang="ru-RU" alt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68350" y="293688"/>
            <a:ext cx="37417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00000"/>
                </a:solidFill>
                <a:latin typeface="Gabriola" pitchFamily="82" charset="0"/>
              </a:rPr>
              <a:t>Памятник Екатерине </a:t>
            </a:r>
            <a:r>
              <a:rPr lang="en-US" sz="3600" b="1">
                <a:solidFill>
                  <a:srgbClr val="C00000"/>
                </a:solidFill>
                <a:latin typeface="Gabriola" pitchFamily="82" charset="0"/>
              </a:rPr>
              <a:t>II</a:t>
            </a:r>
            <a:endParaRPr lang="ru-RU" sz="3600" b="1">
              <a:solidFill>
                <a:srgbClr val="C00000"/>
              </a:solidFill>
              <a:latin typeface="Gabriola" pitchFamily="82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285860"/>
            <a:ext cx="3357586" cy="444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-9525" y="19050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C00000"/>
                </a:solidFill>
                <a:latin typeface="Gabriola" pitchFamily="82" charset="0"/>
              </a:rPr>
              <a:t>Манифест</a:t>
            </a:r>
            <a:br>
              <a:rPr lang="ru-RU" sz="2000" b="1">
                <a:solidFill>
                  <a:srgbClr val="C00000"/>
                </a:solidFill>
                <a:latin typeface="Gabriola" pitchFamily="82" charset="0"/>
              </a:rPr>
            </a:br>
            <a:r>
              <a:rPr lang="ru-RU" sz="2000" b="1">
                <a:solidFill>
                  <a:srgbClr val="C00000"/>
                </a:solidFill>
                <a:latin typeface="Gabriola" pitchFamily="82" charset="0"/>
              </a:rPr>
              <a:t>о дозволении всем иностранцам, в Россию въезжающим, </a:t>
            </a:r>
            <a:br>
              <a:rPr lang="ru-RU" sz="2000" b="1">
                <a:solidFill>
                  <a:srgbClr val="C00000"/>
                </a:solidFill>
                <a:latin typeface="Gabriola" pitchFamily="82" charset="0"/>
              </a:rPr>
            </a:br>
            <a:r>
              <a:rPr lang="ru-RU" sz="2000" b="1">
                <a:solidFill>
                  <a:srgbClr val="C00000"/>
                </a:solidFill>
                <a:latin typeface="Gabriola" pitchFamily="82" charset="0"/>
              </a:rPr>
              <a:t>поселяться в которых губерниях они пожелают и о дарованных им правах.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067175" y="1268413"/>
          <a:ext cx="4950825" cy="5310564"/>
        </p:xfrm>
        <a:graphic>
          <a:graphicData uri="http://schemas.openxmlformats.org/drawingml/2006/table">
            <a:tbl>
              <a:tblPr/>
              <a:tblGrid>
                <a:gridCol w="4950825"/>
              </a:tblGrid>
              <a:tr h="5310564"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——— • </a:t>
                      </a:r>
                      <a:r>
                        <a:rPr lang="ru-RU" sz="1200" b="0" i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———</a:t>
                      </a:r>
                    </a:p>
                    <a:p>
                      <a:pPr algn="l"/>
                      <a:r>
                        <a:rPr lang="ru-RU" sz="1600" dirty="0" smtClean="0"/>
                        <a:t/>
                      </a:r>
                      <a:br>
                        <a:rPr lang="ru-RU" sz="1600" dirty="0" smtClean="0"/>
                      </a:br>
                      <a:r>
                        <a:rPr lang="ru-RU" sz="1600" b="1" i="0" dirty="0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</a:rPr>
                        <a:t>Мы, ведая пространство земель нашей Империи, между прочего усматриваем </a:t>
                      </a:r>
                      <a:r>
                        <a:rPr lang="ru-RU" sz="1600" b="1" i="0" dirty="0" err="1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</a:rPr>
                        <a:t>наивыгоднейших</a:t>
                      </a:r>
                      <a:r>
                        <a:rPr lang="ru-RU" sz="1600" b="1" i="0" dirty="0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</a:rPr>
                        <a:t> к населению и обитанию рода человеческого полезнейших мест, до сего ещё праздно остающихся, немалое число, из которых многие в недрах своих скрывают неисчерпаемое богатство разных металлов; а как лесов, рек, озер,</a:t>
                      </a:r>
                      <a:r>
                        <a:rPr lang="ru-RU" sz="1600" b="1" i="0" baseline="0" dirty="0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1" i="0" dirty="0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</a:rPr>
                        <a:t>фабрик и прочих заводов способность великая.</a:t>
                      </a:r>
                    </a:p>
                    <a:p>
                      <a:pPr algn="l"/>
                      <a:r>
                        <a:rPr lang="ru-RU" sz="1600" b="1" i="0" dirty="0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</a:rPr>
                        <a:t>Сие </a:t>
                      </a:r>
                      <a:r>
                        <a:rPr lang="ru-RU" sz="1600" b="1" i="0" dirty="0">
                          <a:solidFill>
                            <a:srgbClr val="333333"/>
                          </a:solidFill>
                          <a:effectLst/>
                          <a:latin typeface="Times New Roman"/>
                        </a:rPr>
                        <a:t>подало Нам причину в пользу всех Наших верноподданных издать манифест прошлого 1762 г. декабря 4 </a:t>
                      </a:r>
                      <a:r>
                        <a:rPr lang="ru-RU" sz="1600" b="1" i="0" dirty="0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</a:rPr>
                        <a:t>дня;</a:t>
                      </a:r>
                      <a:r>
                        <a:rPr lang="ru-RU" sz="1600" b="1" i="0" dirty="0">
                          <a:solidFill>
                            <a:srgbClr val="333333"/>
                          </a:solidFill>
                          <a:effectLst/>
                          <a:latin typeface="Times New Roman"/>
                        </a:rPr>
                        <a:t> Мы </a:t>
                      </a:r>
                      <a:r>
                        <a:rPr lang="ru-RU" sz="1600" b="1" i="0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</a:rPr>
                        <a:t>наиторжественнейше</a:t>
                      </a:r>
                      <a:r>
                        <a:rPr lang="ru-RU" sz="1600" b="1" i="0" dirty="0">
                          <a:solidFill>
                            <a:srgbClr val="333333"/>
                          </a:solidFill>
                          <a:effectLst/>
                          <a:latin typeface="Times New Roman"/>
                        </a:rPr>
                        <a:t> учреждаем и исполнять повелеваем:</a:t>
                      </a:r>
                    </a:p>
                    <a:p>
                      <a:pPr algn="l"/>
                      <a:r>
                        <a:rPr lang="ru-RU" sz="1800" b="1" i="1" dirty="0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</a:rPr>
                        <a:t>Всем </a:t>
                      </a:r>
                      <a:r>
                        <a:rPr lang="ru-RU" sz="1800" b="1" i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</a:rPr>
                        <a:t>иностранным дозволяем в Империю Нашу въезжать и селиться, где кто пожелает, во всех Наших </a:t>
                      </a:r>
                      <a:r>
                        <a:rPr lang="ru-RU" sz="1800" b="1" i="1" dirty="0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</a:rPr>
                        <a:t>Губерниях</a:t>
                      </a:r>
                      <a:endParaRPr lang="ru-RU" sz="1600" b="1" i="1" dirty="0" smtClean="0">
                        <a:solidFill>
                          <a:srgbClr val="333333"/>
                        </a:solidFill>
                        <a:effectLst/>
                        <a:latin typeface="Times New Roman"/>
                      </a:endParaRPr>
                    </a:p>
                    <a:p>
                      <a:pPr algn="l"/>
                      <a:endParaRPr lang="ru-RU" sz="1200" b="1" i="0" dirty="0" smtClean="0">
                        <a:solidFill>
                          <a:srgbClr val="333333"/>
                        </a:solidFill>
                        <a:effectLst/>
                        <a:latin typeface="Times New Roman"/>
                      </a:endParaRP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——— • ———</a:t>
                      </a:r>
                    </a:p>
                    <a:p>
                      <a:pPr algn="ctr"/>
                      <a:endParaRPr lang="ru-RU" sz="1200" b="1" i="0" dirty="0">
                        <a:solidFill>
                          <a:srgbClr val="333333"/>
                        </a:solidFill>
                        <a:effectLst/>
                        <a:latin typeface="Times New Roman"/>
                      </a:endParaRPr>
                    </a:p>
                  </a:txBody>
                  <a:tcPr marL="168395" marR="168395" marT="84198" marB="84198" anchor="ctr">
                    <a:lnL w="9525" cap="flat" cmpd="sng" algn="ctr">
                      <a:solidFill>
                        <a:srgbClr val="6969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969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969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9696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69B"/>
                    </a:solidFill>
                  </a:tcPr>
                </a:tc>
              </a:tr>
            </a:tbl>
          </a:graphicData>
        </a:graphic>
      </p:graphicFrame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3594100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700" y="3938588"/>
            <a:ext cx="9118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Gabriola" pitchFamily="82" charset="0"/>
              </a:rPr>
              <a:t>В 1762 году, согласно указу Екатерины </a:t>
            </a:r>
            <a:r>
              <a:rPr lang="en-US" sz="2000" b="1">
                <a:latin typeface="Gabriola" pitchFamily="82" charset="0"/>
              </a:rPr>
              <a:t>II,</a:t>
            </a:r>
            <a:r>
              <a:rPr lang="ru-RU" sz="2000" b="1">
                <a:latin typeface="Gabriola" pitchFamily="82" charset="0"/>
              </a:rPr>
              <a:t> иностранные колонисты стали селиться на берегах Волги. Переселенцы из Европы, собраные голландским бароном Борегаром, основали город Екатериненштадт, ставший центром всех Заволжских колоний. Впервые в Поволжье стали выращивать табак, привезённый на Волгу переселенцами из Голландии, зерно, картофель, фрукты, занимались животноводством и торговали с соседними колониями.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679575" y="260350"/>
            <a:ext cx="5969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C00000"/>
                </a:solidFill>
                <a:latin typeface="Gabriola" pitchFamily="82" charset="0"/>
              </a:rPr>
              <a:t>История создания города</a:t>
            </a: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000240"/>
            <a:ext cx="3165472" cy="19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736"/>
            <a:ext cx="32883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4567" y="1357298"/>
            <a:ext cx="3039433" cy="1922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2"/>
          <p:cNvSpPr>
            <a:spLocks noChangeArrowheads="1"/>
          </p:cNvSpPr>
          <p:nvPr/>
        </p:nvSpPr>
        <p:spPr bwMode="auto">
          <a:xfrm>
            <a:off x="214282" y="285728"/>
            <a:ext cx="866457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ctr"/>
            <a:r>
              <a:rPr lang="ru-RU" altLang="ru-RU" sz="3200" b="1" dirty="0">
                <a:latin typeface="Gabriola" pitchFamily="82" charset="0"/>
              </a:rPr>
              <a:t>Спроектировал город военный инженер </a:t>
            </a:r>
            <a:r>
              <a:rPr lang="ru-RU" altLang="ru-RU" sz="3200" b="1" dirty="0">
                <a:solidFill>
                  <a:srgbClr val="C00000"/>
                </a:solidFill>
                <a:latin typeface="Gabriola" pitchFamily="82" charset="0"/>
              </a:rPr>
              <a:t>Иван </a:t>
            </a:r>
            <a:r>
              <a:rPr lang="ru-RU" altLang="ru-RU" sz="3200" b="1" dirty="0" err="1">
                <a:solidFill>
                  <a:srgbClr val="C00000"/>
                </a:solidFill>
                <a:latin typeface="Gabriola" pitchFamily="82" charset="0"/>
              </a:rPr>
              <a:t>Райс</a:t>
            </a:r>
            <a:r>
              <a:rPr lang="ru-RU" altLang="ru-RU" sz="3200" b="1" dirty="0">
                <a:latin typeface="Gabriola" pitchFamily="82" charset="0"/>
              </a:rPr>
              <a:t>. Под его руководством велось составление подробных карт местности, строительство городского поселения, а также выдавался необходимый сельскохозяйственный инвентарь.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90870"/>
            <a:ext cx="4500562" cy="276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4079239"/>
            <a:ext cx="4714876" cy="277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0" y="290513"/>
            <a:ext cx="91440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/>
            <a:r>
              <a:rPr lang="ru-RU" altLang="ru-RU" sz="1600">
                <a:latin typeface="Segoe UI Light" pitchFamily="34" charset="0"/>
              </a:rPr>
              <a:t> </a:t>
            </a:r>
            <a:r>
              <a:rPr lang="ru-RU" altLang="ru-RU" sz="2000">
                <a:latin typeface="Gabriola" pitchFamily="82" charset="0"/>
              </a:rPr>
              <a:t>Основан в </a:t>
            </a:r>
            <a:r>
              <a:rPr lang="ru-RU" altLang="ru-RU" sz="2000" b="1">
                <a:solidFill>
                  <a:srgbClr val="C00000"/>
                </a:solidFill>
                <a:latin typeface="Gabriola" pitchFamily="82" charset="0"/>
              </a:rPr>
              <a:t>1765</a:t>
            </a:r>
            <a:r>
              <a:rPr lang="ru-RU" altLang="ru-RU" sz="2000">
                <a:latin typeface="Gabriola" pitchFamily="82" charset="0"/>
              </a:rPr>
              <a:t> году как немецкая колония голландским бароном </a:t>
            </a:r>
            <a:r>
              <a:rPr lang="ru-RU" altLang="ru-RU" sz="2000" b="1">
                <a:solidFill>
                  <a:srgbClr val="C00000"/>
                </a:solidFill>
                <a:latin typeface="Gabriola" pitchFamily="82" charset="0"/>
              </a:rPr>
              <a:t>Кано де Борегаром </a:t>
            </a:r>
            <a:r>
              <a:rPr lang="ru-RU" altLang="ru-RU" sz="2000">
                <a:latin typeface="Gabriola" pitchFamily="82" charset="0"/>
              </a:rPr>
              <a:t>и получившая по его титулу название </a:t>
            </a:r>
            <a:r>
              <a:rPr lang="ru-RU" altLang="ru-RU" sz="2000" b="1">
                <a:solidFill>
                  <a:srgbClr val="C00000"/>
                </a:solidFill>
                <a:latin typeface="Gabriola" pitchFamily="82" charset="0"/>
              </a:rPr>
              <a:t>Баронск</a:t>
            </a:r>
            <a:r>
              <a:rPr lang="ru-RU" altLang="ru-RU" sz="2000">
                <a:latin typeface="Gabriola" pitchFamily="82" charset="0"/>
              </a:rPr>
              <a:t>. Указом императора Николая II от 13 марта 1915 года Баронск был официально переименован в </a:t>
            </a:r>
            <a:r>
              <a:rPr lang="ru-RU" altLang="ru-RU" sz="2000" b="1">
                <a:solidFill>
                  <a:srgbClr val="C00000"/>
                </a:solidFill>
                <a:latin typeface="Gabriola" pitchFamily="82" charset="0"/>
              </a:rPr>
              <a:t>Екатериноград</a:t>
            </a:r>
            <a:r>
              <a:rPr lang="ru-RU" altLang="ru-RU" sz="2000">
                <a:latin typeface="Gabriola" pitchFamily="82" charset="0"/>
              </a:rPr>
              <a:t>. С мая 1919 по 24 июня 1922 года город являлся столицей Республики немцев Поволжья. В 1920 году был переименован в </a:t>
            </a:r>
            <a:r>
              <a:rPr lang="ru-RU" altLang="ru-RU" sz="2000" b="1">
                <a:solidFill>
                  <a:srgbClr val="C00000"/>
                </a:solidFill>
                <a:latin typeface="Gabriola" pitchFamily="82" charset="0"/>
              </a:rPr>
              <a:t>Марксштадт</a:t>
            </a:r>
            <a:r>
              <a:rPr lang="ru-RU" altLang="ru-RU" sz="2000">
                <a:latin typeface="Gabriola" pitchFamily="82" charset="0"/>
              </a:rPr>
              <a:t> (в честь Карла Маркса). В 1941 году в ходе кампании по ликвидации немецких названий из наименования города был изъят немецкий элемент «штадт», и город стал называться </a:t>
            </a:r>
            <a:r>
              <a:rPr lang="ru-RU" altLang="ru-RU" sz="2000" b="1">
                <a:solidFill>
                  <a:srgbClr val="C00000"/>
                </a:solidFill>
                <a:latin typeface="Gabriola" pitchFamily="82" charset="0"/>
              </a:rPr>
              <a:t>Маркс</a:t>
            </a:r>
            <a:r>
              <a:rPr lang="ru-RU" altLang="ru-RU" sz="2000">
                <a:latin typeface="Gabriola" pitchFamily="82" charset="0"/>
              </a:rPr>
              <a:t>.</a:t>
            </a:r>
          </a:p>
        </p:txBody>
      </p:sp>
      <p:pic>
        <p:nvPicPr>
          <p:cNvPr id="9219" name="Рисунок 2" descr="gesamtansich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963" y="3006725"/>
            <a:ext cx="6161087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2" descr="Nicholas_II_of_Russia0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3006725"/>
            <a:ext cx="2782888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214313" y="928688"/>
            <a:ext cx="4714875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>
                <a:latin typeface="Gabriola" pitchFamily="82" charset="0"/>
              </a:rPr>
              <a:t>В </a:t>
            </a:r>
            <a:r>
              <a:rPr lang="ru-RU" altLang="ru-RU" sz="2800" b="1">
                <a:solidFill>
                  <a:srgbClr val="C00000"/>
                </a:solidFill>
                <a:latin typeface="Gabriola" pitchFamily="82" charset="0"/>
              </a:rPr>
              <a:t>Екатериненштадте</a:t>
            </a:r>
            <a:r>
              <a:rPr lang="ru-RU" altLang="ru-RU" sz="2800">
                <a:latin typeface="Gabriola" pitchFamily="82" charset="0"/>
              </a:rPr>
              <a:t> был небольшой процент русского населения, это были потомки поселённых здесь военных, призванных защищать немецких поселенцев от кочевников. Екариненштадт был одним из немногих поселений поволжских немцев, в котором была также и православная церковь.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928670"/>
            <a:ext cx="3594100" cy="557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>
            <a:spLocks noChangeArrowheads="1"/>
          </p:cNvSpPr>
          <p:nvPr/>
        </p:nvSpPr>
        <p:spPr bwMode="auto">
          <a:xfrm>
            <a:off x="250825" y="1196975"/>
            <a:ext cx="4284663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600" b="1">
                <a:solidFill>
                  <a:srgbClr val="C00000"/>
                </a:solidFill>
                <a:latin typeface="Gabriola" pitchFamily="82" charset="0"/>
              </a:rPr>
              <a:t>Герб Маркса</a:t>
            </a:r>
            <a:r>
              <a:rPr lang="ru-RU" altLang="ru-RU" sz="2400">
                <a:latin typeface="Gabriola" pitchFamily="82" charset="0"/>
              </a:rPr>
              <a:t>: в зеленом щите между двумя колосьями над волнами летящий дикий гусь, несущий в клюве растение "вайду" (сырье для изготовления синей краски - индиго). В вольной части герб Саратова. Зеленый цвет означает зеленые просторы и лесные массивы вдоль рек Волга и Малый Караман. 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785926"/>
            <a:ext cx="3371856" cy="39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61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615</Template>
  <TotalTime>8028536</TotalTime>
  <Words>565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615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географии. Саратовская область. Город Маркс.</dc:title>
  <dc:creator>Admin</dc:creator>
  <cp:lastModifiedBy>Admin</cp:lastModifiedBy>
  <cp:revision>149</cp:revision>
  <dcterms:created xsi:type="dcterms:W3CDTF">2011-01-28T09:50:29Z</dcterms:created>
  <dcterms:modified xsi:type="dcterms:W3CDTF">2017-10-07T08:11:30Z</dcterms:modified>
</cp:coreProperties>
</file>