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8" r:id="rId1"/>
  </p:sldMasterIdLst>
  <p:notesMasterIdLst>
    <p:notesMasterId r:id="rId14"/>
  </p:notesMasterIdLst>
  <p:sldIdLst>
    <p:sldId id="359" r:id="rId2"/>
    <p:sldId id="360" r:id="rId3"/>
    <p:sldId id="361" r:id="rId4"/>
    <p:sldId id="362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>
        <p:scale>
          <a:sx n="80" d="100"/>
          <a:sy n="80" d="100"/>
        </p:scale>
        <p:origin x="-792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6A79C17-AED9-4853-83D6-2078ED79C4F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999F366-DDC0-4AB1-AAB8-CA7BB3418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AA9A-943E-4EB0-95A7-7EC526B681ED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DD058-DD2F-417C-A982-8E0986A2B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34504-5CC2-41E2-98B8-380A10847DCE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12ED1-A120-4A10-AADF-140357F37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081-A0D9-4AE0-9B5F-39E645FD8CC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0722E-2BAA-4139-A5FF-BC972CDCD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1A582-BCE7-4C0C-8242-C2C997E0C172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C581-BC78-4C24-A5BD-7DF0D77D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39FA-3BD6-4134-BB6B-1185839B4BB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50017-54E3-4864-8C42-9C9D0DBCC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D59E1-9EF5-42BF-95E0-F455D0B9FAAB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05901-5A29-4ED6-94C7-EFE9E09ED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46B7-9197-43E6-B5D1-28777C9E9A08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4AA83-5DBA-4082-9480-BD2344B1A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839F0-8B1F-498B-ADF5-1C368BB1408E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016B4-0DCF-4669-B55A-AF7AD2970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BBF31-0D14-40AB-BFFB-E3D5E5781C72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A8E76-8A2E-4F59-93C3-0E00CBB42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39091-C7A0-44ED-AC7F-621B758144B9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48F2D-2CD6-46D0-A0C2-F1886247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5372-4780-4E72-B0CF-CA93074C9A60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1FC1-C002-4A40-844F-8E6CD39B6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C139248-2A12-462B-B034-A48E65B5F0B7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9E0DA16-283A-4CAC-9141-BC352CA93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-7938" y="1468438"/>
            <a:ext cx="4286251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altLang="ru-RU" sz="3200">
                <a:solidFill>
                  <a:srgbClr val="C00000"/>
                </a:solidFill>
                <a:latin typeface="Gabriola" pitchFamily="82" charset="0"/>
                <a:cs typeface="Andalus" pitchFamily="18" charset="-78"/>
              </a:rPr>
              <a:t>Вечный огонь 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813300" y="1828800"/>
            <a:ext cx="33274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altLang="ru-RU" sz="3200">
                <a:solidFill>
                  <a:srgbClr val="C00000"/>
                </a:solidFill>
                <a:latin typeface="Gabriola" pitchFamily="82" charset="0"/>
              </a:rPr>
              <a:t>Стена памяти </a:t>
            </a:r>
            <a:endParaRPr lang="ru-RU" altLang="ru-RU" sz="2400">
              <a:latin typeface="Gabriola" pitchFamily="82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09763" y="404813"/>
            <a:ext cx="5346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Gabriola" pitchFamily="82" charset="0"/>
              </a:rPr>
              <a:t>Никто не забыт, ничто не забыто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488" y="5786454"/>
            <a:ext cx="4103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Gabriola" pitchFamily="82" charset="0"/>
              </a:rPr>
              <a:t>Мы помним, мы гордимся!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2664247" cy="396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643182"/>
            <a:ext cx="35941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2" grpId="0"/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3" y="-2689"/>
            <a:ext cx="9140417" cy="686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2875" y="428625"/>
            <a:ext cx="3935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Gabriola" pitchFamily="82" charset="0"/>
              </a:rPr>
              <a:t>Продукция завода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24638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85794"/>
            <a:ext cx="3594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857496"/>
            <a:ext cx="35941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4286256"/>
            <a:ext cx="2857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429132"/>
            <a:ext cx="33020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6850" y="115888"/>
            <a:ext cx="8970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Gabriola" pitchFamily="82" charset="0"/>
                <a:cs typeface="Segoe UI" pitchFamily="34" charset="0"/>
              </a:rPr>
              <a:t>Марксовский электротехнический колледж</a:t>
            </a:r>
          </a:p>
        </p:txBody>
      </p:sp>
      <p:sp>
        <p:nvSpPr>
          <p:cNvPr id="26628" name="Прямоугольник 1"/>
          <p:cNvSpPr>
            <a:spLocks noChangeArrowheads="1"/>
          </p:cNvSpPr>
          <p:nvPr/>
        </p:nvSpPr>
        <p:spPr bwMode="auto">
          <a:xfrm>
            <a:off x="1243013" y="5949950"/>
            <a:ext cx="68786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Gabriola" pitchFamily="82" charset="0"/>
              </a:rPr>
              <a:t>21 октября 1954 года в городе Марксе на базе школы лозоплетения было открыто ТУ № 37.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300" y="1352550"/>
            <a:ext cx="61214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2195513" y="496888"/>
            <a:ext cx="45720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00000"/>
                </a:solidFill>
                <a:latin typeface="Gabriola" pitchFamily="82" charset="0"/>
              </a:rPr>
              <a:t>Аллея Славы </a:t>
            </a:r>
          </a:p>
          <a:p>
            <a:pPr algn="ctr"/>
            <a:r>
              <a:rPr lang="ru-RU" altLang="ru-RU" sz="2000">
                <a:latin typeface="Gabriola" pitchFamily="82" charset="0"/>
              </a:rPr>
              <a:t>Начало Аллеи Славы. На переднем плане постаменты с подсветкой.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6"/>
            <a:ext cx="5857916" cy="440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74" y="666"/>
            <a:ext cx="9146474" cy="685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3" name="TextBox 1"/>
          <p:cNvSpPr txBox="1">
            <a:spLocks noChangeArrowheads="1"/>
          </p:cNvSpPr>
          <p:nvPr/>
        </p:nvSpPr>
        <p:spPr bwMode="auto">
          <a:xfrm>
            <a:off x="1981200" y="-100013"/>
            <a:ext cx="5181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chemeClr val="bg1"/>
                </a:solidFill>
                <a:latin typeface="Gabriola" pitchFamily="82" charset="0"/>
              </a:rPr>
              <a:t>Современный Марксовский район – это динамично развивающийся район с предприятиями крупного, среднего и мелкого бизнеса. За последний год он заметно преобразился, сумев не только сохранить чистоту и уют улиц, проспекта, скверов, но и восстановить неповторимый стиль и уникальный архитектурный облик.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77349" y="6093296"/>
            <a:ext cx="3213765" cy="52322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+mn-cs"/>
              </a:rPr>
              <a:t>Аллея молодежи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454275" y="541338"/>
            <a:ext cx="41481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Gabriola" pitchFamily="82" charset="0"/>
              </a:rPr>
              <a:t>Промышленность в городе Марксе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3675" y="1268413"/>
            <a:ext cx="6189663" cy="3170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atin typeface="Gabriola" panose="04040605051002020D02" pitchFamily="82" charset="0"/>
                <a:cs typeface="+mn-cs"/>
              </a:rPr>
              <a:t>Основные градообразующие предприятия города:</a:t>
            </a:r>
          </a:p>
          <a:p>
            <a:pPr>
              <a:defRPr/>
            </a:pPr>
            <a:endParaRPr lang="en-US" sz="2000" dirty="0">
              <a:latin typeface="Gabriola" panose="04040605051002020D02" pitchFamily="82" charset="0"/>
              <a:cs typeface="+mn-cs"/>
            </a:endParaRPr>
          </a:p>
          <a:p>
            <a:pPr>
              <a:defRPr/>
            </a:pPr>
            <a:endParaRPr lang="en-US" sz="2000" dirty="0">
              <a:latin typeface="Gabriola" panose="04040605051002020D02" pitchFamily="82" charset="0"/>
              <a:cs typeface="+mn-cs"/>
            </a:endParaRPr>
          </a:p>
          <a:p>
            <a:pPr>
              <a:defRPr/>
            </a:pPr>
            <a:endParaRPr lang="ru-RU" sz="2000" dirty="0">
              <a:latin typeface="Gabriola" panose="04040605051002020D02" pitchFamily="82" charset="0"/>
              <a:cs typeface="+mn-cs"/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2000" dirty="0">
                <a:latin typeface="Gabriola" panose="04040605051002020D02" pitchFamily="82" charset="0"/>
                <a:cs typeface="+mn-cs"/>
              </a:rPr>
              <a:t>Завод «Волгодизельаппарат»</a:t>
            </a:r>
          </a:p>
          <a:p>
            <a:pPr marL="285750" indent="-285750">
              <a:buFontTx/>
              <a:buChar char="-"/>
              <a:defRPr/>
            </a:pPr>
            <a:r>
              <a:rPr lang="ru-RU" sz="2000" dirty="0">
                <a:latin typeface="Gabriola" panose="04040605051002020D02" pitchFamily="82" charset="0"/>
                <a:cs typeface="+mn-cs"/>
              </a:rPr>
              <a:t>ООО НПФ </a:t>
            </a:r>
            <a:r>
              <a:rPr lang="ru-RU" sz="2000" dirty="0" err="1">
                <a:latin typeface="Gabriola" panose="04040605051002020D02" pitchFamily="82" charset="0"/>
                <a:cs typeface="+mn-cs"/>
              </a:rPr>
              <a:t>Моссар</a:t>
            </a:r>
            <a:endParaRPr lang="ru-RU" sz="2000" dirty="0">
              <a:latin typeface="Gabriola" panose="04040605051002020D02" pitchFamily="82" charset="0"/>
              <a:cs typeface="+mn-cs"/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2000" dirty="0">
                <a:latin typeface="Gabriola" panose="04040605051002020D02" pitchFamily="82" charset="0"/>
                <a:cs typeface="+mn-cs"/>
              </a:rPr>
              <a:t>АО «Алтаец»</a:t>
            </a:r>
          </a:p>
          <a:p>
            <a:pPr marL="285750" indent="-285750">
              <a:buFontTx/>
              <a:buChar char="-"/>
              <a:defRPr/>
            </a:pPr>
            <a:r>
              <a:rPr lang="ru-RU" sz="2000" dirty="0">
                <a:latin typeface="Gabriola" panose="04040605051002020D02" pitchFamily="82" charset="0"/>
                <a:cs typeface="+mn-cs"/>
              </a:rPr>
              <a:t>ООО Товарное хозяйство</a:t>
            </a:r>
          </a:p>
          <a:p>
            <a:pPr marL="285750" indent="-285750">
              <a:buFontTx/>
              <a:buChar char="-"/>
              <a:defRPr/>
            </a:pPr>
            <a:r>
              <a:rPr lang="ru-RU" sz="2000" dirty="0" err="1">
                <a:latin typeface="Gabriola" panose="04040605051002020D02" pitchFamily="82" charset="0"/>
                <a:cs typeface="+mn-cs"/>
              </a:rPr>
              <a:t>Хлебзавод</a:t>
            </a:r>
            <a:r>
              <a:rPr lang="ru-RU" sz="2000" dirty="0">
                <a:latin typeface="Gabriola" panose="04040605051002020D02" pitchFamily="82" charset="0"/>
                <a:cs typeface="+mn-cs"/>
              </a:rPr>
              <a:t> «Хлеб Поволжья»</a:t>
            </a:r>
          </a:p>
          <a:p>
            <a:pPr marL="285750" indent="-285750">
              <a:buFontTx/>
              <a:buChar char="-"/>
              <a:defRPr/>
            </a:pPr>
            <a:r>
              <a:rPr lang="ru-RU" sz="2000" dirty="0">
                <a:latin typeface="Gabriola" panose="04040605051002020D02" pitchFamily="82" charset="0"/>
                <a:cs typeface="+mn-cs"/>
              </a:rPr>
              <a:t>Пивзавод «Марксовский»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143116"/>
            <a:ext cx="4636470" cy="308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-26988" y="4868863"/>
            <a:ext cx="9144001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abriola" pitchFamily="82" charset="0"/>
              </a:rPr>
              <a:t>Город Маркс – родина советского тракторостроения и двигателестроения. Весной 1924 года из ворот местного завода «Возрождение»  (Волгодизельаппарат)</a:t>
            </a:r>
            <a:br>
              <a:rPr lang="ru-RU">
                <a:latin typeface="Gabriola" pitchFamily="82" charset="0"/>
              </a:rPr>
            </a:br>
            <a:r>
              <a:rPr lang="ru-RU">
                <a:latin typeface="Gabriola" pitchFamily="82" charset="0"/>
              </a:rPr>
              <a:t>вышел первый советский трактор «Карлик» конструкции изобретателя Якова Мамина. </a:t>
            </a:r>
            <a:br>
              <a:rPr lang="ru-RU">
                <a:latin typeface="Gabriola" pitchFamily="82" charset="0"/>
              </a:rPr>
            </a:br>
            <a:r>
              <a:rPr lang="ru-RU">
                <a:latin typeface="Gabriola" pitchFamily="82" charset="0"/>
              </a:rPr>
              <a:t>С 1923 года на этом же заводе началось производство нефтяных двигателей.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684463" y="115888"/>
            <a:ext cx="365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Gabriola" pitchFamily="82" charset="0"/>
              </a:rPr>
              <a:t>Завод «Возрождение»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928670"/>
            <a:ext cx="53975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7175" y="1341438"/>
            <a:ext cx="457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Gabriola" pitchFamily="82" charset="0"/>
              </a:rPr>
              <a:t>Яков Васильевич Мамин </a:t>
            </a:r>
            <a:r>
              <a:rPr lang="ru-RU">
                <a:latin typeface="Gabriola" pitchFamily="82" charset="0"/>
              </a:rPr>
              <a:t> - изобретатель в области дизелестроения и тракторостроения, создатель двигателя «Русский дизель» и трактора.</a:t>
            </a:r>
            <a:br>
              <a:rPr lang="ru-RU">
                <a:latin typeface="Gabriola" pitchFamily="82" charset="0"/>
              </a:rPr>
            </a:br>
            <a:r>
              <a:rPr lang="ru-RU">
                <a:latin typeface="Gabriola" pitchFamily="82" charset="0"/>
              </a:rPr>
              <a:t>Родился в крестьянской семье тогда ещё села Балаково. Окончив приходскую школу, поступил в ученики к кустарю-лудильщику, затем в мастерскую Ф. А. Блинова - изобретателя первого русского гусеничного трактора с паровым двигателем. В 1937 году Мамин приехал в Челябинск, работал в Институте механизации сельского хозяйства научным сотрудником.</a:t>
            </a:r>
          </a:p>
          <a:p>
            <a:r>
              <a:rPr lang="ru-RU">
                <a:latin typeface="Gabriola" pitchFamily="82" charset="0"/>
              </a:rPr>
              <a:t>В его честь названа улица в нашем городе.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620713"/>
            <a:ext cx="2274888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76363" y="412750"/>
            <a:ext cx="2395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Gabriola" pitchFamily="82" charset="0"/>
              </a:rPr>
              <a:t>Русский механик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857628"/>
            <a:ext cx="35941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50813" y="1268413"/>
            <a:ext cx="88709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Gabriola" pitchFamily="82" charset="0"/>
              </a:rPr>
              <a:t>На </a:t>
            </a:r>
            <a:r>
              <a:rPr lang="ru-RU" sz="2800" b="1">
                <a:solidFill>
                  <a:srgbClr val="C00000"/>
                </a:solidFill>
                <a:latin typeface="Gabriola" pitchFamily="82" charset="0"/>
              </a:rPr>
              <a:t>"Возрождении" </a:t>
            </a:r>
            <a:r>
              <a:rPr lang="ru-RU" sz="2800">
                <a:latin typeface="Gabriola" pitchFamily="82" charset="0"/>
              </a:rPr>
              <a:t>было продолжено начатое им ещё до революции на своём "Русском дизеле" производство минитракторов «Карлик» и «Гном»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496"/>
            <a:ext cx="3963359" cy="306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2857496"/>
            <a:ext cx="408135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850" y="1628775"/>
            <a:ext cx="2843213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>
                <a:latin typeface="Gabriola" pitchFamily="82" charset="0"/>
              </a:rPr>
              <a:t>Сегодня завод входит в число наиболее успешных в области, на его мощностях производится топливная аппаратура для различных отраслей машиностроения и сельхозагрегаты ресурсосберегающей технологии обработки земли. </a:t>
            </a:r>
            <a:endParaRPr lang="ru-RU" sz="2000">
              <a:latin typeface="Gabriola" pitchFamily="82" charset="0"/>
              <a:cs typeface="Segoe UI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28750" y="642938"/>
            <a:ext cx="6329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Gabriola" pitchFamily="82" charset="0"/>
              </a:rPr>
              <a:t>Завод «Волгодизельаппарат» - сегодня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857364"/>
            <a:ext cx="5072098" cy="35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63613" y="17463"/>
            <a:ext cx="76327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Gabriola" pitchFamily="82" charset="0"/>
              </a:rPr>
              <a:t>ООО НПФ «Моссар»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latin typeface="Gabriola" pitchFamily="82" charset="0"/>
              </a:rPr>
              <a:t>компания-производитель электронной техники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1113" y="4579938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abriola" pitchFamily="82" charset="0"/>
              </a:rPr>
              <a:t>В Марксе в 1968 году был основан завод "Радон", входивший в производственное объединение "Тантал" и имевший широкую известность благодаря выпуску популярных коллекционных моделей автомашин. В послесоветское время завод был переименован в "Агат", а после банкротства в 2007 году был выкуплен холдингом "Инкотекс" и реорганизован в ООО НПФ "Моссар". В настоящее время предприятие специализируется на контрольно-кассовых аппаратах, электронных весах, электрических счётчиках, модулях светодиодных экранов, изделиях металлообработки, продолжается и выпуск автомоделей. </a:t>
            </a:r>
            <a:endParaRPr lang="ru-RU" sz="1600" b="1">
              <a:latin typeface="Segoe UI Light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5"/>
            <a:ext cx="9144000" cy="321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61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615</Template>
  <TotalTime>8028543</TotalTime>
  <Words>334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615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географии. Саратовская область. Город Маркс.</dc:title>
  <dc:creator>Admin</dc:creator>
  <cp:lastModifiedBy>Admin</cp:lastModifiedBy>
  <cp:revision>157</cp:revision>
  <dcterms:created xsi:type="dcterms:W3CDTF">2011-01-28T09:50:29Z</dcterms:created>
  <dcterms:modified xsi:type="dcterms:W3CDTF">2017-10-07T08:18:23Z</dcterms:modified>
</cp:coreProperties>
</file>