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318" r:id="rId1"/>
  </p:sldMasterIdLst>
  <p:notesMasterIdLst>
    <p:notesMasterId r:id="rId9"/>
  </p:notesMasterIdLst>
  <p:sldIdLst>
    <p:sldId id="371" r:id="rId2"/>
    <p:sldId id="372" r:id="rId3"/>
    <p:sldId id="373" r:id="rId4"/>
    <p:sldId id="374" r:id="rId5"/>
    <p:sldId id="375" r:id="rId6"/>
    <p:sldId id="376" r:id="rId7"/>
    <p:sldId id="345" r:id="rId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FFFF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85" autoAdjust="0"/>
    <p:restoredTop sz="94660"/>
  </p:normalViewPr>
  <p:slideViewPr>
    <p:cSldViewPr>
      <p:cViewPr>
        <p:scale>
          <a:sx n="80" d="100"/>
          <a:sy n="80" d="100"/>
        </p:scale>
        <p:origin x="-792" y="-5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C6A79C17-AED9-4853-83D6-2078ED79C4F5}" type="datetimeFigureOut">
              <a:rPr lang="ru-RU"/>
              <a:pPr>
                <a:defRPr/>
              </a:pPr>
              <a:t>07.10.2017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8999F366-DDC0-4AB1-AAB8-CA7BB34185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28AA9A-943E-4EB0-95A7-7EC526B681ED}" type="datetimeFigureOut">
              <a:rPr lang="ru-RU"/>
              <a:pPr>
                <a:defRPr/>
              </a:pPr>
              <a:t>07.10.2017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CDD058-DD2F-417C-A982-8E0986A2B4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134504-5CC2-41E2-98B8-380A10847DCE}" type="datetimeFigureOut">
              <a:rPr lang="ru-RU"/>
              <a:pPr>
                <a:defRPr/>
              </a:pPr>
              <a:t>07.10.2017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812ED1-A120-4A10-AADF-140357F372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21969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A18081-A0D9-4AE0-9B5F-39E645FD8CC5}" type="datetimeFigureOut">
              <a:rPr lang="ru-RU"/>
              <a:pPr>
                <a:defRPr/>
              </a:pPr>
              <a:t>07.10.2017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00722E-2BAA-4139-A5FF-BC972CDCD09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D1A582-BCE7-4C0C-8242-C2C997E0C172}" type="datetimeFigureOut">
              <a:rPr lang="ru-RU"/>
              <a:pPr>
                <a:defRPr/>
              </a:pPr>
              <a:t>07.10.2017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5DC581-BC78-4C24-A5BD-7DF0D77D68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7639FA-3BD6-4134-BB6B-1185839B4BB5}" type="datetimeFigureOut">
              <a:rPr lang="ru-RU"/>
              <a:pPr>
                <a:defRPr/>
              </a:pPr>
              <a:t>07.10.2017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950017-54E3-4864-8C42-9C9D0DBCC4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71487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86150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CD59E1-9EF5-42BF-95E0-F455D0B9FAAB}" type="datetimeFigureOut">
              <a:rPr lang="ru-RU"/>
              <a:pPr>
                <a:defRPr/>
              </a:pPr>
              <a:t>07.10.2017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905901-5A29-4ED6-94C7-EFE9E09ED8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1046B7-9197-43E6-B5D1-28777C9E9A08}" type="datetimeFigureOut">
              <a:rPr lang="ru-RU"/>
              <a:pPr>
                <a:defRPr/>
              </a:pPr>
              <a:t>07.10.2017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B4AA83-5DBA-4082-9480-BD2344B1AC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C839F0-8B1F-498B-ADF5-1C368BB1408E}" type="datetimeFigureOut">
              <a:rPr lang="ru-RU"/>
              <a:pPr>
                <a:defRPr/>
              </a:pPr>
              <a:t>07.10.2017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7016B4-0DCF-4669-B55A-AF7AD29700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CBBF31-0D14-40AB-BFFB-E3D5E5781C72}" type="datetimeFigureOut">
              <a:rPr lang="ru-RU"/>
              <a:pPr>
                <a:defRPr/>
              </a:pPr>
              <a:t>07.10.2017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3A8E76-8A2E-4F59-93C3-0E00CBB4281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539091-C7A0-44ED-AC7F-621B758144B9}" type="datetimeFigureOut">
              <a:rPr lang="ru-RU"/>
              <a:pPr>
                <a:defRPr/>
              </a:pPr>
              <a:t>07.10.2017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B48F2D-2CD6-46D0-A0C2-F188624784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025372-4780-4E72-B0CF-CA93074C9A60}" type="datetimeFigureOut">
              <a:rPr lang="ru-RU"/>
              <a:pPr>
                <a:defRPr/>
              </a:pPr>
              <a:t>07.10.2017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EC1FC1-C002-4A40-844F-8E6CD39B60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diagBrick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628650" y="365125"/>
            <a:ext cx="78867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628650" y="1825625"/>
            <a:ext cx="7886700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fld id="{2C139248-2A12-462B-B034-A48E65B5F0B7}" type="datetimeFigureOut">
              <a:rPr lang="ru-RU"/>
              <a:pPr>
                <a:defRPr/>
              </a:pPr>
              <a:t>07.10.2017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fld id="{C9E0DA16-283A-4CAC-9141-BC352CA936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pic>
        <p:nvPicPr>
          <p:cNvPr id="1031" name="Рисунок 9"/>
          <p:cNvPicPr>
            <a:picLocks noChangeAspect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319" r:id="rId1"/>
    <p:sldLayoutId id="2147484320" r:id="rId2"/>
    <p:sldLayoutId id="2147484321" r:id="rId3"/>
    <p:sldLayoutId id="2147484322" r:id="rId4"/>
    <p:sldLayoutId id="2147484323" r:id="rId5"/>
    <p:sldLayoutId id="2147484324" r:id="rId6"/>
    <p:sldLayoutId id="2147484325" r:id="rId7"/>
    <p:sldLayoutId id="2147484326" r:id="rId8"/>
    <p:sldLayoutId id="2147484327" r:id="rId9"/>
    <p:sldLayoutId id="2147484328" r:id="rId10"/>
    <p:sldLayoutId id="2147484329" r:id="rId11"/>
  </p:sldLayoutIdLst>
  <p:timing>
    <p:tnLst>
      <p:par>
        <p:cTn id="1" dur="indefinite" restart="never" nodeType="tmRoot"/>
      </p:par>
    </p:tnLst>
  </p:timing>
  <p:txStyles>
    <p:titleStyle>
      <a:lvl1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2pPr>
      <a:lvl3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3pPr>
      <a:lvl4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4pPr>
      <a:lvl5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9pPr>
    </p:titleStyle>
    <p:bodyStyle>
      <a:lvl1pPr marL="171450" indent="-171450" algn="l" defTabSz="685800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0" y="157163"/>
            <a:ext cx="4859338" cy="304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600">
                <a:latin typeface="Gabriola" pitchFamily="82" charset="0"/>
                <a:cs typeface="Segoe UI" pitchFamily="34" charset="0"/>
              </a:rPr>
              <a:t>Учащиеся получали профессии электриков, водителей, радиомехаников и слесарей.</a:t>
            </a:r>
          </a:p>
          <a:p>
            <a:r>
              <a:rPr lang="ru-RU" sz="1600">
                <a:latin typeface="Gabriola" pitchFamily="82" charset="0"/>
                <a:cs typeface="Segoe UI" pitchFamily="34" charset="0"/>
              </a:rPr>
              <a:t>В 1963 году училище было переименовано в СГПТУ № 18, которое позднее стало базовым учебным заведением треста «Саратовсельэлектрострой». В 1964 году в Марксовском районе была построена линия электропередач и </a:t>
            </a:r>
            <a:r>
              <a:rPr lang="ru-RU" sz="1600">
                <a:latin typeface="Gabriola" pitchFamily="82" charset="0"/>
              </a:rPr>
              <a:t>в 1968 году учащиеся подключили к этой линии все отдаленные поселки, фермы и бригады Марксовского района, а также Ершовского, Федоровского и Краснопартизанского. </a:t>
            </a:r>
            <a:endParaRPr lang="ru-RU" sz="1600">
              <a:latin typeface="Gabriola" pitchFamily="82" charset="0"/>
              <a:cs typeface="Segoe UI" pitchFamily="34" charset="0"/>
            </a:endParaRPr>
          </a:p>
        </p:txBody>
      </p:sp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4722813" y="3573463"/>
            <a:ext cx="4421187" cy="280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600">
                <a:latin typeface="Gabriola" pitchFamily="82" charset="0"/>
              </a:rPr>
              <a:t>К 1973 году учащимися ГПТУ № 18 было смонтировано 4517 километров линий электропередач, 904 понижающих подстанций, электрифицировано 2534 производственных помещений.</a:t>
            </a:r>
          </a:p>
          <a:p>
            <a:r>
              <a:rPr lang="ru-RU" sz="1600">
                <a:latin typeface="Gabriola" pitchFamily="82" charset="0"/>
              </a:rPr>
              <a:t>Позднее училище переименовано в ГОУ НПО ПУ № 18, а затем в профессиональный лицей № 18.</a:t>
            </a:r>
          </a:p>
          <a:p>
            <a:r>
              <a:rPr lang="ru-RU" sz="1600">
                <a:latin typeface="Gabriola" pitchFamily="82" charset="0"/>
              </a:rPr>
              <a:t>С 2007 года лицей стал называться «Марксовский электротехнический колледж»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6491288" y="-100013"/>
            <a:ext cx="26638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ru-RU" sz="2400" b="1">
                <a:solidFill>
                  <a:srgbClr val="C00000"/>
                </a:solidFill>
                <a:latin typeface="Gabriola" pitchFamily="82" charset="0"/>
              </a:rPr>
              <a:t>День знаний</a:t>
            </a:r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3571876"/>
            <a:ext cx="4071966" cy="2719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4876" y="480857"/>
            <a:ext cx="4071966" cy="27338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428603"/>
            <a:ext cx="4214842" cy="28148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4876" y="500042"/>
            <a:ext cx="4146550" cy="276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20" y="3571876"/>
            <a:ext cx="4235908" cy="2828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436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79346" y="3571876"/>
            <a:ext cx="4278720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1000125" y="142875"/>
            <a:ext cx="2127250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>
                <a:solidFill>
                  <a:srgbClr val="C00000"/>
                </a:solidFill>
                <a:latin typeface="Gabriola" pitchFamily="82" charset="0"/>
              </a:rPr>
              <a:t>А ну-ка парни!</a:t>
            </a:r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928670"/>
            <a:ext cx="3857652" cy="51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4876" y="357166"/>
            <a:ext cx="3929090" cy="29711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946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4876" y="3643314"/>
            <a:ext cx="3962400" cy="298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3000375" y="0"/>
            <a:ext cx="322421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2800" b="1">
                <a:solidFill>
                  <a:srgbClr val="C00000"/>
                </a:solidFill>
                <a:latin typeface="Gabriola" pitchFamily="82" charset="0"/>
              </a:rPr>
              <a:t>Алло? Мы ищем таланты!</a:t>
            </a:r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785793"/>
            <a:ext cx="4071966" cy="25899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3561526"/>
            <a:ext cx="4143404" cy="2796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485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29190" y="785794"/>
            <a:ext cx="3714776" cy="55918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3949700" y="-34925"/>
            <a:ext cx="166528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3200" b="1">
                <a:solidFill>
                  <a:srgbClr val="C00000"/>
                </a:solidFill>
                <a:latin typeface="Gabriola" pitchFamily="82" charset="0"/>
              </a:rPr>
              <a:t>Мисс осени</a:t>
            </a:r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928670"/>
            <a:ext cx="3594100" cy="537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714356"/>
            <a:ext cx="4214842" cy="28297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1509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3643314"/>
            <a:ext cx="4286280" cy="28777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2" name="TextBox 3"/>
          <p:cNvSpPr txBox="1">
            <a:spLocks noChangeArrowheads="1"/>
          </p:cNvSpPr>
          <p:nvPr/>
        </p:nvSpPr>
        <p:spPr bwMode="auto">
          <a:xfrm>
            <a:off x="0" y="1341438"/>
            <a:ext cx="91440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>
                <a:latin typeface="Gabriola" pitchFamily="82" charset="0"/>
              </a:rPr>
              <a:t>Выпускники нашего колледжа успешно трудоустраиваются на предприятия города, района, области и других регионах Российской Федерации.</a:t>
            </a:r>
          </a:p>
          <a:p>
            <a:pPr algn="ctr"/>
            <a:r>
              <a:rPr lang="ru-RU" sz="2000">
                <a:latin typeface="Gabriola" pitchFamily="82" charset="0"/>
              </a:rPr>
              <a:t>В сентябре 2017 года история нашего колледжа на 63 годовщине вступила в новую эру, в результате реорганизации появился </a:t>
            </a:r>
            <a:r>
              <a:rPr lang="ru-RU" sz="2400" b="1">
                <a:solidFill>
                  <a:srgbClr val="C00000"/>
                </a:solidFill>
                <a:latin typeface="Segoe UI Light" pitchFamily="34" charset="0"/>
              </a:rPr>
              <a:t>«Марксовский Политехнический Колледж»</a:t>
            </a:r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3571876"/>
            <a:ext cx="4492657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7752" y="3571876"/>
            <a:ext cx="3929090" cy="2957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475" y="0"/>
            <a:ext cx="914736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615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615</Template>
  <TotalTime>8028544</TotalTime>
  <Words>121</Words>
  <Application>Microsoft Office PowerPoint</Application>
  <PresentationFormat>Экран (4:3)</PresentationFormat>
  <Paragraphs>11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615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по географии. Саратовская область. Город Маркс.</dc:title>
  <dc:creator>Admin</dc:creator>
  <cp:lastModifiedBy>Admin</cp:lastModifiedBy>
  <cp:revision>158</cp:revision>
  <dcterms:created xsi:type="dcterms:W3CDTF">2011-01-28T09:50:29Z</dcterms:created>
  <dcterms:modified xsi:type="dcterms:W3CDTF">2017-10-07T08:19:03Z</dcterms:modified>
</cp:coreProperties>
</file>