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908720"/>
            <a:ext cx="7723584" cy="144016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Гражданское общество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6050037"/>
            <a:ext cx="4279776" cy="6858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9 </a:t>
            </a:r>
            <a:r>
              <a:rPr lang="ru-RU" dirty="0" err="1" smtClean="0"/>
              <a:t>кл</a:t>
            </a:r>
            <a:r>
              <a:rPr lang="ru-RU" dirty="0" smtClean="0"/>
              <a:t>.  Подготовила: учитель истории 1           кв.категории Ширяева Т.А.</a:t>
            </a:r>
            <a:endParaRPr lang="ru-RU" dirty="0"/>
          </a:p>
        </p:txBody>
      </p:sp>
      <p:pic>
        <p:nvPicPr>
          <p:cNvPr id="5122" name="Picture 2" descr="C:\Users\Татьяна\Desktop\7684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564904"/>
            <a:ext cx="5515372" cy="3222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Татьяна\Desktop\slide_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Основы гражданского общества:</a:t>
            </a:r>
            <a:endParaRPr lang="ru-RU" b="1" i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323528" y="1700808"/>
          <a:ext cx="8640960" cy="468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2160240"/>
                <a:gridCol w="2160240"/>
                <a:gridCol w="2160240"/>
              </a:tblGrid>
              <a:tr h="1108544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Экономическая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Социальная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Политическая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Духовная</a:t>
                      </a:r>
                      <a:endParaRPr lang="ru-RU" sz="2400" dirty="0"/>
                    </a:p>
                  </a:txBody>
                  <a:tcPr/>
                </a:tc>
              </a:tr>
              <a:tr h="3571976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Частная собственность;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Экономическая свобода потребителя и производителя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Фундамент общества- средний слой населения;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Высокий уровень</a:t>
                      </a:r>
                      <a:r>
                        <a:rPr lang="ru-RU" sz="2400" baseline="0" dirty="0" smtClean="0"/>
                        <a:t> жизни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Демократические традиции;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Парламентаризм;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Свобода</a:t>
                      </a:r>
                      <a:r>
                        <a:rPr lang="ru-RU" sz="2400" baseline="0" dirty="0" smtClean="0"/>
                        <a:t> СМИ;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aseline="0" dirty="0" smtClean="0"/>
                        <a:t>многопартийность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/>
                        <a:t>Свободный доступ</a:t>
                      </a:r>
                      <a:r>
                        <a:rPr lang="ru-RU" sz="2400" baseline="0" dirty="0" smtClean="0"/>
                        <a:t> к образованию;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aseline="0" dirty="0" smtClean="0"/>
                        <a:t>Высокий уровень культуры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Структура гражданского общества: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Национальные движения и нации.</a:t>
            </a:r>
          </a:p>
          <a:p>
            <a:r>
              <a:rPr lang="ru-RU" dirty="0" smtClean="0"/>
              <a:t>Классы.</a:t>
            </a:r>
          </a:p>
          <a:p>
            <a:r>
              <a:rPr lang="ru-RU" dirty="0" smtClean="0"/>
              <a:t>Социальные слои общества (например пенсионеры, студенты).</a:t>
            </a:r>
          </a:p>
          <a:p>
            <a:r>
              <a:rPr lang="ru-RU" dirty="0" smtClean="0"/>
              <a:t>Политические партии или движения.</a:t>
            </a:r>
          </a:p>
          <a:p>
            <a:r>
              <a:rPr lang="ru-RU" dirty="0" smtClean="0"/>
              <a:t>Общественные движения, носящие массовый характер (например профсоюзные организации, защитники окружающей среды, защитники животных и т.д.).</a:t>
            </a:r>
          </a:p>
          <a:p>
            <a:r>
              <a:rPr lang="ru-RU" dirty="0" smtClean="0"/>
              <a:t>Религиозные организации.</a:t>
            </a:r>
          </a:p>
          <a:p>
            <a:r>
              <a:rPr lang="ru-RU" dirty="0" smtClean="0"/>
              <a:t>Общественные организации (любители собак, общество трезвенников или любителей пива).</a:t>
            </a:r>
          </a:p>
          <a:p>
            <a:r>
              <a:rPr lang="ru-RU" dirty="0" smtClean="0"/>
              <a:t>Различные союзы или ассоциации, в которые могут входить предприниматели, банкиры.</a:t>
            </a:r>
          </a:p>
          <a:p>
            <a:r>
              <a:rPr lang="ru-RU" dirty="0" smtClean="0"/>
              <a:t>Общество потребителей, к которому можно отнести всех нас.</a:t>
            </a:r>
          </a:p>
          <a:p>
            <a:r>
              <a:rPr lang="ru-RU" dirty="0" smtClean="0"/>
              <a:t>Любой коллектив на производстве, в учебных заведениях.</a:t>
            </a:r>
          </a:p>
          <a:p>
            <a:r>
              <a:rPr lang="ru-RU" dirty="0" smtClean="0"/>
              <a:t>Семья является ячейкой нашего общества, поэтому это тоже часть его структуры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 Функции гражданского общества: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Производство норм и ценностей, которые утверждает государство своими санкциями.</a:t>
            </a:r>
          </a:p>
          <a:p>
            <a:r>
              <a:rPr lang="ru-RU" dirty="0" smtClean="0"/>
              <a:t>Образование той среды, в которой идет формирование индивида.</a:t>
            </a:r>
          </a:p>
          <a:p>
            <a:r>
              <a:rPr lang="ru-RU" dirty="0" smtClean="0"/>
              <a:t>Создание условий для свободного развития личности на основе разнообразных форм собственности.</a:t>
            </a:r>
          </a:p>
          <a:p>
            <a:r>
              <a:rPr lang="ru-RU" dirty="0" smtClean="0"/>
              <a:t>Регулирование и контролирование всех структур общества и их взаимоотношений между собой с помощью гражданского права. Это позволяет избегать или преодолевать различные конфликты и вырабатывать определенную политику в интересах всего общества.</a:t>
            </a:r>
          </a:p>
          <a:p>
            <a:r>
              <a:rPr lang="ru-RU" dirty="0" smtClean="0"/>
              <a:t>Защита прав каждого человека и его интересов путем создания разветвленной системы юридических механизмов.</a:t>
            </a:r>
          </a:p>
          <a:p>
            <a:r>
              <a:rPr lang="ru-RU" dirty="0" smtClean="0"/>
              <a:t>Масштабное самоуправление во всех сферах общественной жизни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Проверь себя: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b="1" dirty="0" smtClean="0"/>
              <a:t>Верны ли суждения о гражданском обществе?</a:t>
            </a:r>
          </a:p>
          <a:p>
            <a:pPr>
              <a:buNone/>
            </a:pPr>
            <a:r>
              <a:rPr lang="ru-RU" sz="2400" dirty="0" smtClean="0"/>
              <a:t>А) Гражданское общество – комплекс государственных органов и учреждений, посредством которых осуществляется власть и управление в обществе.</a:t>
            </a:r>
          </a:p>
          <a:p>
            <a:pPr>
              <a:buNone/>
            </a:pPr>
            <a:r>
              <a:rPr lang="ru-RU" sz="2400" dirty="0" smtClean="0"/>
              <a:t>Б) Гражданское общество- совокупность отношений и объединений в сфере экономики, культуры и пр., развивающихся в рамках демократического общества независимо от государства.</a:t>
            </a:r>
          </a:p>
          <a:p>
            <a:pPr marL="457200" indent="-457200">
              <a:buAutoNum type="arabicParenR"/>
            </a:pPr>
            <a:r>
              <a:rPr lang="ru-RU" sz="2400" dirty="0" smtClean="0"/>
              <a:t>Верно А</a:t>
            </a:r>
          </a:p>
          <a:p>
            <a:pPr marL="457200" indent="-457200">
              <a:buAutoNum type="arabicParenR"/>
            </a:pPr>
            <a:r>
              <a:rPr lang="ru-RU" sz="2400" dirty="0" smtClean="0"/>
              <a:t>Верно Б</a:t>
            </a:r>
          </a:p>
          <a:p>
            <a:pPr marL="457200" indent="-457200">
              <a:buAutoNum type="arabicParenR"/>
            </a:pPr>
            <a:r>
              <a:rPr lang="ru-RU" sz="2400" dirty="0" smtClean="0"/>
              <a:t>Верны оба суждения</a:t>
            </a:r>
          </a:p>
          <a:p>
            <a:pPr marL="457200" indent="-457200">
              <a:buAutoNum type="arabicParenR"/>
            </a:pPr>
            <a:r>
              <a:rPr lang="ru-RU" sz="2400" dirty="0" smtClean="0"/>
              <a:t>Оба суждения неверны</a:t>
            </a:r>
          </a:p>
          <a:p>
            <a:pPr marL="457200" indent="-457200">
              <a:buNone/>
            </a:pPr>
            <a:r>
              <a:rPr lang="ru-RU" sz="2400" b="1" dirty="0" smtClean="0"/>
              <a:t>Ответ: 2</a:t>
            </a:r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Проверь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2. </a:t>
            </a:r>
            <a:r>
              <a:rPr lang="ru-RU" b="1" dirty="0" smtClean="0"/>
              <a:t>Из приведенного списка выберите функции гражданского общества:</a:t>
            </a:r>
          </a:p>
          <a:p>
            <a:pPr>
              <a:buNone/>
            </a:pPr>
            <a:r>
              <a:rPr lang="ru-RU" dirty="0" smtClean="0"/>
              <a:t>А) регулирование хозяйственной деятельности общества;</a:t>
            </a:r>
          </a:p>
          <a:p>
            <a:pPr>
              <a:buNone/>
            </a:pPr>
            <a:r>
              <a:rPr lang="ru-RU" dirty="0" smtClean="0"/>
              <a:t>Б) осуществление гражданского контроля за деятельностью органов власти на всех уровнях;</a:t>
            </a:r>
          </a:p>
          <a:p>
            <a:pPr>
              <a:buNone/>
            </a:pPr>
            <a:r>
              <a:rPr lang="ru-RU" dirty="0" smtClean="0"/>
              <a:t>В) осуществление правозащитной деятельности;</a:t>
            </a:r>
          </a:p>
          <a:p>
            <a:pPr>
              <a:buNone/>
            </a:pPr>
            <a:r>
              <a:rPr lang="ru-RU" dirty="0" smtClean="0"/>
              <a:t>Г) применение насилия по отношению к людям, переступившим закон;</a:t>
            </a:r>
          </a:p>
          <a:p>
            <a:pPr>
              <a:buNone/>
            </a:pPr>
            <a:r>
              <a:rPr lang="ru-RU" dirty="0" smtClean="0"/>
              <a:t>Д)проведение мониторингов деятельности властных структур</a:t>
            </a:r>
          </a:p>
          <a:p>
            <a:pPr>
              <a:buNone/>
            </a:pPr>
            <a:r>
              <a:rPr lang="ru-RU" b="1" dirty="0" smtClean="0"/>
              <a:t>Ответ: БВД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Проверь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3. Прочитайте текст и определите, какие положения текста носят:</a:t>
            </a:r>
          </a:p>
          <a:p>
            <a:pPr>
              <a:buNone/>
            </a:pPr>
            <a:r>
              <a:rPr lang="ru-RU" dirty="0" smtClean="0"/>
              <a:t>А) фактический характер</a:t>
            </a:r>
          </a:p>
          <a:p>
            <a:pPr>
              <a:buNone/>
            </a:pPr>
            <a:r>
              <a:rPr lang="ru-RU" dirty="0" smtClean="0"/>
              <a:t>Б)характер оценочных суждений</a:t>
            </a:r>
          </a:p>
          <a:p>
            <a:pPr marL="514350" indent="-514350" algn="just">
              <a:buNone/>
            </a:pPr>
            <a:r>
              <a:rPr lang="ru-RU" dirty="0" smtClean="0"/>
              <a:t>(1)В стране произошли парламентские выборы. (2)Явка избирателей оказалась очень низкой. (3)По-видимому, избиратели теряют интерес к политической жизни.</a:t>
            </a:r>
          </a:p>
          <a:p>
            <a:pPr marL="514350" indent="-514350" algn="just">
              <a:buNone/>
            </a:pPr>
            <a:r>
              <a:rPr lang="ru-RU" b="1" dirty="0" smtClean="0"/>
              <a:t>Ответ: 1-а, 2-а, 3-б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Домашнее задание: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Прочитать параграф №6 и записи в тетради.</a:t>
            </a:r>
          </a:p>
          <a:p>
            <a:r>
              <a:rPr lang="ru-RU" dirty="0" smtClean="0"/>
              <a:t>Выполнить практикум на стр.55</a:t>
            </a:r>
          </a:p>
          <a:p>
            <a:pPr>
              <a:buNone/>
            </a:pPr>
            <a:r>
              <a:rPr lang="ru-RU" dirty="0" smtClean="0"/>
              <a:t>****Проверить свои знания на общеобразовательном портале РЕШУ ОГЭ раздел «Обществознание», тема 15-16</a:t>
            </a:r>
          </a:p>
          <a:p>
            <a:pPr>
              <a:buNone/>
            </a:pPr>
            <a:r>
              <a:rPr lang="ru-RU" dirty="0" smtClean="0"/>
              <a:t>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Повторение по теме: «Политические режимы»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 Какой признак отличает демократический политический режим? </a:t>
            </a:r>
          </a:p>
          <a:p>
            <a:pPr>
              <a:buNone/>
            </a:pPr>
            <a:r>
              <a:rPr lang="ru-RU" sz="2800" dirty="0" smtClean="0"/>
              <a:t>а) наличие однопартийной системы</a:t>
            </a:r>
          </a:p>
          <a:p>
            <a:pPr>
              <a:buNone/>
            </a:pPr>
            <a:r>
              <a:rPr lang="ru-RU" sz="2800" dirty="0" smtClean="0"/>
              <a:t>б) ограничение свободы слова и свободы печати</a:t>
            </a:r>
          </a:p>
          <a:p>
            <a:pPr>
              <a:buNone/>
            </a:pPr>
            <a:r>
              <a:rPr lang="ru-RU" sz="2800" dirty="0" smtClean="0"/>
              <a:t>в) контроль государства над частной жизнью граждан</a:t>
            </a:r>
          </a:p>
          <a:p>
            <a:pPr>
              <a:buNone/>
            </a:pPr>
            <a:r>
              <a:rPr lang="ru-RU" sz="2800" dirty="0" smtClean="0"/>
              <a:t>г) подчинение политического меньшинства большинству</a:t>
            </a:r>
          </a:p>
          <a:p>
            <a:pPr>
              <a:buNone/>
            </a:pPr>
            <a:r>
              <a:rPr lang="ru-RU" sz="2800" dirty="0" smtClean="0"/>
              <a:t>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Повторение по теме: «Политические режимы»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2.Что отличает демократический режим? </a:t>
            </a:r>
          </a:p>
          <a:p>
            <a:pPr>
              <a:buNone/>
            </a:pPr>
            <a:r>
              <a:rPr lang="ru-RU" dirty="0" smtClean="0"/>
              <a:t>а) периодические свободные выборы</a:t>
            </a:r>
          </a:p>
          <a:p>
            <a:pPr>
              <a:buNone/>
            </a:pPr>
            <a:r>
              <a:rPr lang="ru-RU" dirty="0" smtClean="0"/>
              <a:t>б) наличие представительных органов власти</a:t>
            </a:r>
          </a:p>
          <a:p>
            <a:pPr>
              <a:buNone/>
            </a:pPr>
            <a:r>
              <a:rPr lang="ru-RU" dirty="0" smtClean="0"/>
              <a:t>в) однопартийная система</a:t>
            </a:r>
          </a:p>
          <a:p>
            <a:pPr>
              <a:buNone/>
            </a:pPr>
            <a:r>
              <a:rPr lang="ru-RU" dirty="0" smtClean="0"/>
              <a:t>г) государственная цензура СМИ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Повторение по теме: «Политические режимы»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3.Что из перечисленного ниже необходимо для реализации принципа политического плюрализма?</a:t>
            </a:r>
          </a:p>
          <a:p>
            <a:pPr>
              <a:buNone/>
            </a:pPr>
            <a:r>
              <a:rPr lang="ru-RU" dirty="0" smtClean="0"/>
              <a:t>а) наличие разнообразных социальных институтов в обществе</a:t>
            </a:r>
          </a:p>
          <a:p>
            <a:pPr>
              <a:buNone/>
            </a:pPr>
            <a:r>
              <a:rPr lang="ru-RU" dirty="0" smtClean="0"/>
              <a:t>б) свобода участия в политических движениях и партиях</a:t>
            </a:r>
          </a:p>
          <a:p>
            <a:pPr>
              <a:buNone/>
            </a:pPr>
            <a:r>
              <a:rPr lang="ru-RU" dirty="0" smtClean="0"/>
              <a:t>в) слаженная работа государственных органов</a:t>
            </a:r>
          </a:p>
          <a:p>
            <a:pPr>
              <a:buNone/>
            </a:pPr>
            <a:r>
              <a:rPr lang="ru-RU" dirty="0" smtClean="0"/>
              <a:t>г) наличие сильного политического лидера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Повторение по теме: «Политические режимы»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4. Установите соответствие между типами и признаками политических режимов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15616" y="2636912"/>
          <a:ext cx="60960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Признаки: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Типы: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А)Признание</a:t>
                      </a:r>
                      <a:r>
                        <a:rPr lang="ru-RU" baseline="0" dirty="0" smtClean="0"/>
                        <a:t> воли народа в качестве источника власти;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1)Демократический</a:t>
                      </a:r>
                    </a:p>
                    <a:p>
                      <a:r>
                        <a:rPr lang="ru-RU" dirty="0" smtClean="0"/>
                        <a:t>2)Недемократический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Б)Основа</a:t>
                      </a:r>
                      <a:r>
                        <a:rPr lang="ru-RU" baseline="0" dirty="0" smtClean="0"/>
                        <a:t> государственного устройства- сильная личная власть;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В)Действие</a:t>
                      </a:r>
                      <a:r>
                        <a:rPr lang="ru-RU" baseline="0" dirty="0" smtClean="0"/>
                        <a:t> в стране одной политической партии;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Г)Разделение властей и независимость</a:t>
                      </a:r>
                      <a:r>
                        <a:rPr lang="ru-RU" baseline="0" dirty="0" smtClean="0"/>
                        <a:t> каждой из них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Повторение по теме: «Политические режимы»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5. Заполните пропуски в предложении.</a:t>
            </a:r>
          </a:p>
          <a:p>
            <a:pPr>
              <a:buNone/>
            </a:pPr>
            <a:r>
              <a:rPr lang="ru-RU" dirty="0" smtClean="0"/>
              <a:t>     ………    ………   формируется в результате </a:t>
            </a:r>
            <a:r>
              <a:rPr lang="ru-RU" dirty="0" err="1" smtClean="0"/>
              <a:t>взаимо</a:t>
            </a:r>
            <a:r>
              <a:rPr lang="ru-RU" dirty="0" smtClean="0"/>
              <a:t>- действия всех компонентов, которые принадлежат  к политической системе общества, т. е. государства, политических партий и движений, политических институтов и т. 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Проверим себя: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1.г</a:t>
            </a:r>
          </a:p>
          <a:p>
            <a:pPr>
              <a:buNone/>
            </a:pPr>
            <a:r>
              <a:rPr lang="ru-RU" b="1" dirty="0" smtClean="0"/>
              <a:t>2.а</a:t>
            </a:r>
          </a:p>
          <a:p>
            <a:pPr>
              <a:buNone/>
            </a:pPr>
            <a:r>
              <a:rPr lang="ru-RU" b="1" dirty="0" smtClean="0"/>
              <a:t>3. г</a:t>
            </a:r>
          </a:p>
          <a:p>
            <a:pPr>
              <a:buNone/>
            </a:pPr>
            <a:r>
              <a:rPr lang="ru-RU" b="1" dirty="0" smtClean="0"/>
              <a:t>4. а-1,2-б,в-2,г-1</a:t>
            </a:r>
          </a:p>
          <a:p>
            <a:pPr>
              <a:buNone/>
            </a:pPr>
            <a:r>
              <a:rPr lang="ru-RU" b="1" dirty="0" smtClean="0"/>
              <a:t>5. Политический режим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b="1" i="1" dirty="0" smtClean="0"/>
              <a:t>Тема урока:</a:t>
            </a:r>
            <a:br>
              <a:rPr lang="ru-RU" b="1" i="1" dirty="0" smtClean="0"/>
            </a:br>
            <a:r>
              <a:rPr lang="ru-RU" b="1" i="1" dirty="0" smtClean="0"/>
              <a:t> «Гражданское общество»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План урока: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Понятия гражданского общества.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Основы гражданского общества</a:t>
            </a:r>
          </a:p>
          <a:p>
            <a:pPr marL="514350" indent="-514350">
              <a:buAutoNum type="arabicPeriod"/>
            </a:pPr>
            <a:r>
              <a:rPr lang="ru-RU" dirty="0" smtClean="0"/>
              <a:t>Структура и функции гражданского общества.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Проверка усвоения темы.</a:t>
            </a:r>
          </a:p>
          <a:p>
            <a:pPr marL="514350" indent="-514350">
              <a:buAutoNum type="arabicPeriod"/>
            </a:pPr>
            <a:r>
              <a:rPr lang="ru-RU" dirty="0" smtClean="0"/>
              <a:t>Домашнее задание.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4098" name="Picture 2" descr="C:\Users\Татьяна\Desktop\7684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717032"/>
            <a:ext cx="3143250" cy="2428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esktop\img1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87</TotalTime>
  <Words>688</Words>
  <Application>Microsoft Office PowerPoint</Application>
  <PresentationFormat>Экран (4:3)</PresentationFormat>
  <Paragraphs>109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Обычная</vt:lpstr>
      <vt:lpstr>Гражданское общество</vt:lpstr>
      <vt:lpstr>Повторение по теме: «Политические режимы»</vt:lpstr>
      <vt:lpstr>Повторение по теме: «Политические режимы»</vt:lpstr>
      <vt:lpstr>Повторение по теме: «Политические режимы»</vt:lpstr>
      <vt:lpstr>Повторение по теме: «Политические режимы»</vt:lpstr>
      <vt:lpstr>Повторение по теме: «Политические режимы»</vt:lpstr>
      <vt:lpstr>Проверим себя:</vt:lpstr>
      <vt:lpstr> Тема урока:  «Гражданское общество»</vt:lpstr>
      <vt:lpstr>Слайд 9</vt:lpstr>
      <vt:lpstr>Слайд 10</vt:lpstr>
      <vt:lpstr>Основы гражданского общества:</vt:lpstr>
      <vt:lpstr>Структура гражданского общества:</vt:lpstr>
      <vt:lpstr> Функции гражданского общества:</vt:lpstr>
      <vt:lpstr>Проверь себя:</vt:lpstr>
      <vt:lpstr>Проверь себя</vt:lpstr>
      <vt:lpstr>Проверь себя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Гражданское общество</dc:title>
  <dc:creator>Татьяна</dc:creator>
  <cp:lastModifiedBy>Татьяна</cp:lastModifiedBy>
  <cp:revision>10</cp:revision>
  <dcterms:created xsi:type="dcterms:W3CDTF">2017-10-07T14:21:17Z</dcterms:created>
  <dcterms:modified xsi:type="dcterms:W3CDTF">2017-10-07T16:07:00Z</dcterms:modified>
</cp:coreProperties>
</file>