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  <p:sldId id="274" r:id="rId14"/>
    <p:sldId id="275" r:id="rId15"/>
    <p:sldId id="276" r:id="rId16"/>
    <p:sldId id="277" r:id="rId17"/>
    <p:sldId id="267" r:id="rId18"/>
    <p:sldId id="268" r:id="rId19"/>
    <p:sldId id="278" r:id="rId20"/>
    <p:sldId id="279" r:id="rId21"/>
    <p:sldId id="280" r:id="rId22"/>
    <p:sldId id="281" r:id="rId23"/>
    <p:sldId id="282" r:id="rId24"/>
    <p:sldId id="270" r:id="rId25"/>
    <p:sldId id="271" r:id="rId26"/>
    <p:sldId id="272" r:id="rId27"/>
    <p:sldId id="283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Лист1!$D$7:$D$11</c:f>
              <c:strCache>
                <c:ptCount val="5"/>
                <c:pt idx="0">
                  <c:v>белый</c:v>
                </c:pt>
                <c:pt idx="1">
                  <c:v>синий</c:v>
                </c:pt>
                <c:pt idx="2">
                  <c:v>темно-зеленый</c:v>
                </c:pt>
                <c:pt idx="3">
                  <c:v>коричневый</c:v>
                </c:pt>
                <c:pt idx="4">
                  <c:v>фиолетовый</c:v>
                </c:pt>
              </c:strCache>
            </c:strRef>
          </c:cat>
          <c:val>
            <c:numRef>
              <c:f>Лист1!$E$7:$E$11</c:f>
              <c:numCache>
                <c:formatCode>General</c:formatCode>
                <c:ptCount val="5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8761984"/>
        <c:axId val="79421440"/>
      </c:barChart>
      <c:catAx>
        <c:axId val="38761984"/>
        <c:scaling>
          <c:orientation val="minMax"/>
        </c:scaling>
        <c:delete val="0"/>
        <c:axPos val="b"/>
        <c:majorTickMark val="none"/>
        <c:minorTickMark val="none"/>
        <c:tickLblPos val="nextTo"/>
        <c:crossAx val="79421440"/>
        <c:crosses val="autoZero"/>
        <c:auto val="1"/>
        <c:lblAlgn val="ctr"/>
        <c:lblOffset val="100"/>
        <c:noMultiLvlLbl val="0"/>
      </c:catAx>
      <c:valAx>
        <c:axId val="794214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87619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36405-61C8-494B-A1A8-7ACFA25445A0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92AA097-0FAB-405F-9A83-07FE06971C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9D8BA-87DA-496E-B445-EF5C730B6FFE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83E61-A7B4-4AA7-BBB4-C63712565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35724-354C-40AC-BA0A-0F5A84645093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EFE5C-5C1B-4C26-BDD1-F081E972D8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500B5-027C-4A6E-9BD9-67C0A7770064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74581-DB0D-42D1-9FC9-DF32F2147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D70BF-189A-478A-9FE7-216775C2D2A5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40C6E-56C2-4A52-A847-BF20C2D81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CBE04-532E-46E8-90FC-C46FAC1E0B12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3FB7A-E347-4606-9880-291921E673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E5075-6A7F-4726-AB42-37C4C20DD626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F12BA-BC96-4350-9E7C-D8B1749AC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A852A-BF3E-48EA-9EF5-C66CBC8D2E7B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1D3B5-CFE7-4F2E-BE41-2F243E7A8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E0F9F-7374-40D5-BA6D-EC754025D9DB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716F0-AB5F-43D6-898C-7831850E5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B6460-D81B-42B6-9D8E-871B9DCAC5B1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D199F-D1D3-409B-BD8C-C45344A16E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DCA59-C972-4BA0-94B5-D94C97FA2533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8819-B5A7-4687-97D2-0A1B396C5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6F1D07-3203-4DB0-AD3F-BA4C5D884C2A}" type="datetimeFigureOut">
              <a:rPr lang="ru-RU"/>
              <a:pPr>
                <a:defRPr/>
              </a:pPr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894DF77F-D3C4-46EF-81FF-A85272DAF3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6" r:id="rId2"/>
    <p:sldLayoutId id="2147483714" r:id="rId3"/>
    <p:sldLayoutId id="2147483707" r:id="rId4"/>
    <p:sldLayoutId id="2147483708" r:id="rId5"/>
    <p:sldLayoutId id="2147483709" r:id="rId6"/>
    <p:sldLayoutId id="2147483710" r:id="rId7"/>
    <p:sldLayoutId id="2147483715" r:id="rId8"/>
    <p:sldLayoutId id="2147483716" r:id="rId9"/>
    <p:sldLayoutId id="2147483711" r:id="rId10"/>
    <p:sldLayoutId id="214748371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citaty.info/tema/vybor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Исследовательская р</a:t>
            </a:r>
            <a:r>
              <a:rPr lang="ru-RU" dirty="0" smtClean="0"/>
              <a:t>абота </a:t>
            </a:r>
            <a:r>
              <a:rPr lang="ru-RU" dirty="0" smtClean="0"/>
              <a:t>ученицы 3А класса 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МБОУ СШ №2 </a:t>
            </a:r>
            <a:endParaRPr lang="ru-RU" dirty="0"/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</a:t>
            </a:r>
            <a:r>
              <a:rPr lang="ru-RU" b="1" dirty="0" smtClean="0"/>
              <a:t>Черняевой Арины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Руководитель: </a:t>
            </a:r>
            <a:r>
              <a:rPr lang="ru-RU" b="1" dirty="0" smtClean="0"/>
              <a:t>Белова Е.М.</a:t>
            </a:r>
            <a:endParaRPr lang="ru-RU" b="1" dirty="0"/>
          </a:p>
        </p:txBody>
      </p:sp>
      <p:sp>
        <p:nvSpPr>
          <p:cNvPr id="6147" name="Заголовок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r>
              <a:rPr lang="ru-RU" smtClean="0"/>
              <a:t>ТЫ И ТВОЙ ЦВЕТ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Цветовой тест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Люшера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363" name="Текст 2"/>
          <p:cNvSpPr>
            <a:spLocks noGrp="1"/>
          </p:cNvSpPr>
          <p:nvPr>
            <p:ph type="body" idx="2"/>
          </p:nvPr>
        </p:nvSpPr>
        <p:spPr>
          <a:xfrm>
            <a:off x="323850" y="1600200"/>
            <a:ext cx="2592388" cy="4495800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Позднее, и зарубежные и российские исследователи пытались связать свои поиски с цветом </a:t>
            </a:r>
          </a:p>
        </p:txBody>
      </p:sp>
      <p:pic>
        <p:nvPicPr>
          <p:cNvPr id="15364" name="Содержимое 4" descr="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19400" y="2205038"/>
            <a:ext cx="6119813" cy="23161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ОСНОВНАЯ ЧАСТЬ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387" name="Содержимое 5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675" cy="4572000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На </a:t>
            </a:r>
            <a:r>
              <a:rPr lang="ru-RU" sz="3200" b="1" smtClean="0"/>
              <a:t>первом этапе </a:t>
            </a:r>
            <a:r>
              <a:rPr lang="ru-RU" sz="3200" smtClean="0"/>
              <a:t>я отобрала рисунки девятерых одноклассников, изучив, какой цвет они используют чаще всего в своих работах.</a:t>
            </a:r>
          </a:p>
          <a:p>
            <a:pPr eaLnBrk="1" hangingPunct="1"/>
            <a:endParaRPr lang="ru-RU" sz="3600" smtClean="0"/>
          </a:p>
          <a:p>
            <a:pPr eaLnBrk="1" hangingPunct="1"/>
            <a:endParaRPr lang="ru-RU" smtClean="0"/>
          </a:p>
        </p:txBody>
      </p:sp>
      <p:pic>
        <p:nvPicPr>
          <p:cNvPr id="16388" name="Picture 6" descr="E:\АРИНА\IMG_451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43463" y="1989138"/>
            <a:ext cx="3840162" cy="28797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Picture 2" descr="E:\АРИНА\IMG_451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52600" y="1447800"/>
            <a:ext cx="6096000" cy="4572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5" name="Picture 2" descr="E:\АРИНА\IMG_451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52600" y="1447800"/>
            <a:ext cx="6096000" cy="4572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9" name="Picture 2" descr="E:\АРИНА\IMG_451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52600" y="1447800"/>
            <a:ext cx="6096000" cy="4572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3" name="Picture 2" descr="E:\АРИНА\IMG_452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52600" y="1447800"/>
            <a:ext cx="6096000" cy="4572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7" name="Picture 2" descr="E:\АРИНА\IMG_452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2327275"/>
            <a:ext cx="3749675" cy="2813050"/>
          </a:xfrm>
          <a:noFill/>
        </p:spPr>
      </p:pic>
      <p:pic>
        <p:nvPicPr>
          <p:cNvPr id="21508" name="Picture 3" descr="E:\АРИНА\IMG_452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33950" y="2327275"/>
            <a:ext cx="3749675" cy="28130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ru-RU" smtClean="0"/>
              <a:t>Диаграмма 1.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5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На </a:t>
            </a:r>
            <a:r>
              <a:rPr lang="ru-RU" sz="3600" b="1" smtClean="0"/>
              <a:t>втором этапе </a:t>
            </a:r>
            <a:r>
              <a:rPr lang="ru-RU" sz="3600" smtClean="0"/>
              <a:t>я изучила, что обозначают данные цвета в рисунках.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00113" y="333375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b="1" dirty="0" smtClean="0">
                <a:solidFill>
                  <a:schemeClr val="bg1">
                    <a:lumMod val="65000"/>
                  </a:schemeClr>
                </a:solidFill>
              </a:rPr>
              <a:t>Белый (или отсутствие цвета)</a:t>
            </a:r>
            <a:endParaRPr lang="ru-RU" sz="4400" dirty="0"/>
          </a:p>
        </p:txBody>
      </p:sp>
      <p:sp>
        <p:nvSpPr>
          <p:cNvPr id="24579" name="Содержимое 4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4162425" cy="4572000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самостоятельность, стремление к лидерству, хорошая успеваемость, активность.</a:t>
            </a:r>
          </a:p>
        </p:txBody>
      </p:sp>
      <p:pic>
        <p:nvPicPr>
          <p:cNvPr id="24580" name="Содержимое 6" descr="i.jpe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80025" y="2205038"/>
            <a:ext cx="3311525" cy="3311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ЦЕЛЬ: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sz="4400" smtClean="0"/>
              <a:t>исследовать зависимость выбора цвета рисунка от особенностей внутреннего мира ребенка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smtClean="0">
                <a:solidFill>
                  <a:srgbClr val="002060"/>
                </a:solidFill>
              </a:rPr>
              <a:t>Синий</a:t>
            </a:r>
            <a:endParaRPr lang="ru-RU" sz="5400" smtClean="0"/>
          </a:p>
        </p:txBody>
      </p:sp>
      <p:sp>
        <p:nvSpPr>
          <p:cNvPr id="25603" name="Содержимое 2"/>
          <p:cNvSpPr>
            <a:spLocks noGrp="1"/>
          </p:cNvSpPr>
          <p:nvPr>
            <p:ph sz="quarter" idx="1"/>
          </p:nvPr>
        </p:nvSpPr>
        <p:spPr>
          <a:xfrm>
            <a:off x="611188" y="1447800"/>
            <a:ext cx="4392612" cy="4572000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серьезность, чувствительность, целеустремленность, творческие способности, сосредоточенность на своих проблемах</a:t>
            </a:r>
          </a:p>
        </p:txBody>
      </p:sp>
      <p:pic>
        <p:nvPicPr>
          <p:cNvPr id="25604" name="Содержимое 4" descr="4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92713" y="1447800"/>
            <a:ext cx="323215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8000"/>
                </a:solidFill>
              </a:rPr>
              <a:t>Темно-зеленый</a:t>
            </a:r>
            <a:endParaRPr lang="ru-RU" sz="4800" smtClean="0"/>
          </a:p>
        </p:txBody>
      </p:sp>
      <p:sp>
        <p:nvSpPr>
          <p:cNvPr id="26627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675" cy="4572000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настойчивость, упрямство, стремление к безопасности, капризность</a:t>
            </a:r>
          </a:p>
        </p:txBody>
      </p:sp>
      <p:pic>
        <p:nvPicPr>
          <p:cNvPr id="26628" name="Содержимое 4" descr="6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92713" y="1447800"/>
            <a:ext cx="323215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rgbClr val="CC3300"/>
                </a:solidFill>
              </a:rPr>
              <a:t>Коричневый</a:t>
            </a:r>
            <a:endParaRPr lang="ru-RU" sz="4800" smtClean="0"/>
          </a:p>
        </p:txBody>
      </p:sp>
      <p:sp>
        <p:nvSpPr>
          <p:cNvPr id="27651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675" cy="4572000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медлительность, отрицательные эмоции, стеснительность, замкнутость, стремление к лидерству</a:t>
            </a:r>
          </a:p>
        </p:txBody>
      </p:sp>
      <p:pic>
        <p:nvPicPr>
          <p:cNvPr id="27652" name="Содержимое 4" descr="9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92713" y="1447800"/>
            <a:ext cx="323215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rgbClr val="7030A0"/>
                </a:solidFill>
              </a:rPr>
              <a:t>Фиолетовый</a:t>
            </a:r>
            <a:endParaRPr lang="ru-RU" sz="4800" smtClean="0"/>
          </a:p>
        </p:txBody>
      </p:sp>
      <p:sp>
        <p:nvSpPr>
          <p:cNvPr id="28675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675" cy="4572000"/>
          </a:xfrm>
        </p:spPr>
        <p:txBody>
          <a:bodyPr/>
          <a:lstStyle/>
          <a:p>
            <a:pPr algn="ctr" eaLnBrk="1" hangingPunct="1"/>
            <a:r>
              <a:rPr lang="ru-RU" sz="3600" smtClean="0"/>
              <a:t>фантазия, любовь к животным, лидерство</a:t>
            </a:r>
          </a:p>
        </p:txBody>
      </p:sp>
      <p:pic>
        <p:nvPicPr>
          <p:cNvPr id="28676" name="Содержимое 4" descr="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92713" y="1447800"/>
            <a:ext cx="323215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9699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На </a:t>
            </a:r>
            <a:r>
              <a:rPr lang="ru-RU" sz="3600" b="1" smtClean="0"/>
              <a:t>третьем этапе </a:t>
            </a:r>
            <a:r>
              <a:rPr lang="ru-RU" sz="3600" smtClean="0"/>
              <a:t>я сравнила данные, относящиеся к цвету рисунка и характеристику каждого  одноклассника, рисовавшего эти рисунки.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00113" y="260350"/>
          <a:ext cx="7777162" cy="6216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  <a:gridCol w="1944216"/>
                <a:gridCol w="1944216"/>
              </a:tblGrid>
              <a:tr h="4025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Ребенок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Выбранный цвет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Характеристика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 учителя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Совпадение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32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Белый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Активный, шумный, увлеченный, упрямый.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8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2.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Синий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Артистичный, смешливый, стеснительный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+ 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580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Синий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Молчаливый, стремительный, чувствительный, сосредоточен на своих проблемах.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8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4.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Синий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Целеустремленный, серьезный, артистичный.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32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5.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Темно-зеленый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Добрый, скромный, открытый.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32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Темно-зеленый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Настойчивый, упрямый,  капризный.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8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7.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Коричневый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Рассудительный, уравновешенный, добрый, замкнутый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32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8.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Коричневый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Позитивный, добрый, скромный, открытый.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8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Фиолетовый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Самостоятельный, организованный, лидер, фантазер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ВЫВОДЫ: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1747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гипотеза, которую я хотела проверить, подтвердилась частично; цвет, часто используемый в работах детей, может рассказать об особенностях ребенка, но для точной характеристики, требуется наиболее глубокое детальное исследование рисунков. </a:t>
            </a:r>
          </a:p>
          <a:p>
            <a:pPr eaLnBrk="1" hangingPunct="1"/>
            <a:endParaRPr lang="ru-RU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выбирает свой цвет в жизни. Кто-то — солнечно-желтый, кто-то — пасмурно-серый, а некоторые — удручающе-черный. Каждый из нас сам отвечает за свой 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выбор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и каждый из нас сам живет в своем цвете.</a:t>
            </a:r>
          </a:p>
          <a:p>
            <a:pPr algn="r">
              <a:defRPr/>
            </a:pP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</a:rPr>
              <a:t>Эльчин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</a:rPr>
              <a:t>Сафарли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r">
              <a:defRPr/>
            </a:pP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ГИПОТЕЗА: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sz="4400" smtClean="0"/>
              <a:t>выбранный цвет в рисунке ребенка зависит от особенностей его внутреннего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АКТУАЛЬНОСТЬ ПРОБЛЕМЫ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860925"/>
          </a:xfrm>
        </p:spPr>
        <p:txBody>
          <a:bodyPr/>
          <a:lstStyle/>
          <a:p>
            <a:pPr eaLnBrk="1" hangingPunct="1"/>
            <a:r>
              <a:rPr lang="ru-RU" sz="2800" smtClean="0"/>
              <a:t>В настоящее время все большую популярность приобретает «чтение» детских рисунков. Многие психологи считают, что рисунок – это в своем роде зеркало души, а цвет, который дети используют в рисунках, напрямую связан с их переживаниями и особенностями поведения. Я заинтересовалась данной проблемой, расспросила об этом школьного психолога и захотела выяснить, действительно ли это так. 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ВВЕДЕНИЕ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243" name="Текст 5"/>
          <p:cNvSpPr>
            <a:spLocks noGrp="1"/>
          </p:cNvSpPr>
          <p:nvPr>
            <p:ph type="body" idx="2"/>
          </p:nvPr>
        </p:nvSpPr>
        <p:spPr>
          <a:xfrm>
            <a:off x="900113" y="1268413"/>
            <a:ext cx="2303462" cy="482758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Человек обратил внимание на цвет, его качества очень давно. Уголь, глина и мел – три первых цвета, выделенных человеком</a:t>
            </a:r>
          </a:p>
          <a:p>
            <a:pPr eaLnBrk="1" hangingPunct="1"/>
            <a:endParaRPr lang="ru-RU" smtClean="0"/>
          </a:p>
        </p:txBody>
      </p:sp>
      <p:pic>
        <p:nvPicPr>
          <p:cNvPr id="10244" name="Содержимое 6" descr="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95650" y="2060575"/>
            <a:ext cx="4797425" cy="3384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2505075" cy="4495800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В Древнем Египте одежду красного цвета мог носить лишь фараон</a:t>
            </a:r>
          </a:p>
        </p:txBody>
      </p:sp>
      <p:pic>
        <p:nvPicPr>
          <p:cNvPr id="11268" name="Содержимое 4" descr="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68775" y="1600200"/>
            <a:ext cx="3321050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2362200" cy="4495800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В Китае и Японии желтый цвет считался цветом императора</a:t>
            </a:r>
          </a:p>
        </p:txBody>
      </p:sp>
      <p:pic>
        <p:nvPicPr>
          <p:cNvPr id="12292" name="Содержимое 4" descr="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95738" y="1092200"/>
            <a:ext cx="3455987" cy="4826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5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algn="ctr" eaLnBrk="1" hangingPunct="1"/>
            <a:r>
              <a:rPr lang="ru-RU" sz="2800" smtClean="0"/>
              <a:t>Синий издавна считался цветом Царицы Небесной</a:t>
            </a:r>
          </a:p>
        </p:txBody>
      </p:sp>
      <p:pic>
        <p:nvPicPr>
          <p:cNvPr id="13316" name="Содержимое 4" descr="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71800" y="1704975"/>
            <a:ext cx="5715000" cy="4286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2289175" cy="4495800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Пифагор лечил больных, подбирая каждому соответствующий набор цветов</a:t>
            </a:r>
          </a:p>
        </p:txBody>
      </p:sp>
      <p:pic>
        <p:nvPicPr>
          <p:cNvPr id="14340" name="Содержимое 4" descr="6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062413" y="1876425"/>
            <a:ext cx="3533775" cy="3943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праведливость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  <a:fontScheme name="Справедливость">
    <a:majorFont>
      <a:latin typeface="Franklin Gothic Book"/>
      <a:ea typeface=""/>
      <a:cs typeface=""/>
      <a:font script="Grek" typeface="Calibri"/>
      <a:font script="Cyrl" typeface="Calibri"/>
      <a:font script="Jpan" typeface="HGｺﾞｼｯｸM"/>
      <a:font script="Hang" typeface="바탕"/>
      <a:font script="Hans" typeface="幼圆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Perpetua"/>
      <a:ea typeface=""/>
      <a:cs typeface=""/>
      <a:font script="Grek" typeface="Cambria"/>
      <a:font script="Cyrl" typeface="Cambria"/>
      <a:font script="Jpan" typeface="HG創英ﾌﾟﾚｾﾞﾝｽEB"/>
      <a:font script="Hang" typeface="맑은 고딕"/>
      <a:font script="Hans" typeface="宋体"/>
      <a:font script="Hant" typeface="新細明體"/>
      <a:font script="Arab" typeface="Times New Roman"/>
      <a:font script="Hebr" typeface="Aharoni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Справедливость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tint val="30000"/>
              <a:satMod val="300000"/>
            </a:schemeClr>
            <a:schemeClr val="phClr">
              <a:tint val="40000"/>
              <a:satMod val="200000"/>
            </a:schemeClr>
          </a:duotone>
        </a:blip>
        <a:tile tx="0" ty="0" sx="70000" sy="70000" flip="none" algn="ctr"/>
      </a:blipFill>
      <a:blipFill>
        <a:blip xmlns:r="http://schemas.openxmlformats.org/officeDocument/2006/relationships" r:embed="rId1">
          <a:duotone>
            <a:schemeClr val="phClr">
              <a:shade val="22000"/>
              <a:satMod val="160000"/>
            </a:schemeClr>
            <a:schemeClr val="phClr">
              <a:shade val="45000"/>
              <a:satMod val="100000"/>
            </a:schemeClr>
          </a:duotone>
        </a:blip>
        <a:tile tx="0" ty="0" sx="65000" sy="65000" flip="none" algn="ctr"/>
      </a:blipFill>
    </a:fillStyleLst>
    <a:lnStyleLst>
      <a:ln w="9525" cap="flat" cmpd="sng" algn="ctr">
        <a:solidFill>
          <a:schemeClr val="phClr">
            <a:shade val="60000"/>
            <a:satMod val="110000"/>
          </a:schemeClr>
        </a:solidFill>
        <a:prstDash val="solid"/>
      </a:ln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phClr">
              <a:tint val="10000"/>
              <a:satMod val="13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65000"/>
            </a:schemeClr>
          </a:gs>
          <a:gs pos="50000">
            <a:schemeClr val="phClr">
              <a:shade val="80000"/>
              <a:satMod val="155000"/>
            </a:schemeClr>
          </a:gs>
          <a:gs pos="100000">
            <a:schemeClr val="phClr">
              <a:tint val="95000"/>
              <a:satMod val="20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tint val="95000"/>
              <a:satMod val="200000"/>
            </a:schemeClr>
            <a:schemeClr val="phClr">
              <a:shade val="80000"/>
              <a:satMod val="100000"/>
            </a:schemeClr>
          </a:duotone>
        </a:blip>
        <a:tile tx="0" ty="0" sx="55000" sy="5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59</TotalTime>
  <Words>456</Words>
  <Application>Microsoft Office PowerPoint</Application>
  <PresentationFormat>Экран (4:3)</PresentationFormat>
  <Paragraphs>78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Справедливость</vt:lpstr>
      <vt:lpstr>ТЫ И ТВОЙ ЦВЕТ</vt:lpstr>
      <vt:lpstr>ЦЕЛЬ: </vt:lpstr>
      <vt:lpstr>ГИПОТЕЗА:</vt:lpstr>
      <vt:lpstr>АКТУАЛЬНОСТЬ ПРОБЛЕМЫ</vt:lpstr>
      <vt:lpstr>ВВЕДЕНИЕ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Цветовой тест Люшера</vt:lpstr>
      <vt:lpstr>ОСНОВНАЯ ЧАСТЬ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Диаграмма 1.</vt:lpstr>
      <vt:lpstr>Презентация PowerPoint</vt:lpstr>
      <vt:lpstr>Белый (или отсутствие цвета)</vt:lpstr>
      <vt:lpstr>Синий</vt:lpstr>
      <vt:lpstr>Темно-зеленый</vt:lpstr>
      <vt:lpstr>Коричневый</vt:lpstr>
      <vt:lpstr>Фиолетовый</vt:lpstr>
      <vt:lpstr>Презентация PowerPoint</vt:lpstr>
      <vt:lpstr>Презентация PowerPoint</vt:lpstr>
      <vt:lpstr>ВЫВОДЫ: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ТЫ И ТВОЙ ЦВЕТ</dc:title>
  <dc:creator>Your User Name</dc:creator>
  <cp:lastModifiedBy>1</cp:lastModifiedBy>
  <cp:revision>11</cp:revision>
  <dcterms:created xsi:type="dcterms:W3CDTF">2013-02-17T15:28:17Z</dcterms:created>
  <dcterms:modified xsi:type="dcterms:W3CDTF">2017-09-17T14:56:53Z</dcterms:modified>
</cp:coreProperties>
</file>