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94" r:id="rId4"/>
    <p:sldId id="272" r:id="rId5"/>
    <p:sldId id="293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79" r:id="rId14"/>
    <p:sldId id="273" r:id="rId15"/>
    <p:sldId id="258" r:id="rId16"/>
    <p:sldId id="259" r:id="rId17"/>
    <p:sldId id="288" r:id="rId18"/>
    <p:sldId id="29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89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2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89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61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1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18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3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5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45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4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t="-6000" r="-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1AFF4-4C0D-4F71-9515-43EF1CD8207B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DD438-6653-4546-9512-151EBC490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42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"/>
            <a:ext cx="12192000" cy="2951747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казенное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дошкольного и младшего школьного возраста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Врачовская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начальная школа-детский сад»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ПЕДАГОГОВ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«Формирование  </a:t>
            </a:r>
            <a:r>
              <a:rPr lang="ru-RU" sz="36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гендерной  принадлежности у детей  дошкольного </a:t>
            </a:r>
            <a:r>
              <a:rPr lang="ru-RU" sz="36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возраста»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2360" y="3212445"/>
            <a:ext cx="9117110" cy="3045505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Василькова А.Ю.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разновозрастной</a:t>
            </a:r>
          </a:p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«Веселые звоночки»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4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05154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Подведение итогов: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7"/>
          </a:xfrm>
        </p:spPr>
        <p:txBody>
          <a:bodyPr>
            <a:normAutofit/>
          </a:bodyPr>
          <a:lstStyle/>
          <a:p>
            <a:pPr marL="0" lvl="0" indent="45720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Вы видите, что многие черты характера одинаково присущи как мальчикам, так и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девочкам.</a:t>
            </a:r>
          </a:p>
          <a:p>
            <a:pPr marL="0" lvl="0" indent="45720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Потому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что современное общество требует от девочки проявления не только традиционно женских качеств (мягкости, женственности, заботливого отношения к окружающим и т.п.), но и решимости, инициативности, умения отстаивать свои интересы и добиваться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результата.</a:t>
            </a:r>
          </a:p>
          <a:p>
            <a:pPr marL="0" lvl="0" indent="45720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В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мальчиках нельзя воспитывать только мужские качества, потому что действительность потребует от них терпимости, отзывчивости, умения прийти на помощь, заботиться о близких.</a:t>
            </a:r>
            <a:b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</a:b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219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9549"/>
            <a:ext cx="10515600" cy="1111141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sz="1800" b="1" dirty="0" smtClean="0">
                <a:solidFill>
                  <a:srgbClr val="333333"/>
                </a:solidFill>
                <a:latin typeface="Helvetica"/>
                <a:ea typeface="Times New Roman"/>
              </a:rPr>
              <a:t/>
            </a:r>
            <a:br>
              <a:rPr lang="ru-RU" sz="1800" b="1" dirty="0" smtClean="0">
                <a:solidFill>
                  <a:srgbClr val="333333"/>
                </a:solidFill>
                <a:latin typeface="Helvetica"/>
                <a:ea typeface="Times New Roman"/>
              </a:rPr>
            </a:br>
            <a:r>
              <a:rPr lang="ru-RU" sz="1800" b="1" dirty="0">
                <a:solidFill>
                  <a:srgbClr val="333333"/>
                </a:solidFill>
                <a:latin typeface="Helvetica"/>
                <a:ea typeface="Times New Roman"/>
              </a:rPr>
              <a:t/>
            </a:r>
            <a:br>
              <a:rPr lang="ru-RU" sz="1800" b="1" dirty="0">
                <a:solidFill>
                  <a:srgbClr val="333333"/>
                </a:solidFill>
                <a:latin typeface="Helvetica"/>
                <a:ea typeface="Times New Roman"/>
              </a:rPr>
            </a:br>
            <a:r>
              <a:rPr lang="ru-RU" sz="1800" b="1" dirty="0" smtClean="0">
                <a:solidFill>
                  <a:srgbClr val="333333"/>
                </a:solidFill>
                <a:latin typeface="Helvetica"/>
                <a:ea typeface="Times New Roman"/>
              </a:rPr>
              <a:t/>
            </a:r>
            <a:br>
              <a:rPr lang="ru-RU" sz="1800" b="1" dirty="0" smtClean="0">
                <a:solidFill>
                  <a:srgbClr val="333333"/>
                </a:solidFill>
                <a:latin typeface="Helvetica"/>
                <a:ea typeface="Times New Roman"/>
              </a:rPr>
            </a:br>
            <a:r>
              <a:rPr lang="ru-RU" sz="2700" b="1" dirty="0" smtClean="0">
                <a:solidFill>
                  <a:srgbClr val="FF0000"/>
                </a:solidFill>
                <a:latin typeface="Helvetica"/>
                <a:ea typeface="Times New Roman"/>
              </a:rPr>
              <a:t>Дидактическая игра</a:t>
            </a:r>
            <a:r>
              <a:rPr lang="ru-RU" sz="2700" b="1" dirty="0">
                <a:solidFill>
                  <a:srgbClr val="FF0000"/>
                </a:solidFill>
                <a:latin typeface="Helvetica"/>
                <a:ea typeface="Times New Roman"/>
              </a:rPr>
              <a:t> « Волшебный </a:t>
            </a:r>
            <a:r>
              <a:rPr lang="ru-RU" sz="2700" b="1" dirty="0" smtClean="0">
                <a:solidFill>
                  <a:srgbClr val="FF0000"/>
                </a:solidFill>
                <a:latin typeface="Helvetica"/>
                <a:ea typeface="Times New Roman"/>
              </a:rPr>
              <a:t>цветок</a:t>
            </a:r>
            <a:r>
              <a:rPr lang="ru-RU" sz="1800" b="1" dirty="0" smtClean="0">
                <a:solidFill>
                  <a:srgbClr val="FF0000"/>
                </a:solidFill>
                <a:latin typeface="Helvetica"/>
                <a:ea typeface="Times New Roman"/>
              </a:rPr>
              <a:t>»</a:t>
            </a:r>
            <a:br>
              <a:rPr lang="ru-RU" sz="1800" b="1" dirty="0" smtClean="0">
                <a:solidFill>
                  <a:srgbClr val="FF0000"/>
                </a:solidFill>
                <a:latin typeface="Helvetica"/>
                <a:ea typeface="Times New Roman"/>
              </a:rPr>
            </a:br>
            <a:r>
              <a:rPr lang="ru-RU" sz="1800" b="1" dirty="0" smtClean="0">
                <a:latin typeface="Helvetica"/>
                <a:ea typeface="Times New Roman"/>
              </a:rPr>
              <a:t>(</a:t>
            </a:r>
            <a:r>
              <a:rPr lang="ru-RU" sz="1800" b="1" i="1" dirty="0" smtClean="0">
                <a:latin typeface="Helvetica"/>
                <a:ea typeface="Times New Roman"/>
              </a:rPr>
              <a:t>за </a:t>
            </a:r>
            <a:r>
              <a:rPr lang="ru-RU" sz="1800" b="1" i="1" dirty="0">
                <a:latin typeface="Helvetica"/>
                <a:ea typeface="Times New Roman"/>
              </a:rPr>
              <a:t>что нам нравятся мальчики (девочки</a:t>
            </a:r>
            <a:r>
              <a:rPr lang="ru-RU" sz="1800" b="1" i="1" dirty="0" smtClean="0">
                <a:latin typeface="Helvetica"/>
                <a:ea typeface="Times New Roman"/>
              </a:rPr>
              <a:t>)) </a:t>
            </a:r>
            <a:br>
              <a:rPr lang="ru-RU" sz="1800" b="1" i="1" dirty="0" smtClean="0">
                <a:latin typeface="Helvetica"/>
                <a:ea typeface="Times New Roman"/>
              </a:rPr>
            </a:br>
            <a:r>
              <a:rPr lang="ru-RU" sz="1800" b="1" i="1" dirty="0">
                <a:latin typeface="Helvetica"/>
                <a:ea typeface="Times New Roman"/>
              </a:rPr>
              <a:t/>
            </a:r>
            <a:br>
              <a:rPr lang="ru-RU" sz="1800" b="1" i="1" dirty="0">
                <a:latin typeface="Helvetica"/>
                <a:ea typeface="Times New Roman"/>
              </a:rPr>
            </a:br>
            <a:r>
              <a:rPr lang="ru-RU" sz="2000" b="1" i="1" dirty="0" smtClean="0">
                <a:solidFill>
                  <a:srgbClr val="333333"/>
                </a:solidFill>
                <a:latin typeface="Helvetica"/>
                <a:ea typeface="Times New Roman"/>
              </a:rPr>
              <a:t>Цель:</a:t>
            </a:r>
            <a:r>
              <a:rPr lang="ru-RU" sz="2000" dirty="0" smtClean="0">
                <a:solidFill>
                  <a:srgbClr val="333333"/>
                </a:solidFill>
                <a:latin typeface="Helvetica"/>
                <a:ea typeface="Times New Roman"/>
              </a:rPr>
              <a:t>. Формировать </a:t>
            </a:r>
            <a:r>
              <a:rPr lang="ru-RU" sz="2000" dirty="0">
                <a:solidFill>
                  <a:srgbClr val="333333"/>
                </a:solidFill>
                <a:latin typeface="Helvetica"/>
                <a:ea typeface="Times New Roman"/>
              </a:rPr>
              <a:t>у детей понятия о положительных чертах характера мальчиков и девочек.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970" y="1802179"/>
            <a:ext cx="10515600" cy="4351338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endParaRPr lang="ru-RU" sz="2400" b="1" i="1" u="sng" dirty="0" smtClean="0">
              <a:solidFill>
                <a:srgbClr val="333333"/>
              </a:solidFill>
              <a:latin typeface="Helvetica"/>
              <a:ea typeface="Times New Roman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sz="2400" b="1" i="1" u="sng" dirty="0" smtClean="0">
                <a:solidFill>
                  <a:srgbClr val="333333"/>
                </a:solidFill>
                <a:latin typeface="Helvetica"/>
                <a:ea typeface="Times New Roman"/>
              </a:rPr>
              <a:t>Ход </a:t>
            </a:r>
            <a:r>
              <a:rPr lang="ru-RU" sz="2400" b="1" i="1" u="sng" dirty="0">
                <a:solidFill>
                  <a:srgbClr val="333333"/>
                </a:solidFill>
                <a:latin typeface="Helvetica"/>
                <a:ea typeface="Times New Roman"/>
              </a:rPr>
              <a:t>игры: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Я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прошу вас встать вокруг стола. Представьте что вы воспитанники моей группы. Ребята в волшебной стране где все ребята жили дружно появилась злая фея и поссорила всех ребят. Чтобы мальчики и девочки в этой волшебной стране помирились и научились понимать и ценить друг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друга, нам 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/>
              </a:rPr>
              <a:t>нужно сделать цветок дружбы. Для этого нужно каждому по очереди взять лепесток и назвать хорошее качество девочки или мальчика и собрать цветок.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9877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ts val="15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О</a:t>
            </a:r>
            <a:r>
              <a:rPr lang="ru-RU" sz="24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рганизация работы </a:t>
            </a: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с детьми по гендерному </a:t>
            </a:r>
            <a:r>
              <a:rPr lang="ru-RU" sz="24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воспитанию 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Беседы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 с мальчиками, с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девочками;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 Этические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беседы совместно с мальчиками и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девочками;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Дидактические игры;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С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оздание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полифункциональной предметно-развивающей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среды</a:t>
            </a:r>
            <a:r>
              <a:rPr lang="ru-RU" b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(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выделение игровых зон для мальчиков, игровых зон для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девочек.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0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245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190473"/>
            <a:ext cx="6096000" cy="2904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b="1" i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7887" y="-265601"/>
            <a:ext cx="8783392" cy="290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b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132491"/>
            <a:ext cx="6096000" cy="2904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b="1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1497702"/>
            <a:ext cx="6096000" cy="2904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endParaRPr lang="ru-RU" sz="2400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1927307"/>
            <a:ext cx="6096000" cy="2904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428" y="1202750"/>
            <a:ext cx="108182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000" dirty="0">
                <a:latin typeface="Helvetica"/>
                <a:ea typeface="Times New Roman"/>
              </a:rPr>
              <a:t>В дошкольном возрасте основной вид деятельности – игра. В </a:t>
            </a:r>
            <a:r>
              <a:rPr lang="ru-RU" sz="2000" dirty="0" smtClean="0">
                <a:latin typeface="Helvetica"/>
                <a:ea typeface="Times New Roman"/>
              </a:rPr>
              <a:t>сюжетно-ролевой </a:t>
            </a:r>
            <a:r>
              <a:rPr lang="ru-RU" sz="2000" dirty="0">
                <a:latin typeface="Helvetica"/>
                <a:ea typeface="Times New Roman"/>
              </a:rPr>
              <a:t>игре можно увидеть как заметно различаются мальчики и девочки</a:t>
            </a:r>
            <a:r>
              <a:rPr lang="ru-RU" sz="2000" dirty="0" smtClean="0">
                <a:latin typeface="Helvetica"/>
                <a:ea typeface="Times New Roman"/>
              </a:rPr>
              <a:t>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indent="-342900" algn="just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Helvetica"/>
                <a:ea typeface="Times New Roman"/>
              </a:rPr>
              <a:t>Назовите</a:t>
            </a:r>
            <a:r>
              <a:rPr lang="ru-RU" sz="2000" i="1" dirty="0">
                <a:latin typeface="Helvetica"/>
                <a:ea typeface="Times New Roman"/>
              </a:rPr>
              <a:t> </a:t>
            </a:r>
            <a:r>
              <a:rPr lang="ru-RU" sz="2000" dirty="0">
                <a:latin typeface="Helvetica"/>
                <a:ea typeface="Times New Roman"/>
              </a:rPr>
              <a:t>сюжетно-ролевые игры, в которые чаще всего играют </a:t>
            </a:r>
            <a:r>
              <a:rPr lang="ru-RU" sz="2000" dirty="0" smtClean="0">
                <a:latin typeface="Helvetica"/>
                <a:ea typeface="Times New Roman"/>
              </a:rPr>
              <a:t>мальчики.</a:t>
            </a:r>
          </a:p>
          <a:p>
            <a:pPr marL="342900" indent="-342900" algn="just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Helvetica"/>
                <a:ea typeface="Times New Roman"/>
              </a:rPr>
              <a:t>Назовите </a:t>
            </a:r>
            <a:r>
              <a:rPr lang="ru-RU" sz="2000" dirty="0">
                <a:latin typeface="Helvetica"/>
                <a:ea typeface="Times New Roman"/>
              </a:rPr>
              <a:t>сюжетно-ролевые игры</a:t>
            </a:r>
            <a:r>
              <a:rPr lang="ru-RU" sz="2000" i="1" dirty="0" smtClean="0">
                <a:latin typeface="Helvetica"/>
                <a:ea typeface="Times New Roman"/>
              </a:rPr>
              <a:t>, </a:t>
            </a:r>
            <a:r>
              <a:rPr lang="ru-RU" sz="2000" dirty="0" smtClean="0">
                <a:latin typeface="Helvetica"/>
                <a:ea typeface="Times New Roman"/>
              </a:rPr>
              <a:t>в </a:t>
            </a:r>
            <a:r>
              <a:rPr lang="ru-RU" sz="2000" dirty="0">
                <a:latin typeface="Helvetica"/>
                <a:ea typeface="Times New Roman"/>
              </a:rPr>
              <a:t>которые чаще всего играют </a:t>
            </a:r>
            <a:r>
              <a:rPr lang="ru-RU" sz="2000" dirty="0" smtClean="0">
                <a:latin typeface="Helvetica"/>
                <a:ea typeface="Times New Roman"/>
              </a:rPr>
              <a:t>девочки.</a:t>
            </a:r>
          </a:p>
          <a:p>
            <a:pPr marL="342900" indent="-342900" algn="just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Helvetica"/>
                <a:ea typeface="Times New Roman"/>
              </a:rPr>
              <a:t>Назовите </a:t>
            </a:r>
            <a:r>
              <a:rPr lang="ru-RU" sz="2000" dirty="0">
                <a:latin typeface="Helvetica"/>
                <a:ea typeface="Times New Roman"/>
              </a:rPr>
              <a:t>сюжетно-ролевые</a:t>
            </a:r>
            <a:r>
              <a:rPr lang="ru-RU" sz="2000" i="1" dirty="0">
                <a:latin typeface="Helvetica"/>
                <a:ea typeface="Times New Roman"/>
              </a:rPr>
              <a:t> </a:t>
            </a:r>
            <a:r>
              <a:rPr lang="ru-RU" sz="2000" dirty="0" smtClean="0">
                <a:latin typeface="Helvetica"/>
                <a:ea typeface="Times New Roman"/>
              </a:rPr>
              <a:t>игры совместные для </a:t>
            </a:r>
            <a:r>
              <a:rPr lang="ru-RU" sz="2000" dirty="0">
                <a:latin typeface="Helvetica"/>
                <a:ea typeface="Times New Roman"/>
              </a:rPr>
              <a:t>мальчиков и девочек.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750"/>
              </a:spcAft>
            </a:pPr>
            <a:r>
              <a:rPr lang="ru-RU" sz="2000" dirty="0">
                <a:latin typeface="Helvetica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750"/>
              </a:spcAft>
            </a:pPr>
            <a:r>
              <a:rPr lang="ru-RU" sz="2000" dirty="0">
                <a:latin typeface="Helvetica"/>
                <a:ea typeface="Times New Roman"/>
              </a:rPr>
              <a:t>Играя в сюжетно - ролевую игру, вживаясь в какой-то образ, ребенок воспроизводит свои впечатления, тем самым обогащают свой внутренний </a:t>
            </a:r>
            <a:r>
              <a:rPr lang="ru-RU" sz="2000" dirty="0" smtClean="0">
                <a:latin typeface="Helvetica"/>
                <a:ea typeface="Times New Roman"/>
              </a:rPr>
              <a:t>мир.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750"/>
              </a:spcAft>
            </a:pPr>
            <a:r>
              <a:rPr lang="ru-RU" sz="2000" dirty="0">
                <a:latin typeface="Helvetica"/>
                <a:ea typeface="Times New Roman"/>
              </a:rPr>
              <a:t>Таким образом, наша с вами задача, заключается в воспитании детей с учётом пола, организации развивающей среды для мальчиков и девочек, формировании качеств, свойственных обоим полам (справедливость, доброта, трудолюбие, любовь к родному дому и др.).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2945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200" b="1" i="1" kern="0" dirty="0">
                <a:solidFill>
                  <a:srgbClr val="FF0000"/>
                </a:solidFill>
                <a:latin typeface="Arial"/>
              </a:rPr>
              <a:t>Важность гендерного подхода в воспитании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84332"/>
          </a:xfrm>
        </p:spPr>
        <p:txBody>
          <a:bodyPr/>
          <a:lstStyle/>
          <a:p>
            <a:pPr marL="0" indent="45720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Если в дошкольные годы не заложить у девочек – мягкость, нежность, аккуратность, стремление к красоте, а у мальчиков – смелость, твердость, выносливость, решительность, рыцарское отношение к представительницам противоположного пола, т. е. не развить предпосылки женственности и мужественности, то это может привести к тому, что став взрослыми мужчинами и женщинами, они будут плохо справляться со своими семейными, общественными и социальными ролями.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61472"/>
            <a:ext cx="4529797" cy="360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43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dirty="0">
                <a:solidFill>
                  <a:srgbClr val="FF0000"/>
                </a:solidFill>
                <a:latin typeface="Comic Sans MS"/>
              </a:rPr>
              <a:t>Задачи ф</a:t>
            </a:r>
            <a:r>
              <a:rPr lang="ru-RU" altLang="ru-RU" sz="2800" b="1" dirty="0" smtClean="0">
                <a:solidFill>
                  <a:srgbClr val="FF0000"/>
                </a:solidFill>
                <a:latin typeface="Comic Sans MS"/>
              </a:rPr>
              <a:t>ормирования </a:t>
            </a:r>
            <a:r>
              <a:rPr lang="ru-RU" altLang="ru-RU" sz="2800" b="1" dirty="0">
                <a:solidFill>
                  <a:srgbClr val="FF0000"/>
                </a:solidFill>
                <a:latin typeface="Comic Sans MS"/>
              </a:rPr>
              <a:t>гендерной идентичности в младшем дошкольном возрасте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dirty="0">
                <a:latin typeface="Times New Roman" panose="02020603050405020304" pitchFamily="18" charset="0"/>
              </a:rPr>
              <a:t>Имеет представления о себе(имя, пол, возраст);</a:t>
            </a:r>
          </a:p>
          <a:p>
            <a:pPr algn="just">
              <a:buNone/>
            </a:pPr>
            <a:endParaRPr lang="ru-RU" altLang="ru-RU" sz="900" dirty="0">
              <a:latin typeface="Times New Roman" panose="02020603050405020304" pitchFamily="18" charset="0"/>
            </a:endParaRPr>
          </a:p>
          <a:p>
            <a:pPr algn="just"/>
            <a:r>
              <a:rPr lang="ru-RU" altLang="ru-RU" dirty="0">
                <a:latin typeface="Times New Roman" panose="02020603050405020304" pitchFamily="18" charset="0"/>
              </a:rPr>
              <a:t>Может сравнивать свое поведение с поведением других детей (девочек и мальчиков) и взрослых;</a:t>
            </a:r>
          </a:p>
          <a:p>
            <a:pPr algn="just">
              <a:buNone/>
            </a:pPr>
            <a:endParaRPr lang="ru-RU" altLang="ru-RU" sz="900" dirty="0">
              <a:latin typeface="Times New Roman" panose="02020603050405020304" pitchFamily="18" charset="0"/>
            </a:endParaRPr>
          </a:p>
          <a:p>
            <a:pPr algn="just"/>
            <a:r>
              <a:rPr lang="ru-RU" altLang="ru-RU" dirty="0">
                <a:latin typeface="Times New Roman" panose="02020603050405020304" pitchFamily="18" charset="0"/>
              </a:rPr>
              <a:t>Имеет первичные гендерные представления (мальчики сильные, смелые, девочки нежные);</a:t>
            </a:r>
          </a:p>
          <a:p>
            <a:pPr algn="just">
              <a:buNone/>
            </a:pPr>
            <a:endParaRPr lang="ru-RU" altLang="ru-RU" sz="900" dirty="0">
              <a:latin typeface="Times New Roman" panose="02020603050405020304" pitchFamily="18" charset="0"/>
            </a:endParaRPr>
          </a:p>
          <a:p>
            <a:pPr algn="just"/>
            <a:r>
              <a:rPr lang="ru-RU" altLang="ru-RU" dirty="0">
                <a:latin typeface="Times New Roman" panose="02020603050405020304" pitchFamily="18" charset="0"/>
              </a:rPr>
              <a:t>Знает членов семьи и называет их по именам, свои обязанности в семье и в детском саду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9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76" y="492369"/>
            <a:ext cx="11113477" cy="82999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Задачи формирования гендерной идентичности в старшем дошкольном возрасте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844" y="1322365"/>
            <a:ext cx="11015003" cy="4543865"/>
          </a:xfrm>
        </p:spPr>
        <p:txBody>
          <a:bodyPr>
            <a:normAutofit/>
          </a:bodyPr>
          <a:lstStyle/>
          <a:p>
            <a:pPr algn="just"/>
            <a:r>
              <a:rPr lang="ru-RU" altLang="ru-RU" sz="2400" dirty="0">
                <a:latin typeface="Times New Roman" panose="02020603050405020304" pitchFamily="18" charset="0"/>
              </a:rPr>
              <a:t>Ребенок подробно рассказывает о себе (события биографии, увлечения, поступление в будущем в школу) и своей семье, называя не только имена родителей, но и объясняя их профессиональные обязанности в семье и планах на будущее, связывает их с мужскими и женскими ролями в семье и обществе;</a:t>
            </a:r>
          </a:p>
          <a:p>
            <a:pPr algn="just"/>
            <a:r>
              <a:rPr lang="ru-RU" altLang="ru-RU" sz="2400" dirty="0">
                <a:latin typeface="Times New Roman" panose="02020603050405020304" pitchFamily="18" charset="0"/>
              </a:rPr>
              <a:t>Соотносит себя с идеалами мужественности и женственности, стремится им соответствовать, уважительно относится к другому полу, вступает  с представлениями другого пола в партнерские отношения;</a:t>
            </a:r>
          </a:p>
          <a:p>
            <a:pPr algn="just"/>
            <a:r>
              <a:rPr lang="ru-RU" altLang="ru-RU" sz="2400" dirty="0">
                <a:latin typeface="Times New Roman" panose="02020603050405020304" pitchFamily="18" charset="0"/>
              </a:rPr>
              <a:t>С уважением относится к представителям разных поколений, в том числе старшего поколения, гордится ими и  проявляет о них заботу;</a:t>
            </a:r>
          </a:p>
          <a:p>
            <a:pPr algn="just"/>
            <a:r>
              <a:rPr lang="ru-RU" altLang="ru-RU" sz="2400" dirty="0">
                <a:latin typeface="Times New Roman" panose="02020603050405020304" pitchFamily="18" charset="0"/>
              </a:rPr>
              <a:t>Стремится «блеснуть» знаниями о семейных и народных традициях, достопримечательностях родного города и даже знаниями о зарубежных странах;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00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858366"/>
          </a:xfrm>
        </p:spPr>
        <p:txBody>
          <a:bodyPr>
            <a:normAutofit/>
          </a:bodyPr>
          <a:lstStyle/>
          <a:p>
            <a:pPr marL="228600" lvl="0" indent="-228600" algn="ctr">
              <a:lnSpc>
                <a:spcPts val="1500"/>
              </a:lnSpc>
              <a:spcBef>
                <a:spcPts val="1000"/>
              </a:spcBef>
              <a:spcAft>
                <a:spcPts val="750"/>
              </a:spcAft>
            </a:pP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Притча  «О воспитании»</a:t>
            </a: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989" y="1056068"/>
            <a:ext cx="10515600" cy="5236805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00000"/>
              </a:lnSpc>
              <a:spcAft>
                <a:spcPts val="750"/>
              </a:spcAft>
              <a:buNone/>
            </a:pPr>
            <a:r>
              <a:rPr lang="ru-RU" sz="2000" dirty="0" smtClean="0">
                <a:latin typeface="Helvetica"/>
                <a:ea typeface="Times New Roman"/>
              </a:rPr>
              <a:t>Молодая </a:t>
            </a:r>
            <a:r>
              <a:rPr lang="ru-RU" sz="2000" dirty="0">
                <a:latin typeface="Helvetica"/>
                <a:ea typeface="Times New Roman"/>
              </a:rPr>
              <a:t>женщина пришла к мудрецу за советом.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457200" algn="just">
              <a:lnSpc>
                <a:spcPct val="100000"/>
              </a:lnSpc>
              <a:spcAft>
                <a:spcPts val="750"/>
              </a:spcAft>
              <a:buNone/>
            </a:pPr>
            <a:r>
              <a:rPr lang="ru-RU" sz="2000" dirty="0">
                <a:latin typeface="Helvetica"/>
                <a:ea typeface="Times New Roman"/>
              </a:rPr>
              <a:t>- Мудрец, моему ребенку исполнился месяц. Как мне следует воспитывать свое дитя: в строгости или же в ласке?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457200" algn="just">
              <a:lnSpc>
                <a:spcPct val="100000"/>
              </a:lnSpc>
              <a:spcAft>
                <a:spcPts val="750"/>
              </a:spcAft>
              <a:buNone/>
            </a:pPr>
            <a:r>
              <a:rPr lang="ru-RU" sz="2000" dirty="0">
                <a:latin typeface="Helvetica"/>
                <a:ea typeface="Times New Roman"/>
              </a:rPr>
              <a:t>Мудрец взял женщину и подвел к виноградной лозе: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457200" algn="just">
              <a:lnSpc>
                <a:spcPct val="100000"/>
              </a:lnSpc>
              <a:spcAft>
                <a:spcPts val="750"/>
              </a:spcAft>
              <a:buNone/>
            </a:pPr>
            <a:r>
              <a:rPr lang="ru-RU" sz="2000" dirty="0">
                <a:latin typeface="Helvetica"/>
                <a:ea typeface="Times New Roman"/>
              </a:rPr>
              <a:t>- Посмотри на эту лозу. Если ты не будешь ее обрезать, если, жалея лозу, ты не будешь отрывать у нее лишние побеги, то лоза одичает.. Но если ты укроешь лозу от солнца и его ласки, если не будешь заботливо поливать корни лозы, то она зачахнет и ты не получишь сладких вкусных ягод… Лишь при разумном сочетании того и другого удается вырастить изумительные плоды и вкусить их сладость!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457200" algn="just">
              <a:lnSpc>
                <a:spcPct val="100000"/>
              </a:lnSpc>
              <a:spcAft>
                <a:spcPts val="750"/>
              </a:spcAft>
              <a:buNone/>
            </a:pPr>
            <a:r>
              <a:rPr lang="ru-RU" sz="2000" dirty="0">
                <a:latin typeface="Helvetica"/>
                <a:ea typeface="Times New Roman"/>
              </a:rPr>
              <a:t>Разумное сочетание любви, ласки и строгости способствуют воспитанию нормально социализирующейся личности.</a:t>
            </a:r>
            <a:endParaRPr lang="ru-RU" sz="2000" dirty="0">
              <a:latin typeface="Times New Roman"/>
              <a:ea typeface="Times New Roman"/>
            </a:endParaRPr>
          </a:p>
          <a:p>
            <a:pPr indent="457200">
              <a:lnSpc>
                <a:spcPct val="100000"/>
              </a:lnSpc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0798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17430"/>
            <a:ext cx="10515600" cy="3618963"/>
          </a:xfrm>
        </p:spPr>
        <p:txBody>
          <a:bodyPr/>
          <a:lstStyle/>
          <a:p>
            <a:pPr algn="ctr"/>
            <a:r>
              <a:rPr lang="ru-RU" sz="6000" b="1" i="1" dirty="0">
                <a:solidFill>
                  <a:srgbClr val="FF0000"/>
                </a:solidFill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68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200" kern="0" dirty="0">
                <a:solidFill>
                  <a:srgbClr val="990000"/>
                </a:solidFill>
                <a:latin typeface="Arial"/>
              </a:rPr>
              <a:t>Различие понятий «пол» и «</a:t>
            </a:r>
            <a:r>
              <a:rPr lang="ru-RU" altLang="ru-RU" sz="3200" kern="0" dirty="0" err="1">
                <a:solidFill>
                  <a:srgbClr val="990000"/>
                </a:solidFill>
                <a:latin typeface="Arial"/>
              </a:rPr>
              <a:t>гендер</a:t>
            </a:r>
            <a:r>
              <a:rPr lang="ru-RU" altLang="ru-RU" sz="3200" kern="0" dirty="0" smtClean="0">
                <a:solidFill>
                  <a:srgbClr val="990000"/>
                </a:solidFill>
                <a:latin typeface="Arial"/>
              </a:rPr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kern="0" dirty="0">
                <a:solidFill>
                  <a:srgbClr val="FF0000"/>
                </a:solidFill>
                <a:latin typeface="Arial"/>
              </a:rPr>
              <a:t>Пол</a:t>
            </a:r>
            <a:r>
              <a:rPr lang="ru-RU" altLang="ru-RU" sz="2400" kern="0" dirty="0">
                <a:solidFill>
                  <a:srgbClr val="000000"/>
                </a:solidFill>
                <a:latin typeface="Arial"/>
              </a:rPr>
              <a:t> – это биологическое различия между людьми, определяемое генетическим строением клеток, анатомо-физиологическими характеристиками и детородными функциями.</a:t>
            </a:r>
          </a:p>
          <a:p>
            <a:pPr mar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kern="0" dirty="0">
              <a:solidFill>
                <a:srgbClr val="000000"/>
              </a:solidFill>
              <a:latin typeface="Arial"/>
            </a:endParaRPr>
          </a:p>
          <a:p>
            <a:pPr marL="0" indent="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kern="0" dirty="0" err="1">
                <a:solidFill>
                  <a:srgbClr val="FF0000"/>
                </a:solidFill>
                <a:latin typeface="Arial"/>
              </a:rPr>
              <a:t>Гендер</a:t>
            </a:r>
            <a:r>
              <a:rPr lang="ru-RU" altLang="ru-RU" sz="2400" kern="0" dirty="0">
                <a:solidFill>
                  <a:srgbClr val="000000"/>
                </a:solidFill>
                <a:latin typeface="Arial"/>
              </a:rPr>
              <a:t> -  социальный пол человека, формируемый в процессе воспитания личности и  включающий в себя психологические, социальные и культурные  отличия  между  мужчинами (мальчиками) и женщинами (девочками)</a:t>
            </a:r>
            <a:br>
              <a:rPr lang="ru-RU" altLang="ru-RU" sz="2400" kern="0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24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34718"/>
          </a:xfrm>
        </p:spPr>
        <p:txBody>
          <a:bodyPr>
            <a:normAutofit fontScale="90000"/>
          </a:bodyPr>
          <a:lstStyle/>
          <a:p>
            <a:pPr algn="just"/>
            <a:r>
              <a:rPr lang="ru-RU" altLang="ru-RU" sz="3100" b="1" i="1" kern="0" dirty="0" smtClean="0">
                <a:solidFill>
                  <a:srgbClr val="FF0000"/>
                </a:solidFill>
                <a:latin typeface="Arial"/>
              </a:rPr>
              <a:t/>
            </a:r>
            <a:br>
              <a:rPr lang="ru-RU" altLang="ru-RU" sz="3100" b="1" i="1" kern="0" dirty="0" smtClean="0">
                <a:solidFill>
                  <a:srgbClr val="FF0000"/>
                </a:solidFill>
                <a:latin typeface="Arial"/>
              </a:rPr>
            </a:br>
            <a:r>
              <a:rPr lang="ru-RU" altLang="ru-RU" sz="3100" b="1" i="1" kern="0" dirty="0" smtClean="0">
                <a:solidFill>
                  <a:srgbClr val="FF0000"/>
                </a:solidFill>
                <a:latin typeface="Arial"/>
              </a:rPr>
              <a:t>Цель </a:t>
            </a:r>
            <a:r>
              <a:rPr lang="ru-RU" altLang="ru-RU" sz="3100" b="1" i="1" kern="0" dirty="0">
                <a:solidFill>
                  <a:srgbClr val="FF0000"/>
                </a:solidFill>
                <a:latin typeface="Arial"/>
              </a:rPr>
              <a:t>гендерного </a:t>
            </a:r>
            <a:r>
              <a:rPr lang="ru-RU" altLang="ru-RU" sz="3100" b="1" i="1" kern="0" dirty="0" smtClean="0">
                <a:solidFill>
                  <a:srgbClr val="FF0000"/>
                </a:solidFill>
                <a:latin typeface="Arial"/>
              </a:rPr>
              <a:t>воспитания </a:t>
            </a:r>
            <a:r>
              <a:rPr lang="ru-RU" altLang="ru-RU" sz="3100" kern="0" dirty="0" smtClean="0">
                <a:solidFill>
                  <a:srgbClr val="000000"/>
                </a:solidFill>
                <a:latin typeface="Arial"/>
              </a:rPr>
              <a:t>– </a:t>
            </a:r>
            <a:r>
              <a:rPr lang="ru-RU" sz="31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воспитание девочек  и  мальчиков,    одинаково способных к самореализации. </a:t>
            </a:r>
            <a:r>
              <a:rPr lang="ru-RU" sz="31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23292"/>
            <a:ext cx="10515600" cy="445367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Наиболее благоприятным возрастным периодом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 для начала гендерного воспитания является  младший  дошкольный  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возраст</a:t>
            </a:r>
            <a:r>
              <a:rPr lang="ru-RU" sz="2000" i="1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 algn="just">
              <a:buNone/>
            </a:pP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Механизмом 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гендерного воспитания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 выступают </a:t>
            </a:r>
            <a:r>
              <a:rPr lang="ru-RU" sz="2000" i="1" dirty="0">
                <a:latin typeface="Times New Roman"/>
                <a:ea typeface="Times New Roman"/>
                <a:cs typeface="Times New Roman"/>
              </a:rPr>
              <a:t>личностно-ориентированные технологии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, которые  способствуют формированию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полоролевых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знаний и представлений; овладению способами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полоролевого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поведения; самосовершенствованию женской (мужской) индивидуальности; формированию представлений о культуре и народных традициях.  </a:t>
            </a: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endParaRPr lang="ru-RU" sz="2000" dirty="0" smtClean="0"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sz="2000" b="1" i="1" dirty="0" smtClean="0">
                <a:latin typeface="Times New Roman"/>
                <a:ea typeface="Times New Roman"/>
                <a:cs typeface="Times New Roman"/>
              </a:rPr>
              <a:t>Период дошкольного детства – это тот период, в процессе которого педагоги и родители должны понять ребенка и помочь ему раскрыть  уникальные возможности, которые даны ему своим полом, если мы хотим воспитать мужчин и женщин, а не бесполых существ, растерявших преимущества своего пола.</a:t>
            </a:r>
            <a:r>
              <a:rPr lang="ru-RU" sz="2000" b="1" i="1" dirty="0" smtClean="0">
                <a:ea typeface="Calibri"/>
                <a:cs typeface="Times New Roman"/>
              </a:rPr>
              <a:t/>
            </a:r>
            <a:br>
              <a:rPr lang="ru-RU" sz="2000" b="1" i="1" dirty="0" smtClean="0">
                <a:ea typeface="Calibri"/>
                <a:cs typeface="Times New Roman"/>
              </a:rPr>
            </a:br>
            <a:r>
              <a:rPr lang="ru-RU" altLang="ru-RU" sz="1700" b="1" i="1" kern="0" dirty="0" smtClean="0">
                <a:latin typeface="Arial"/>
              </a:rPr>
              <a:t/>
            </a:r>
            <a:br>
              <a:rPr lang="ru-RU" altLang="ru-RU" sz="1700" b="1" i="1" kern="0" dirty="0" smtClean="0">
                <a:latin typeface="Arial"/>
              </a:rPr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175130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166" y="450166"/>
            <a:ext cx="10551941" cy="1167619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kern="0" dirty="0">
                <a:solidFill>
                  <a:srgbClr val="006600"/>
                </a:solidFill>
                <a:latin typeface="Arial"/>
              </a:rPr>
              <a:t/>
            </a:r>
            <a:br>
              <a:rPr lang="ru-RU" altLang="ru-RU" sz="3200" kern="0" dirty="0">
                <a:solidFill>
                  <a:srgbClr val="006600"/>
                </a:solidFill>
                <a:latin typeface="Arial"/>
              </a:rPr>
            </a:br>
            <a:r>
              <a:rPr lang="ru-RU" altLang="ru-RU" sz="3200" kern="0" dirty="0">
                <a:solidFill>
                  <a:srgbClr val="006600"/>
                </a:solidFill>
                <a:latin typeface="Arial"/>
              </a:rPr>
              <a:t>В период дошкольного детства у  детей, происходит принятие гендерной роли:</a:t>
            </a:r>
            <a:br>
              <a:rPr lang="ru-RU" altLang="ru-RU" sz="3200" kern="0" dirty="0">
                <a:solidFill>
                  <a:srgbClr val="006600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329" y="1603757"/>
            <a:ext cx="5691096" cy="153333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к возрасту 2-3 лет дети начинают понимать, что они либо девочка, либо мальчик, 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обозначают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себя соответствующим образом</a:t>
            </a:r>
            <a:r>
              <a:rPr lang="ru-RU" sz="3200" dirty="0"/>
              <a:t>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113" y="3544886"/>
            <a:ext cx="2895600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261" y="1473760"/>
            <a:ext cx="3263704" cy="207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20641" y="3845365"/>
            <a:ext cx="57856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dirty="0">
                <a:solidFill>
                  <a:srgbClr val="000000"/>
                </a:solidFill>
                <a:latin typeface="Arial" charset="0"/>
              </a:rPr>
              <a:t>в возрасте с 4 до 7 лет формируется гендерная устойчивость: детям становится понятно, что </a:t>
            </a:r>
            <a:r>
              <a:rPr lang="ru-RU" altLang="ru-RU" sz="2000" dirty="0" err="1">
                <a:solidFill>
                  <a:srgbClr val="000000"/>
                </a:solidFill>
                <a:latin typeface="Arial" charset="0"/>
              </a:rPr>
              <a:t>гендер</a:t>
            </a:r>
            <a:r>
              <a:rPr lang="ru-RU" altLang="ru-RU" sz="2000" dirty="0">
                <a:solidFill>
                  <a:srgbClr val="000000"/>
                </a:solidFill>
                <a:latin typeface="Arial" charset="0"/>
              </a:rPr>
              <a:t> не изменяется: мальчики становятся мужчинами, а девочки – женщинами и эта принадлежность к полу не изменится.</a:t>
            </a:r>
          </a:p>
        </p:txBody>
      </p:sp>
    </p:spTree>
    <p:extLst>
      <p:ext uri="{BB962C8B-B14F-4D97-AF65-F5344CB8AC3E}">
        <p14:creationId xmlns:p14="http://schemas.microsoft.com/office/powerpoint/2010/main" val="1100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3415"/>
            <a:ext cx="10515600" cy="902677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    </a:t>
            </a:r>
            <a:r>
              <a:rPr lang="ru-RU" sz="18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7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Мастер-класс «Формирование  гендерной  принадлежности у детей  дошкольного возраста»</a:t>
            </a:r>
            <a:br>
              <a:rPr lang="ru-RU" sz="27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6769"/>
            <a:ext cx="10515600" cy="454855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i="1" u="sng" dirty="0">
                <a:solidFill>
                  <a:srgbClr val="000000"/>
                </a:solidFill>
                <a:ea typeface="Calibri"/>
                <a:cs typeface="Times New Roman"/>
              </a:rPr>
              <a:t>Цель: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Представление  педагогического   опыта  гендерного  подхода  к воспитанию дошкольников в условиях дошкольного образовательного учреждения.  </a:t>
            </a: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2000" b="1" i="1" u="sng" dirty="0" smtClean="0"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sz="2000" b="1" i="1" u="sng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2000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1. Познакомить педагогов с особенностями развития  мальчиков и девочек дошкольного возраста, особенностями процесса их социализации.                          </a:t>
            </a: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2. 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Предложить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педагогам практические материалы, способствующие гендерному воспитанию дошкольников.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3. Дополнить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теоретическую информацию по проблемам гендерного воспитания.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4.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Развивать у педагогов умение анализировать деятельность мальчиков и девочек в различных сферах.</a:t>
            </a:r>
            <a:endParaRPr lang="ru-RU" sz="2000" dirty="0">
              <a:ea typeface="Calibri"/>
              <a:cs typeface="Times New Roman"/>
            </a:endParaRP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778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92428"/>
            <a:ext cx="9144000" cy="862885"/>
          </a:xfrm>
        </p:spPr>
        <p:txBody>
          <a:bodyPr>
            <a:normAutofit/>
          </a:bodyPr>
          <a:lstStyle/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Кто участвует в гендерном воспитание ребенка?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61375"/>
            <a:ext cx="9144000" cy="3747751"/>
          </a:xfrm>
        </p:spPr>
        <p:txBody>
          <a:bodyPr>
            <a:normAutofit fontScale="70000" lnSpcReduction="20000"/>
          </a:bodyPr>
          <a:lstStyle/>
          <a:p>
            <a:pPr marL="342900" indent="-342900" algn="just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300" b="1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Семья</a:t>
            </a:r>
            <a:r>
              <a:rPr lang="ru-RU" sz="2300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.</a:t>
            </a:r>
            <a:r>
              <a:rPr lang="ru-RU" sz="2300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   Ребенок    копирует   своих родных,    особенно стараясь   во всем походить на родителя своего </a:t>
            </a:r>
            <a:r>
              <a:rPr lang="ru-RU" sz="2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пола.</a:t>
            </a:r>
          </a:p>
          <a:p>
            <a:pPr marL="342900" indent="-342900" algn="just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300" b="1" i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Педагогический </a:t>
            </a:r>
            <a:r>
              <a:rPr lang="ru-RU" sz="2300" b="1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коллектив детского сада</a:t>
            </a:r>
            <a:r>
              <a:rPr lang="ru-RU" sz="2300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. </a:t>
            </a:r>
            <a:r>
              <a:rPr lang="ru-RU" sz="2300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Половое воспитание, прежде всего, должно быть направлено на родителей, а уж потом на </a:t>
            </a:r>
            <a:r>
              <a:rPr lang="ru-RU" sz="2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детей.</a:t>
            </a:r>
            <a:endParaRPr lang="ru-RU" sz="2300" dirty="0" smtClean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С</a:t>
            </a:r>
            <a:r>
              <a:rPr lang="ru-RU" sz="2300" b="1" i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оциум</a:t>
            </a:r>
            <a:r>
              <a:rPr lang="ru-RU" sz="2300" i="1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. </a:t>
            </a:r>
            <a:r>
              <a:rPr lang="ru-RU" sz="2300" dirty="0" smtClean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То есть окружение, которое </a:t>
            </a:r>
            <a:r>
              <a:rPr lang="ru-RU" sz="2300" dirty="0">
                <a:solidFill>
                  <a:schemeClr val="accent5">
                    <a:lumMod val="75000"/>
                  </a:schemeClr>
                </a:solidFill>
                <a:latin typeface="Helvetica"/>
                <a:ea typeface="Times New Roman"/>
              </a:rPr>
              <a:t>ребенку помогает осознать себя согласно своему половому признаку и действовать согласно ему. Под окружением понимаются: сверстники, взрослые, музыканты, песни которых ребенок слушает, сценаристы фильмов и мультфильмов, художники, писатели и поэты, модельеры и т.д. </a:t>
            </a:r>
            <a:endParaRPr lang="ru-RU" sz="2300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99081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806850"/>
          </a:xfrm>
        </p:spPr>
        <p:txBody>
          <a:bodyPr>
            <a:normAutofit/>
          </a:bodyPr>
          <a:lstStyle/>
          <a:p>
            <a:pPr lvl="0" algn="ctr">
              <a:lnSpc>
                <a:spcPts val="15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sz="2800" b="1" i="1" dirty="0">
                <a:solidFill>
                  <a:srgbClr val="FF0000"/>
                </a:solidFill>
                <a:latin typeface="Helvetica"/>
                <a:ea typeface="Times New Roman"/>
              </a:rPr>
              <a:t>Работа с </a:t>
            </a:r>
            <a:r>
              <a:rPr lang="ru-RU" sz="28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семьей</a:t>
            </a:r>
            <a:r>
              <a:rPr lang="ru-RU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Семья - «первый и наиболее близкий к ребенку воспитатель». Поэтому вклад родителей в гендерное воспитание детей существенно зависит от общей атмосферы в семье, системы отношений взрослых членов семьи друг к другу и к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ребенку.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Поэтому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важно заинтересовать родителей перспективами нового направления развития детей, вовлечь их в жизнь детского сада, сделать союзниками в своей работе.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17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639424"/>
          </a:xfrm>
        </p:spPr>
        <p:txBody>
          <a:bodyPr/>
          <a:lstStyle/>
          <a:p>
            <a:pPr lvl="0" algn="ctr">
              <a:lnSpc>
                <a:spcPts val="15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sz="1800" b="1" dirty="0" smtClean="0">
                <a:solidFill>
                  <a:srgbClr val="333333"/>
                </a:solidFill>
                <a:latin typeface="Helvetica"/>
                <a:ea typeface="Times New Roman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Формы </a:t>
            </a:r>
            <a:r>
              <a:rPr lang="ru-RU" sz="2800" b="1" i="1" dirty="0">
                <a:solidFill>
                  <a:srgbClr val="FF0000"/>
                </a:solidFill>
                <a:latin typeface="Helvetica"/>
                <a:ea typeface="Times New Roman"/>
              </a:rPr>
              <a:t>работы с семьей: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716" y="953037"/>
            <a:ext cx="10515600" cy="4829577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Родительские собрания;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Консультации( индивидуальные, групповые);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Оформление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родительского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уголка;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Приглашение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специалистов( психолога, детского гинеколога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);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Подбор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художественной литературы по гендерному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воспитанию;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Беседы;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Создание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библиотечки для родителей по гендерного воспитания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дошкольников.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066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</a:pP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Игра с </a:t>
            </a:r>
            <a:r>
              <a:rPr lang="ru-RU" sz="24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педагогами</a:t>
            </a:r>
            <a:r>
              <a:rPr lang="ru-RU" sz="2400" i="1" dirty="0" smtClean="0">
                <a:solidFill>
                  <a:srgbClr val="FF0000"/>
                </a:solidFill>
                <a:latin typeface="Helvetica"/>
                <a:ea typeface="Times New Roman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Helvetica"/>
                <a:ea typeface="Times New Roman"/>
              </a:rPr>
            </a:br>
            <a:r>
              <a:rPr lang="ru-RU" sz="2400" i="1" dirty="0" smtClean="0">
                <a:solidFill>
                  <a:srgbClr val="FF0000"/>
                </a:solidFill>
                <a:latin typeface="Helvetica"/>
                <a:ea typeface="Times New Roman"/>
              </a:rPr>
              <a:t>«</a:t>
            </a:r>
            <a:r>
              <a:rPr lang="ru-RU" sz="2400" b="1" i="1" dirty="0" smtClean="0">
                <a:solidFill>
                  <a:srgbClr val="FF0000"/>
                </a:solidFill>
                <a:latin typeface="Helvetica"/>
                <a:ea typeface="Times New Roman"/>
              </a:rPr>
              <a:t>Черты </a:t>
            </a:r>
            <a:r>
              <a:rPr lang="ru-RU" sz="2400" b="1" i="1" dirty="0">
                <a:solidFill>
                  <a:srgbClr val="FF0000"/>
                </a:solidFill>
                <a:latin typeface="Helvetica"/>
                <a:ea typeface="Times New Roman"/>
              </a:rPr>
              <a:t>характерные для мальчиков и для девочек»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None/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Уважаемые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коллеги,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давайте разделимся на 2 команды. Первая команда родители, в семье которых воспитывается девочка. И вторая команда в семье которых, воспитывается мальчик. Используя карточки, на которых написаны черты характера, традиционно присущие женскому и мужскому полу, </a:t>
            </a:r>
            <a:r>
              <a:rPr lang="ru-RU" dirty="0" smtClean="0">
                <a:solidFill>
                  <a:srgbClr val="333333"/>
                </a:solidFill>
                <a:latin typeface="Helvetica"/>
                <a:ea typeface="Times New Roman"/>
              </a:rPr>
              <a:t>надо расположить </a:t>
            </a: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 их на ватмане.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239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834</Words>
  <Application>Microsoft Office PowerPoint</Application>
  <PresentationFormat>Произвольный</PresentationFormat>
  <Paragraphs>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Муниципальное казенное образовательное учреждение для детей дошкольного и младшего школьного возраста «Врачовская начальная школа-детский сад»  МАСТЕР-КЛАСС ДЛЯ ПЕДАГОГОВ   «Формирование  гендерной  принадлежности у детей  дошкольного возраста»</vt:lpstr>
      <vt:lpstr>Различие понятий «пол» и «гендер»</vt:lpstr>
      <vt:lpstr> Цель гендерного воспитания – воспитание девочек  и  мальчиков,    одинаково способных к самореализации.   </vt:lpstr>
      <vt:lpstr> В период дошкольного детства у  детей, происходит принятие гендерной роли: </vt:lpstr>
      <vt:lpstr>         Мастер-класс «Формирование  гендерной  принадлежности у детей  дошкольного возраста»   </vt:lpstr>
      <vt:lpstr>Кто участвует в гендерном воспитание ребенка? </vt:lpstr>
      <vt:lpstr>Работа с семьей </vt:lpstr>
      <vt:lpstr> Формы работы с семьей: </vt:lpstr>
      <vt:lpstr>Игра с педагогами «Черты характерные для мальчиков и для девочек» </vt:lpstr>
      <vt:lpstr>Подведение итогов:</vt:lpstr>
      <vt:lpstr>   Дидактическая игра « Волшебный цветок» (за что нам нравятся мальчики (девочки))   Цель:. Формировать у детей понятия о положительных чертах характера мальчиков и девочек.  </vt:lpstr>
      <vt:lpstr>Организация работы с детьми по гендерному воспитанию </vt:lpstr>
      <vt:lpstr>Презентация PowerPoint</vt:lpstr>
      <vt:lpstr>Важность гендерного подхода в воспитании</vt:lpstr>
      <vt:lpstr>Задачи формирования гендерной идентичности в младшем дошкольном возрасте</vt:lpstr>
      <vt:lpstr>Задачи формирования гендерной идентичности в старшем дошкольном возрасте</vt:lpstr>
      <vt:lpstr>Притча  «О воспитании»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№14   Консультация для родителей   «Гендерное воспитание детей дошкольного возраста»</dc:title>
  <dc:creator>CoR</dc:creator>
  <cp:lastModifiedBy>1</cp:lastModifiedBy>
  <cp:revision>34</cp:revision>
  <dcterms:created xsi:type="dcterms:W3CDTF">2016-05-16T18:08:49Z</dcterms:created>
  <dcterms:modified xsi:type="dcterms:W3CDTF">2017-04-12T13:36:12Z</dcterms:modified>
</cp:coreProperties>
</file>