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3" r:id="rId4"/>
    <p:sldId id="269" r:id="rId5"/>
    <p:sldId id="272" r:id="rId6"/>
    <p:sldId id="270" r:id="rId7"/>
    <p:sldId id="268" r:id="rId8"/>
    <p:sldId id="267" r:id="rId9"/>
    <p:sldId id="266" r:id="rId10"/>
    <p:sldId id="264" r:id="rId11"/>
    <p:sldId id="265" r:id="rId12"/>
    <p:sldId id="271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E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4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20253-2C9C-45AB-9EE7-DCA0808504F8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05065-7001-40B5-8F74-330DA67F80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B2DBD-A93E-4C41-A809-9D64E643AAE9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03318-FBA6-4E73-8F38-32FB673A7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1%80%D0%BE%D0%B4_%D0%B2%D0%BE%D0%B8%D0%BD%D1%81%D0%BA%D0%BE%D0%B9_%D1%81%D0%BB%D0%B0%D0%B2%D1%8B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024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412776"/>
            <a:ext cx="561662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all" spc="0" dirty="0" smtClean="0">
                <a:ln w="0"/>
                <a:solidFill>
                  <a:srgbClr val="172E14"/>
                </a:solidFill>
                <a:effectLst>
                  <a:reflection blurRad="12700" stA="50000" endPos="50000" dist="5000" dir="5400000" sy="-100000" rotWithShape="0"/>
                </a:effectLst>
              </a:rPr>
              <a:t>Моя Родина - Россия</a:t>
            </a:r>
            <a:endParaRPr lang="ru-RU" sz="8800" b="1" cap="all" spc="0" dirty="0">
              <a:ln w="0"/>
              <a:solidFill>
                <a:srgbClr val="172E14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Выполнила  студентка:</a:t>
            </a:r>
          </a:p>
          <a:p>
            <a:pPr algn="ctr"/>
            <a:r>
              <a:rPr lang="ru-RU" b="1" dirty="0" smtClean="0"/>
              <a:t>Грибова Неля группы ПНК15.Б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172E14"/>
                </a:solidFill>
                <a:latin typeface="Monotype Corsiva" pitchFamily="66" charset="0"/>
              </a:rPr>
              <a:t>Вид с птичьего полета</a:t>
            </a:r>
            <a:endParaRPr lang="ru-RU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5112568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7170" name="AutoShape 2" descr="Картинки по запросу волоколамск с самоле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волоколамск с самоле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Картинки по запросу волоколамск с самолета"/>
          <p:cNvPicPr>
            <a:picLocks noChangeAspect="1" noChangeArrowheads="1"/>
          </p:cNvPicPr>
          <p:nvPr/>
        </p:nvPicPr>
        <p:blipFill>
          <a:blip r:embed="rId3" cstate="print"/>
          <a:srcRect l="4892" t="10880" r="15589" b="17857"/>
          <a:stretch>
            <a:fillRect/>
          </a:stretch>
        </p:blipFill>
        <p:spPr bwMode="auto">
          <a:xfrm>
            <a:off x="179512" y="1268760"/>
            <a:ext cx="4818997" cy="3240360"/>
          </a:xfrm>
          <a:prstGeom prst="rect">
            <a:avLst/>
          </a:prstGeom>
          <a:noFill/>
        </p:spPr>
      </p:pic>
      <p:pic>
        <p:nvPicPr>
          <p:cNvPr id="7176" name="Picture 8" descr="Картинки по запросу волоколамск фото города"/>
          <p:cNvPicPr>
            <a:picLocks noChangeAspect="1" noChangeArrowheads="1"/>
          </p:cNvPicPr>
          <p:nvPr/>
        </p:nvPicPr>
        <p:blipFill>
          <a:blip r:embed="rId4" cstate="print"/>
          <a:srcRect l="19737" t="11790" r="11797"/>
          <a:stretch>
            <a:fillRect/>
          </a:stretch>
        </p:blipFill>
        <p:spPr bwMode="auto">
          <a:xfrm>
            <a:off x="4139952" y="2924944"/>
            <a:ext cx="4752528" cy="3666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136904" cy="1584176"/>
          </a:xfrm>
        </p:spPr>
        <p:txBody>
          <a:bodyPr>
            <a:normAutofit fontScale="92500" lnSpcReduction="20000"/>
          </a:bodyPr>
          <a:lstStyle/>
          <a:p>
            <a:pPr algn="ctr">
              <a:buClr>
                <a:srgbClr val="172E14"/>
              </a:buClr>
            </a:pPr>
            <a:r>
              <a:rPr lang="ru-RU" sz="4000" dirty="0" smtClean="0"/>
              <a:t> В 2010 году указом президента РФ городу присвоено звание — </a:t>
            </a:r>
            <a:r>
              <a:rPr lang="ru-RU" sz="4000" dirty="0" smtClean="0">
                <a:hlinkClick r:id="rId3" tooltip="Город воинской славы"/>
              </a:rPr>
              <a:t>Город воинской славы</a:t>
            </a:r>
            <a:r>
              <a:rPr lang="ru-RU" sz="4000" baseline="30000" dirty="0" smtClean="0"/>
              <a:t>.</a:t>
            </a:r>
            <a:endParaRPr lang="ru-RU" sz="4000" dirty="0"/>
          </a:p>
        </p:txBody>
      </p:sp>
      <p:pic>
        <p:nvPicPr>
          <p:cNvPr id="6146" name="Picture 2" descr="Картинки по запросу 28 панфиловцев памятн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76872"/>
            <a:ext cx="840296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Картинки по запросу волоколамск бессмертный полк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348880"/>
            <a:ext cx="5124994" cy="4319885"/>
          </a:xfrm>
          <a:prstGeom prst="rect">
            <a:avLst/>
          </a:prstGeom>
          <a:noFill/>
        </p:spPr>
      </p:pic>
      <p:pic>
        <p:nvPicPr>
          <p:cNvPr id="25604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5390073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521296"/>
            <a:ext cx="8229600" cy="633670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каком году был основан Волоколамск?</a:t>
            </a:r>
          </a:p>
          <a:p>
            <a:pPr marL="514350" indent="-514350" algn="ctr">
              <a:buNone/>
            </a:pPr>
            <a:r>
              <a:rPr lang="ru-RU" b="1" dirty="0" smtClean="0"/>
              <a:t>1135 году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dirty="0" smtClean="0"/>
              <a:t>Как раньше назывался город?</a:t>
            </a:r>
          </a:p>
          <a:p>
            <a:pPr marL="514350" indent="-514350" algn="ctr">
              <a:buNone/>
            </a:pPr>
            <a:r>
              <a:rPr lang="ru-RU" b="1" dirty="0" smtClean="0"/>
              <a:t>Волок </a:t>
            </a:r>
            <a:r>
              <a:rPr lang="ru-RU" b="1" dirty="0" err="1" smtClean="0"/>
              <a:t>Ламьский</a:t>
            </a:r>
            <a:r>
              <a:rPr lang="ru-RU" dirty="0" smtClean="0"/>
              <a:t>(</a:t>
            </a:r>
            <a:r>
              <a:rPr lang="ru-RU" b="1" dirty="0" err="1" smtClean="0"/>
              <a:t>Ламьский</a:t>
            </a:r>
            <a:r>
              <a:rPr lang="ru-RU" b="1" dirty="0" smtClean="0"/>
              <a:t> </a:t>
            </a:r>
            <a:r>
              <a:rPr lang="ru-RU" b="1" dirty="0" err="1" smtClean="0"/>
              <a:t>волок</a:t>
            </a:r>
            <a:r>
              <a:rPr lang="ru-RU" dirty="0" smtClean="0"/>
              <a:t>)</a:t>
            </a:r>
            <a:endParaRPr lang="ru-RU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За что городу дали герб?</a:t>
            </a:r>
          </a:p>
          <a:p>
            <a:pPr marL="514350" indent="-514350" algn="ctr">
              <a:buNone/>
            </a:pPr>
            <a:r>
              <a:rPr lang="ru-RU" b="1" dirty="0" smtClean="0"/>
              <a:t>Волоколамску был </a:t>
            </a:r>
            <a:r>
              <a:rPr lang="ru-RU" b="1" dirty="0" smtClean="0"/>
              <a:t>дан герб знак того, что город дал храбрый отпор польскому королю Сигизмунду.</a:t>
            </a:r>
            <a:endParaRPr lang="ru-RU" b="1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ru-RU" dirty="0" smtClean="0"/>
              <a:t>Какие цвета использовали для герба?</a:t>
            </a:r>
          </a:p>
          <a:p>
            <a:pPr marL="514350" indent="-514350" algn="ctr">
              <a:buNone/>
            </a:pPr>
            <a:r>
              <a:rPr lang="ru-RU" b="1" dirty="0" err="1" smtClean="0"/>
              <a:t>Зеленый,серебрянный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Родина Моя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5544616" cy="568863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dirty="0" smtClean="0"/>
              <a:t>      Если скажут слово «родина», </a:t>
            </a:r>
            <a:br>
              <a:rPr lang="ru-RU" sz="5100" dirty="0" smtClean="0"/>
            </a:br>
            <a:r>
              <a:rPr lang="ru-RU" sz="5100" dirty="0" smtClean="0"/>
              <a:t>Сразу в памяти встаёт </a:t>
            </a:r>
            <a:br>
              <a:rPr lang="ru-RU" sz="5100" dirty="0" smtClean="0"/>
            </a:br>
            <a:r>
              <a:rPr lang="ru-RU" sz="5100" dirty="0" smtClean="0"/>
              <a:t>Старый дом, в саду смородина, </a:t>
            </a:r>
            <a:br>
              <a:rPr lang="ru-RU" sz="5100" dirty="0" smtClean="0"/>
            </a:br>
            <a:r>
              <a:rPr lang="ru-RU" sz="5100" dirty="0" smtClean="0"/>
              <a:t>Толстый тополь у ворот,</a:t>
            </a:r>
          </a:p>
          <a:p>
            <a:pPr algn="ctr">
              <a:buNone/>
            </a:pPr>
            <a:r>
              <a:rPr lang="ru-RU" sz="5100" dirty="0" smtClean="0"/>
              <a:t>      У реки берёзка-скромница </a:t>
            </a:r>
            <a:br>
              <a:rPr lang="ru-RU" sz="5100" dirty="0" smtClean="0"/>
            </a:br>
            <a:r>
              <a:rPr lang="ru-RU" sz="5100" dirty="0" smtClean="0"/>
              <a:t>И ромашковый бугор... </a:t>
            </a:r>
            <a:br>
              <a:rPr lang="ru-RU" sz="5100" dirty="0" smtClean="0"/>
            </a:br>
            <a:r>
              <a:rPr lang="ru-RU" sz="5100" dirty="0" smtClean="0"/>
              <a:t>А другим, наверно, вспомнится </a:t>
            </a:r>
            <a:br>
              <a:rPr lang="ru-RU" sz="5100" dirty="0" smtClean="0"/>
            </a:br>
            <a:r>
              <a:rPr lang="ru-RU" sz="5100" dirty="0" smtClean="0"/>
              <a:t>Свой родной московский двор.</a:t>
            </a:r>
          </a:p>
          <a:p>
            <a:pPr algn="ctr">
              <a:buNone/>
            </a:pPr>
            <a:r>
              <a:rPr lang="ru-RU" sz="5100" dirty="0" smtClean="0"/>
              <a:t>      В лужах первые кораблики, </a:t>
            </a:r>
            <a:br>
              <a:rPr lang="ru-RU" sz="5100" dirty="0" smtClean="0"/>
            </a:br>
            <a:r>
              <a:rPr lang="ru-RU" sz="5100" dirty="0" smtClean="0"/>
              <a:t>Где недавно был каток, </a:t>
            </a:r>
            <a:br>
              <a:rPr lang="ru-RU" sz="5100" dirty="0" smtClean="0"/>
            </a:br>
            <a:r>
              <a:rPr lang="ru-RU" sz="5100" dirty="0" smtClean="0"/>
              <a:t>И большой соседней фабрики </a:t>
            </a:r>
            <a:br>
              <a:rPr lang="ru-RU" sz="5100" dirty="0" smtClean="0"/>
            </a:br>
            <a:r>
              <a:rPr lang="ru-RU" sz="5100" dirty="0" smtClean="0"/>
              <a:t>Громкий, радостный гудок.</a:t>
            </a:r>
          </a:p>
          <a:p>
            <a:pPr algn="ctr">
              <a:buNone/>
            </a:pPr>
            <a:r>
              <a:rPr lang="ru-RU" sz="5100" dirty="0" smtClean="0"/>
              <a:t>      Или степь от маков красная, </a:t>
            </a:r>
            <a:br>
              <a:rPr lang="ru-RU" sz="5100" dirty="0" smtClean="0"/>
            </a:br>
            <a:r>
              <a:rPr lang="ru-RU" sz="5100" dirty="0" smtClean="0"/>
              <a:t>Золотая целина... </a:t>
            </a:r>
            <a:br>
              <a:rPr lang="ru-RU" sz="5100" dirty="0" smtClean="0"/>
            </a:br>
            <a:r>
              <a:rPr lang="ru-RU" sz="5100" dirty="0" smtClean="0"/>
              <a:t>Родина бывает разная, </a:t>
            </a:r>
            <a:br>
              <a:rPr lang="ru-RU" sz="5100" dirty="0" smtClean="0"/>
            </a:br>
            <a:r>
              <a:rPr lang="ru-RU" sz="5100" dirty="0" smtClean="0"/>
              <a:t>Но у всех она одна!</a:t>
            </a:r>
            <a:br>
              <a:rPr lang="ru-RU" sz="5100" dirty="0" smtClean="0"/>
            </a:br>
            <a:r>
              <a:rPr lang="ru-RU" sz="5100" dirty="0" smtClean="0"/>
              <a:t>(З. Александрова)</a:t>
            </a:r>
          </a:p>
          <a:p>
            <a:pPr algn="ctr"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172E14"/>
                </a:solidFill>
                <a:latin typeface="Monotype Corsiva" pitchFamily="66" charset="0"/>
              </a:rPr>
              <a:t>Моя Малая родина -Волоколамск</a:t>
            </a:r>
            <a:endParaRPr lang="ru-RU" sz="48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229200"/>
            <a:ext cx="8496944" cy="1080120"/>
          </a:xfrm>
        </p:spPr>
        <p:txBody>
          <a:bodyPr anchor="t">
            <a:noAutofit/>
          </a:bodyPr>
          <a:lstStyle/>
          <a:p>
            <a:pPr>
              <a:buClr>
                <a:srgbClr val="00B050"/>
              </a:buClr>
              <a:buNone/>
            </a:pPr>
            <a:r>
              <a:rPr lang="ru-RU" sz="2800" dirty="0" smtClean="0"/>
              <a:t>Город </a:t>
            </a:r>
            <a:r>
              <a:rPr lang="ru-RU" sz="2800" b="1" dirty="0" smtClean="0"/>
              <a:t>Волоколамск</a:t>
            </a:r>
            <a:r>
              <a:rPr lang="ru-RU" sz="2800" dirty="0" smtClean="0"/>
              <a:t>  считается </a:t>
            </a:r>
            <a:r>
              <a:rPr lang="ru-RU" sz="2800" b="1" dirty="0" smtClean="0"/>
              <a:t>самым древним городом  </a:t>
            </a:r>
            <a:r>
              <a:rPr lang="ru-RU" sz="2800" dirty="0" smtClean="0"/>
              <a:t>Московской области. Официальная дата основания города – </a:t>
            </a:r>
            <a:r>
              <a:rPr lang="ru-RU" sz="2800" b="1" dirty="0" smtClean="0"/>
              <a:t>1135 </a:t>
            </a:r>
            <a:r>
              <a:rPr lang="ru-RU" sz="2800" dirty="0" smtClean="0"/>
              <a:t>год.</a:t>
            </a:r>
          </a:p>
        </p:txBody>
      </p:sp>
      <p:pic>
        <p:nvPicPr>
          <p:cNvPr id="8196" name="Picture 4" descr="Картинки по запросу старый волоколам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6918915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4680520" cy="5589240"/>
          </a:xfrm>
        </p:spPr>
        <p:txBody>
          <a:bodyPr>
            <a:normAutofit fontScale="55000" lnSpcReduction="20000"/>
          </a:bodyPr>
          <a:lstStyle/>
          <a:p>
            <a:pPr>
              <a:buClr>
                <a:srgbClr val="00B050"/>
              </a:buClr>
            </a:pPr>
            <a:endParaRPr lang="ru-RU" sz="4000" dirty="0" smtClean="0"/>
          </a:p>
          <a:p>
            <a:pPr>
              <a:buClr>
                <a:srgbClr val="00B050"/>
              </a:buClr>
            </a:pPr>
            <a:r>
              <a:rPr lang="ru-RU" sz="4000" dirty="0" smtClean="0"/>
              <a:t>Между реками </a:t>
            </a:r>
            <a:r>
              <a:rPr lang="ru-RU" sz="4000" dirty="0" err="1" smtClean="0"/>
              <a:t>Волошня</a:t>
            </a:r>
            <a:r>
              <a:rPr lang="ru-RU" sz="4000" dirty="0" smtClean="0"/>
              <a:t> и Лама, возникло </a:t>
            </a:r>
            <a:r>
              <a:rPr lang="ru-RU" sz="4000" b="1" dirty="0" smtClean="0"/>
              <a:t>поселение</a:t>
            </a:r>
            <a:r>
              <a:rPr lang="ru-RU" sz="4000" dirty="0" smtClean="0"/>
              <a:t>, носившее название, полностью описывающее назначение города и историю его возникновения – </a:t>
            </a:r>
            <a:r>
              <a:rPr lang="ru-RU" sz="4000" b="1" dirty="0" smtClean="0"/>
              <a:t>Волок на Ламе</a:t>
            </a:r>
            <a:r>
              <a:rPr lang="ru-RU" sz="4000" dirty="0" smtClean="0"/>
              <a:t>.</a:t>
            </a:r>
          </a:p>
          <a:p>
            <a:pPr>
              <a:buClr>
                <a:srgbClr val="00B050"/>
              </a:buClr>
            </a:pPr>
            <a:r>
              <a:rPr lang="ru-RU" sz="4000" dirty="0" smtClean="0"/>
              <a:t>С течением времени название претерпевало небольшие изменения. Так в летописях </a:t>
            </a:r>
            <a:r>
              <a:rPr lang="ru-RU" sz="4000" b="1" dirty="0" smtClean="0"/>
              <a:t>1178</a:t>
            </a:r>
            <a:r>
              <a:rPr lang="ru-RU" sz="4000" dirty="0" smtClean="0"/>
              <a:t> года город упоминается уже как </a:t>
            </a:r>
            <a:r>
              <a:rPr lang="ru-RU" sz="4000" b="1" dirty="0" err="1" smtClean="0"/>
              <a:t>Ламьский</a:t>
            </a:r>
            <a:r>
              <a:rPr lang="ru-RU" sz="4000" b="1" dirty="0" smtClean="0"/>
              <a:t> волок</a:t>
            </a:r>
            <a:r>
              <a:rPr lang="ru-RU" sz="4000" dirty="0" smtClean="0"/>
              <a:t>, так и в обратном расположении слов – </a:t>
            </a:r>
            <a:r>
              <a:rPr lang="ru-RU" sz="4000" b="1" dirty="0" smtClean="0"/>
              <a:t>Волок </a:t>
            </a:r>
            <a:r>
              <a:rPr lang="ru-RU" sz="4000" b="1" dirty="0" err="1" smtClean="0"/>
              <a:t>Ламьский</a:t>
            </a:r>
            <a:r>
              <a:rPr lang="ru-RU" sz="4000" dirty="0" smtClean="0"/>
              <a:t>. Именно второй вариант и стал исходным для современного названия города Волоколамск.</a:t>
            </a:r>
          </a:p>
          <a:p>
            <a:pPr algn="ctr">
              <a:buNone/>
            </a:pPr>
            <a:endParaRPr lang="ru-RU" sz="4000" dirty="0"/>
          </a:p>
        </p:txBody>
      </p:sp>
      <p:pic>
        <p:nvPicPr>
          <p:cNvPr id="2050" name="Picture 2" descr="Картинки по запросу волок на ламе стар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816"/>
            <a:ext cx="377790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6632"/>
            <a:ext cx="8136904" cy="1584176"/>
          </a:xfrm>
        </p:spPr>
        <p:txBody>
          <a:bodyPr>
            <a:normAutofit/>
          </a:bodyPr>
          <a:lstStyle/>
          <a:p>
            <a:pPr algn="ctr">
              <a:buClr>
                <a:srgbClr val="172E14"/>
              </a:buClr>
              <a:buNone/>
            </a:pPr>
            <a:r>
              <a:rPr lang="ru-RU" sz="54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54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64704"/>
            <a:ext cx="42484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 1781 г. Волоколамск стал уездным городом. Ему был дан герб знак того, что город дал храбрый отпор польскому королю Сигизмунду.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06084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Герб городского поселения Волоколамск разработан на основе исторического герба уездного города Волоколамска Московской губернии. 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4290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Зелёный цвет - символ молодости, здоровья, жизненного роста отражает красивую природу Волоколамского района.</a:t>
            </a:r>
          </a:p>
          <a:p>
            <a:pPr algn="ctr"/>
            <a:r>
              <a:rPr lang="ru-RU" sz="2000" dirty="0" smtClean="0"/>
              <a:t>Серебро - символ чистоты, искренности, совершенства, мира и взаимопонимания.</a:t>
            </a:r>
            <a:endParaRPr lang="ru-RU" sz="2000" dirty="0"/>
          </a:p>
        </p:txBody>
      </p:sp>
      <p:pic>
        <p:nvPicPr>
          <p:cNvPr id="1028" name="Picture 4" descr="герб городского поселения Волоколам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12776"/>
            <a:ext cx="2830259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1026" name="Picture 2" descr="Картинки по запросу старый волоколам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687685" cy="4320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11760" y="116632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172E14"/>
                </a:solidFill>
                <a:latin typeface="Monotype Corsiva" pitchFamily="66" charset="0"/>
              </a:rPr>
              <a:t>1912 г.</a:t>
            </a:r>
            <a:endParaRPr lang="ru-RU" sz="9600" dirty="0">
              <a:solidFill>
                <a:srgbClr val="172E1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5112568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3074" name="Picture 2" descr="Картинки по запросу волоколамск 19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836712"/>
            <a:ext cx="7136571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172E14"/>
                </a:solidFill>
                <a:latin typeface="Monotype Corsiva" pitchFamily="66" charset="0"/>
              </a:rPr>
              <a:t> </a:t>
            </a:r>
            <a:endParaRPr lang="ru-RU" sz="72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5112568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4098" name="Picture 2" descr="Картинки по запросу волоколамск 19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780336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172E14"/>
                </a:solidFill>
                <a:latin typeface="Monotype Corsiva" pitchFamily="66" charset="0"/>
              </a:rPr>
              <a:t>Волоколамск в наше время</a:t>
            </a:r>
            <a:endParaRPr lang="ru-RU" sz="5400" dirty="0">
              <a:solidFill>
                <a:srgbClr val="172E14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5112568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5122" name="Picture 2" descr="Картинки по запросу волоколам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7488832" cy="4975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178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</vt:lpstr>
      <vt:lpstr>Родина Моя</vt:lpstr>
      <vt:lpstr>Моя Малая родина -Волоколамск</vt:lpstr>
      <vt:lpstr> </vt:lpstr>
      <vt:lpstr> </vt:lpstr>
      <vt:lpstr> </vt:lpstr>
      <vt:lpstr> </vt:lpstr>
      <vt:lpstr> </vt:lpstr>
      <vt:lpstr>Волоколамск в наше время</vt:lpstr>
      <vt:lpstr>Вид с птичьего полета</vt:lpstr>
      <vt:lpstr> </vt:lpstr>
      <vt:lpstr>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Россия</dc:title>
  <dc:creator>Неонилла</dc:creator>
  <cp:lastModifiedBy>Неля</cp:lastModifiedBy>
  <cp:revision>20</cp:revision>
  <dcterms:created xsi:type="dcterms:W3CDTF">2017-06-10T18:58:28Z</dcterms:created>
  <dcterms:modified xsi:type="dcterms:W3CDTF">2017-09-01T13:29:41Z</dcterms:modified>
</cp:coreProperties>
</file>