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4211-D557-4796-A5A2-E7514F59DCE9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F339-8357-460B-8B9A-5BCFD9C27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4211-D557-4796-A5A2-E7514F59DCE9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F339-8357-460B-8B9A-5BCFD9C27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4211-D557-4796-A5A2-E7514F59DCE9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F339-8357-460B-8B9A-5BCFD9C27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4211-D557-4796-A5A2-E7514F59DCE9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F339-8357-460B-8B9A-5BCFD9C27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4211-D557-4796-A5A2-E7514F59DCE9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F339-8357-460B-8B9A-5BCFD9C27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4211-D557-4796-A5A2-E7514F59DCE9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F339-8357-460B-8B9A-5BCFD9C27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4211-D557-4796-A5A2-E7514F59DCE9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F339-8357-460B-8B9A-5BCFD9C27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4211-D557-4796-A5A2-E7514F59DCE9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F339-8357-460B-8B9A-5BCFD9C27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4211-D557-4796-A5A2-E7514F59DCE9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F339-8357-460B-8B9A-5BCFD9C27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4211-D557-4796-A5A2-E7514F59DCE9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F339-8357-460B-8B9A-5BCFD9C27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4211-D557-4796-A5A2-E7514F59DCE9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AF339-8357-460B-8B9A-5BCFD9C279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54211-D557-4796-A5A2-E7514F59DCE9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AF339-8357-460B-8B9A-5BCFD9C279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04425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1700808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Памятка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Профилактика дисграфии 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и дизорфографии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5517232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Выполнил: учитель-логопед</a:t>
            </a:r>
          </a:p>
          <a:p>
            <a:r>
              <a:rPr lang="ru-RU" dirty="0" smtClean="0"/>
              <a:t>МБОУ «СОШ с.Чапаево»</a:t>
            </a:r>
          </a:p>
          <a:p>
            <a:r>
              <a:rPr lang="ru-RU" dirty="0" smtClean="0"/>
              <a:t>Гуляева Я.А.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23728" y="188640"/>
            <a:ext cx="5210977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ГЛАСНЫЕ ЗВУКИ </a:t>
            </a:r>
          </a:p>
          <a:p>
            <a:pPr algn="ctr"/>
            <a:r>
              <a:rPr lang="ru-RU" sz="32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РУССКОГО АЛФАВИТА</a:t>
            </a:r>
            <a:endParaRPr lang="ru-RU" sz="3200" b="1" cap="none" spc="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1700808"/>
            <a:ext cx="7848872" cy="108012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А, О, У, И, Ы, Э, Я, Ё, Е, Ю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79712" y="3068960"/>
            <a:ext cx="3456384" cy="158417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Обозначают твердость: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А, О, У, Ы, Э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80112" y="3068960"/>
            <a:ext cx="3312368" cy="158417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Обозначают мягкость:</a:t>
            </a:r>
          </a:p>
          <a:p>
            <a:pPr algn="ctr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И, Е, Ё, Ю, 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11760" y="4869160"/>
            <a:ext cx="6264696" cy="165618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ОБОЗНАЧАЮТ ДВА ЗВУКА: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Е- </a:t>
            </a:r>
            <a:r>
              <a:rPr lang="en-US" sz="2800" b="1" dirty="0" smtClean="0">
                <a:solidFill>
                  <a:srgbClr val="FF0000"/>
                </a:solidFill>
              </a:rPr>
              <a:t>[</a:t>
            </a:r>
            <a:r>
              <a:rPr lang="ru-RU" sz="2800" b="1" dirty="0" err="1" smtClean="0">
                <a:solidFill>
                  <a:srgbClr val="FF0000"/>
                </a:solidFill>
              </a:rPr>
              <a:t>й</a:t>
            </a:r>
            <a:r>
              <a:rPr lang="en-US" sz="2800" b="1" dirty="0" smtClean="0">
                <a:solidFill>
                  <a:srgbClr val="FF0000"/>
                </a:solidFill>
              </a:rPr>
              <a:t>][</a:t>
            </a:r>
            <a:r>
              <a:rPr lang="ru-RU" sz="2800" b="1" dirty="0" smtClean="0">
                <a:solidFill>
                  <a:srgbClr val="FF0000"/>
                </a:solidFill>
              </a:rPr>
              <a:t>э</a:t>
            </a:r>
            <a:r>
              <a:rPr lang="en-US" sz="2800" b="1" dirty="0" smtClean="0">
                <a:solidFill>
                  <a:srgbClr val="FF0000"/>
                </a:solidFill>
              </a:rPr>
              <a:t>]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; Ё – </a:t>
            </a:r>
            <a:r>
              <a:rPr lang="en-US" sz="2800" b="1" dirty="0" smtClean="0">
                <a:solidFill>
                  <a:srgbClr val="FF0000"/>
                </a:solidFill>
              </a:rPr>
              <a:t>[</a:t>
            </a:r>
            <a:r>
              <a:rPr lang="ru-RU" sz="2800" b="1" dirty="0" err="1" smtClean="0">
                <a:solidFill>
                  <a:srgbClr val="FF0000"/>
                </a:solidFill>
              </a:rPr>
              <a:t>й</a:t>
            </a:r>
            <a:r>
              <a:rPr lang="en-US" sz="2800" b="1" dirty="0" smtClean="0">
                <a:solidFill>
                  <a:srgbClr val="FF0000"/>
                </a:solidFill>
              </a:rPr>
              <a:t>][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en-US" sz="2800" b="1" dirty="0" smtClean="0">
                <a:solidFill>
                  <a:srgbClr val="FF0000"/>
                </a:solidFill>
              </a:rPr>
              <a:t>]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; Ю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en-US" sz="2800" b="1" dirty="0" smtClean="0">
                <a:solidFill>
                  <a:srgbClr val="FF0000"/>
                </a:solidFill>
              </a:rPr>
              <a:t>[</a:t>
            </a:r>
            <a:r>
              <a:rPr lang="ru-RU" sz="2800" b="1" dirty="0" err="1" smtClean="0">
                <a:solidFill>
                  <a:srgbClr val="FF0000"/>
                </a:solidFill>
              </a:rPr>
              <a:t>й</a:t>
            </a:r>
            <a:r>
              <a:rPr lang="en-US" sz="2800" b="1" dirty="0" smtClean="0">
                <a:solidFill>
                  <a:srgbClr val="FF0000"/>
                </a:solidFill>
              </a:rPr>
              <a:t>][</a:t>
            </a:r>
            <a:r>
              <a:rPr lang="ru-RU" sz="2800" b="1" dirty="0" smtClean="0">
                <a:solidFill>
                  <a:srgbClr val="FF0000"/>
                </a:solidFill>
              </a:rPr>
              <a:t>у</a:t>
            </a:r>
            <a:r>
              <a:rPr lang="en-US" sz="2800" b="1" dirty="0" smtClean="0">
                <a:solidFill>
                  <a:srgbClr val="FF0000"/>
                </a:solidFill>
              </a:rPr>
              <a:t>]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; Я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en-US" sz="2800" b="1" dirty="0" smtClean="0">
                <a:solidFill>
                  <a:srgbClr val="FF0000"/>
                </a:solidFill>
              </a:rPr>
              <a:t>[</a:t>
            </a:r>
            <a:r>
              <a:rPr lang="ru-RU" sz="2800" b="1" dirty="0" err="1" smtClean="0">
                <a:solidFill>
                  <a:srgbClr val="FF0000"/>
                </a:solidFill>
              </a:rPr>
              <a:t>й</a:t>
            </a:r>
            <a:r>
              <a:rPr lang="en-US" sz="2800" b="1" dirty="0" smtClean="0">
                <a:solidFill>
                  <a:srgbClr val="FF0000"/>
                </a:solidFill>
              </a:rPr>
              <a:t>][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en-US" sz="2800" b="1" dirty="0" smtClean="0">
                <a:solidFill>
                  <a:srgbClr val="FF0000"/>
                </a:solidFill>
              </a:rPr>
              <a:t>]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06146" y="188640"/>
            <a:ext cx="6046142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</a:t>
            </a:r>
            <a:r>
              <a:rPr lang="ru-RU" sz="5400" b="1" cap="none" spc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ГЛАСНЫЕ ЗВУКИ </a:t>
            </a:r>
          </a:p>
          <a:p>
            <a:pPr algn="ctr"/>
            <a:r>
              <a:rPr lang="ru-RU" sz="32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РУССКОГО АЛФАВИТА</a:t>
            </a:r>
            <a:endParaRPr lang="ru-RU" sz="3200" b="1" cap="none" spc="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1556792"/>
            <a:ext cx="3816424" cy="208823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ЗВОНКИЕ: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Б, В, Г, Д, З, Ж, Й, Л, М, Н, Р </a:t>
            </a:r>
          </a:p>
          <a:p>
            <a:pPr algn="ctr"/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60032" y="1628800"/>
            <a:ext cx="3744416" cy="19442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ГЛУХИЕ:</a:t>
            </a:r>
          </a:p>
          <a:p>
            <a:pPr algn="ctr"/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П, Ф, К, Т, С, Ш, Х, Ц, Щ,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27784" y="4077072"/>
            <a:ext cx="2664296" cy="93610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ВСЕГДА ТВЕРДЫЕ: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Ж,Ш,Ц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6136" y="4077072"/>
            <a:ext cx="2664296" cy="93610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7030A0"/>
                </a:solidFill>
              </a:rPr>
              <a:t>ВСЕГДА МЯГКИЕ:</a:t>
            </a:r>
          </a:p>
          <a:p>
            <a:pPr algn="ctr"/>
            <a:r>
              <a:rPr lang="ru-RU" sz="2000" b="1" dirty="0">
                <a:solidFill>
                  <a:srgbClr val="7030A0"/>
                </a:solidFill>
              </a:rPr>
              <a:t>Й,Щ,Ч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83768" y="5229200"/>
            <a:ext cx="612068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ПАРНЫЕ СОГЛАСНЫЕ: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Б-П, </a:t>
            </a:r>
            <a:r>
              <a:rPr lang="ru-RU" sz="3600" b="1" dirty="0" smtClean="0">
                <a:solidFill>
                  <a:srgbClr val="92D050"/>
                </a:solidFill>
              </a:rPr>
              <a:t>В-Ф,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Г-К, </a:t>
            </a:r>
            <a:r>
              <a:rPr lang="ru-RU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Д-Т, </a:t>
            </a:r>
            <a:r>
              <a:rPr lang="ru-RU" sz="3600" b="1" dirty="0" smtClean="0">
                <a:solidFill>
                  <a:srgbClr val="FFC000"/>
                </a:solidFill>
              </a:rPr>
              <a:t>Ж-Ш, </a:t>
            </a:r>
            <a:r>
              <a:rPr lang="ru-RU" sz="3600" b="1" dirty="0" smtClean="0">
                <a:solidFill>
                  <a:srgbClr val="FFFF00"/>
                </a:solidFill>
              </a:rPr>
              <a:t>З-С 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99792" y="404664"/>
            <a:ext cx="35580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ЗАПОМНИ!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556792"/>
            <a:ext cx="217880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ЖИ-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-ШИ-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1628800"/>
            <a:ext cx="487569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ПИШИ С БУКВОЙ </a:t>
            </a:r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И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76256" y="6021288"/>
            <a:ext cx="16287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Ж..РАФ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9" name="Рисунок 8" descr="giraffe-clipart-WH97Pf-clipart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084168" y="2924944"/>
            <a:ext cx="2664296" cy="3144743"/>
          </a:xfrm>
          <a:prstGeom prst="rect">
            <a:avLst/>
          </a:prstGeom>
        </p:spPr>
      </p:pic>
      <p:pic>
        <p:nvPicPr>
          <p:cNvPr id="10" name="Рисунок 9" descr="mashiny-dlya-detey-risunki-26423-larg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9752" y="3140968"/>
            <a:ext cx="3564954" cy="259228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895301" y="5733256"/>
            <a:ext cx="21018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МАШ..НА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5776" y="3140968"/>
            <a:ext cx="40425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ПОМНИ ЭТИ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ПРАВИЛА!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187</Words>
  <Application>Microsoft Office PowerPoint</Application>
  <PresentationFormat>Экран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2017-10-07T12:28:48Z</dcterms:created>
  <dcterms:modified xsi:type="dcterms:W3CDTF">2017-10-07T13:10:38Z</dcterms:modified>
</cp:coreProperties>
</file>