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1535-35D6-41E9-9A15-645B99651C53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5C3-16DB-44B1-9EC3-6180B127835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1535-35D6-41E9-9A15-645B99651C53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5C3-16DB-44B1-9EC3-6180B12783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1535-35D6-41E9-9A15-645B99651C53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5C3-16DB-44B1-9EC3-6180B12783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1535-35D6-41E9-9A15-645B99651C53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5C3-16DB-44B1-9EC3-6180B12783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1535-35D6-41E9-9A15-645B99651C53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5C3-16DB-44B1-9EC3-6180B12783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1535-35D6-41E9-9A15-645B99651C53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5C3-16DB-44B1-9EC3-6180B12783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1535-35D6-41E9-9A15-645B99651C53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5C3-16DB-44B1-9EC3-6180B12783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1535-35D6-41E9-9A15-645B99651C53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5C3-16DB-44B1-9EC3-6180B12783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1535-35D6-41E9-9A15-645B99651C53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5C3-16DB-44B1-9EC3-6180B12783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1535-35D6-41E9-9A15-645B99651C53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5C3-16DB-44B1-9EC3-6180B12783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1535-35D6-41E9-9A15-645B99651C53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5C3-16DB-44B1-9EC3-6180B127835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B31535-35D6-41E9-9A15-645B99651C53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EC8D5C3-16DB-44B1-9EC3-6180B127835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48680"/>
            <a:ext cx="7020610" cy="1872209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FF0000"/>
                </a:solidFill>
                <a:latin typeface="Book Antiqua" pitchFamily="18" charset="0"/>
              </a:rPr>
              <a:t>Предметно - пространственная  музыкальная  среда </a:t>
            </a:r>
            <a:r>
              <a:rPr lang="ru-RU" sz="1800" dirty="0">
                <a:latin typeface="Book Antiqua" pitchFamily="18" charset="0"/>
              </a:rPr>
              <a:t>- это  те предметы </a:t>
            </a:r>
            <a:r>
              <a:rPr lang="ru-RU" sz="1800" dirty="0" smtClean="0">
                <a:latin typeface="Book Antiqua" pitchFamily="18" charset="0"/>
              </a:rPr>
              <a:t> и  специальное </a:t>
            </a:r>
            <a:r>
              <a:rPr lang="ru-RU" sz="1800" dirty="0">
                <a:latin typeface="Book Antiqua" pitchFamily="18" charset="0"/>
              </a:rPr>
              <a:t>оборудование, </a:t>
            </a:r>
            <a:r>
              <a:rPr lang="ru-RU" sz="1800" dirty="0" smtClean="0">
                <a:latin typeface="Book Antiqua" pitchFamily="18" charset="0"/>
              </a:rPr>
              <a:t> которые </a:t>
            </a:r>
            <a:r>
              <a:rPr lang="ru-RU" sz="1800" dirty="0">
                <a:latin typeface="Book Antiqua" pitchFamily="18" charset="0"/>
              </a:rPr>
              <a:t>сопровождают ребенка </a:t>
            </a:r>
            <a:r>
              <a:rPr lang="ru-RU" sz="1800" dirty="0" smtClean="0">
                <a:latin typeface="Book Antiqua" pitchFamily="18" charset="0"/>
              </a:rPr>
              <a:t> в </a:t>
            </a:r>
            <a:r>
              <a:rPr lang="ru-RU" sz="1800" dirty="0">
                <a:latin typeface="Book Antiqua" pitchFamily="18" charset="0"/>
              </a:rPr>
              <a:t>процессе </a:t>
            </a:r>
            <a:r>
              <a:rPr lang="ru-RU" sz="1800" dirty="0" smtClean="0">
                <a:latin typeface="Book Antiqua" pitchFamily="18" charset="0"/>
              </a:rPr>
              <a:t> его </a:t>
            </a:r>
            <a:r>
              <a:rPr lang="ru-RU" sz="1800" dirty="0">
                <a:latin typeface="Book Antiqua" pitchFamily="18" charset="0"/>
              </a:rPr>
              <a:t>жизнедеятельности </a:t>
            </a:r>
            <a:r>
              <a:rPr lang="ru-RU" sz="1800" dirty="0" smtClean="0">
                <a:latin typeface="Book Antiqua" pitchFamily="18" charset="0"/>
              </a:rPr>
              <a:t> в детском   саду  и  дома, </a:t>
            </a:r>
            <a:r>
              <a:rPr lang="ru-RU" sz="1800" dirty="0">
                <a:latin typeface="Book Antiqua" pitchFamily="18" charset="0"/>
              </a:rPr>
              <a:t>и </a:t>
            </a:r>
            <a:r>
              <a:rPr lang="ru-RU" sz="1800" dirty="0" smtClean="0">
                <a:latin typeface="Book Antiqua" pitchFamily="18" charset="0"/>
              </a:rPr>
              <a:t> способствуют  более  успешной </a:t>
            </a:r>
            <a:r>
              <a:rPr lang="ru-RU" sz="1800" dirty="0">
                <a:latin typeface="Book Antiqua" pitchFamily="18" charset="0"/>
              </a:rPr>
              <a:t>реализации </a:t>
            </a:r>
            <a:r>
              <a:rPr lang="ru-RU" sz="1800" dirty="0" smtClean="0">
                <a:latin typeface="Book Antiqua" pitchFamily="18" charset="0"/>
              </a:rPr>
              <a:t> его  музыкального  </a:t>
            </a:r>
            <a:r>
              <a:rPr lang="ru-RU" sz="1800" dirty="0">
                <a:latin typeface="Book Antiqua" pitchFamily="18" charset="0"/>
              </a:rPr>
              <a:t>развития.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51" y="2276872"/>
            <a:ext cx="2266281" cy="36661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301489"/>
            <a:ext cx="2312339" cy="36661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301489"/>
            <a:ext cx="2179272" cy="364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10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74" y="3645024"/>
            <a:ext cx="4439307" cy="28583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74" y="458575"/>
            <a:ext cx="4439308" cy="293465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36096" y="544738"/>
            <a:ext cx="33123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С особой гордостью можно отметить наличие в нашем детском саду атрибутов для игровой деятельности, изготовленных с высоким художественным вкусом нашим художником -оформителем , которые мы используем на развлечениях и в свободной деятельности, вызывая неподдельную радость у детей от тактильных ощущений , от эстетического вида этих изделий. Таких наборов у нас несколько, количество предметов в каждом наборе  по 25-30 шт.(это наборы грибов, морковок, шишек, плюшек, бананов).</a:t>
            </a:r>
            <a:endParaRPr lang="ru-RU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20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106" y="404663"/>
            <a:ext cx="4215854" cy="30459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645024"/>
            <a:ext cx="4211960" cy="289002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1580" y="404663"/>
            <a:ext cx="342038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Book Antiqua" pitchFamily="18" charset="0"/>
              </a:rPr>
              <a:t>Гордимся коллекцией масок, костюмов, всевозможных атрибутов для сюрпризных моментов.</a:t>
            </a:r>
            <a:endParaRPr lang="ru-RU" sz="2200" dirty="0">
              <a:latin typeface="Book Antiqua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580" y="2529716"/>
            <a:ext cx="3312368" cy="4005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1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59404" y="332656"/>
            <a:ext cx="8064896" cy="864095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      </a:t>
            </a:r>
            <a:r>
              <a:rPr lang="ru-RU" sz="2000" u="sng" dirty="0" smtClean="0">
                <a:solidFill>
                  <a:srgbClr val="FF0000"/>
                </a:solidFill>
                <a:latin typeface="Book Antiqua" pitchFamily="18" charset="0"/>
              </a:rPr>
              <a:t>Дидактическое пособие «Музыкальная   школа  </a:t>
            </a:r>
            <a:r>
              <a:rPr lang="ru-RU" sz="2000" u="sng" dirty="0" err="1" smtClean="0">
                <a:solidFill>
                  <a:srgbClr val="FF0000"/>
                </a:solidFill>
                <a:latin typeface="Book Antiqua" pitchFamily="18" charset="0"/>
              </a:rPr>
              <a:t>смешариков</a:t>
            </a:r>
            <a:r>
              <a:rPr lang="ru-RU" sz="2000" u="sng" dirty="0" smtClean="0">
                <a:solidFill>
                  <a:srgbClr val="FF0000"/>
                </a:solidFill>
                <a:latin typeface="Book Antiqua" pitchFamily="18" charset="0"/>
              </a:rPr>
              <a:t>»</a:t>
            </a:r>
          </a:p>
          <a:p>
            <a:r>
              <a:rPr lang="ru-RU" sz="1400" dirty="0">
                <a:solidFill>
                  <a:srgbClr val="FF0000"/>
                </a:solidFill>
                <a:latin typeface="Book Antiqua" pitchFamily="18" charset="0"/>
              </a:rPr>
              <a:t> </a:t>
            </a:r>
            <a:r>
              <a:rPr lang="ru-RU" sz="1400" dirty="0" smtClean="0">
                <a:solidFill>
                  <a:srgbClr val="FF0000"/>
                </a:solidFill>
                <a:latin typeface="Book Antiqua" pitchFamily="18" charset="0"/>
              </a:rPr>
              <a:t>                                              (авторы: </a:t>
            </a:r>
            <a:r>
              <a:rPr lang="ru-RU" sz="1400" dirty="0" err="1" smtClean="0">
                <a:solidFill>
                  <a:srgbClr val="FF0000"/>
                </a:solidFill>
                <a:latin typeface="Book Antiqua" pitchFamily="18" charset="0"/>
              </a:rPr>
              <a:t>Оленберг</a:t>
            </a:r>
            <a:r>
              <a:rPr lang="ru-RU" sz="1400" dirty="0" smtClean="0">
                <a:solidFill>
                  <a:srgbClr val="FF0000"/>
                </a:solidFill>
                <a:latin typeface="Book Antiqua" pitchFamily="18" charset="0"/>
              </a:rPr>
              <a:t> Г.Я., </a:t>
            </a:r>
            <a:r>
              <a:rPr lang="ru-RU" sz="1400" dirty="0" err="1" smtClean="0">
                <a:solidFill>
                  <a:srgbClr val="FF0000"/>
                </a:solidFill>
                <a:latin typeface="Book Antiqua" pitchFamily="18" charset="0"/>
              </a:rPr>
              <a:t>Жимарева</a:t>
            </a:r>
            <a:r>
              <a:rPr lang="ru-RU" sz="1400" dirty="0" smtClean="0">
                <a:solidFill>
                  <a:srgbClr val="FF0000"/>
                </a:solidFill>
                <a:latin typeface="Book Antiqua" pitchFamily="18" charset="0"/>
              </a:rPr>
              <a:t> А.А.)</a:t>
            </a:r>
          </a:p>
          <a:p>
            <a:r>
              <a:rPr lang="ru-RU" sz="1600" dirty="0" smtClean="0">
                <a:latin typeface="Book Antiqua" pitchFamily="18" charset="0"/>
              </a:rPr>
              <a:t>Это  универсальное </a:t>
            </a:r>
            <a:r>
              <a:rPr lang="ru-RU" sz="1600" dirty="0">
                <a:latin typeface="Book Antiqua" pitchFamily="18" charset="0"/>
              </a:rPr>
              <a:t>пособие  предназначено для детей среднего и старшего дошкольного возраста. Использование этого пособия позволяет  решить  некоторые  вопросы  развития детского  творчества (сочинение  коротких  стихотворений, мелодий, импровизированных  движений  и т.д.), развивает  музыкально – сенсорные  способности в различных видах музыкальной деятельности, делает интерес детей к музыке более устойчивым. </a:t>
            </a:r>
            <a:endParaRPr lang="ru-RU" sz="1000" dirty="0" smtClean="0">
              <a:latin typeface="Book Antiqua" pitchFamily="18" charset="0"/>
            </a:endParaRPr>
          </a:p>
          <a:p>
            <a:endParaRPr lang="ru-RU" sz="1000" dirty="0" smtClean="0">
              <a:latin typeface="Book Antiqua" pitchFamily="18" charset="0"/>
            </a:endParaRPr>
          </a:p>
          <a:p>
            <a:endParaRPr lang="ru-RU" sz="1600" dirty="0">
              <a:latin typeface="Book Antiqua" pitchFamily="18" charset="0"/>
            </a:endParaRPr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000" dirty="0"/>
          </a:p>
          <a:p>
            <a:r>
              <a:rPr lang="ru-RU" sz="1600" dirty="0" smtClean="0">
                <a:latin typeface="Book Antiqua" pitchFamily="18" charset="0"/>
              </a:rPr>
              <a:t>В </a:t>
            </a:r>
            <a:r>
              <a:rPr lang="ru-RU" sz="1600" dirty="0">
                <a:latin typeface="Book Antiqua" pitchFamily="18" charset="0"/>
              </a:rPr>
              <a:t>соответствии с видами деятельности на музыкальных занятиях (слушание, пение, музыкально-ритмические движения, игра на  детских музыкальных инструментах), каждому  персонажу отведена  определенная  роль.</a:t>
            </a:r>
          </a:p>
          <a:p>
            <a:endParaRPr lang="ru-RU" sz="1400" dirty="0" smtClean="0">
              <a:latin typeface="Book Antiqu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697459"/>
            <a:ext cx="3610431" cy="26143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697459"/>
            <a:ext cx="3652556" cy="263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838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50" y="404664"/>
            <a:ext cx="4212466" cy="28083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645024"/>
            <a:ext cx="3744416" cy="270220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9552" y="3501008"/>
            <a:ext cx="41699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Book Antiqua" pitchFamily="18" charset="0"/>
              </a:rPr>
              <a:t>С  </a:t>
            </a:r>
            <a:r>
              <a:rPr lang="ru-RU" sz="2000" dirty="0" err="1">
                <a:latin typeface="Book Antiqua" pitchFamily="18" charset="0"/>
              </a:rPr>
              <a:t>Лосяшем</a:t>
            </a:r>
            <a:r>
              <a:rPr lang="ru-RU" sz="2000" dirty="0">
                <a:latin typeface="Book Antiqua" pitchFamily="18" charset="0"/>
              </a:rPr>
              <a:t>  дети слушают  и  анализируют  программные  произведения.  Также  детям предлагаются  задания  на закрепление материала с  использованием  музыкальных   терминов (оттенки  настроения, характер интонаций, изучение нотной грамоты и т.д.).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404664"/>
            <a:ext cx="39604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Book Antiqua" pitchFamily="18" charset="0"/>
              </a:rPr>
              <a:t>Персонажи  «приходят» на  занятия по  одному  или  вдвоем, принося  то или  иное  задание  на  карточках  в  кармашках.  У каждого героя – карточки на определённую </a:t>
            </a:r>
            <a:r>
              <a:rPr lang="ru-RU" sz="2000" dirty="0" smtClean="0">
                <a:latin typeface="Book Antiqua" pitchFamily="18" charset="0"/>
              </a:rPr>
              <a:t>тему). </a:t>
            </a:r>
            <a:r>
              <a:rPr lang="ru-RU" sz="2000" dirty="0">
                <a:latin typeface="Book Antiqua" pitchFamily="18" charset="0"/>
              </a:rPr>
              <a:t>Это  могут быть  и предметные  картинки, и любой  раздаточный  материал</a:t>
            </a:r>
          </a:p>
        </p:txBody>
      </p:sp>
    </p:spTree>
    <p:extLst>
      <p:ext uri="{BB962C8B-B14F-4D97-AF65-F5344CB8AC3E}">
        <p14:creationId xmlns:p14="http://schemas.microsoft.com/office/powerpoint/2010/main" val="3853591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0012" y="332657"/>
            <a:ext cx="4223108" cy="3168352"/>
          </a:xfrm>
        </p:spPr>
      </p:pic>
      <p:sp>
        <p:nvSpPr>
          <p:cNvPr id="6" name="Прямоугольник 5"/>
          <p:cNvSpPr/>
          <p:nvPr/>
        </p:nvSpPr>
        <p:spPr>
          <a:xfrm>
            <a:off x="486659" y="620688"/>
            <a:ext cx="3459529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latin typeface="Book Antiqua" pitchFamily="18" charset="0"/>
              </a:rPr>
              <a:t>Не </a:t>
            </a:r>
            <a:r>
              <a:rPr lang="ru-RU" sz="1600" i="1" dirty="0">
                <a:latin typeface="Book Antiqua" pitchFamily="18" charset="0"/>
              </a:rPr>
              <a:t>сидится  мне  на  месте,</a:t>
            </a:r>
          </a:p>
          <a:p>
            <a:r>
              <a:rPr lang="ru-RU" sz="1600" i="1" dirty="0" smtClean="0">
                <a:latin typeface="Book Antiqua" pitchFamily="18" charset="0"/>
              </a:rPr>
              <a:t>Я  </a:t>
            </a:r>
            <a:r>
              <a:rPr lang="ru-RU" sz="1600" i="1" dirty="0">
                <a:latin typeface="Book Antiqua" pitchFamily="18" charset="0"/>
              </a:rPr>
              <a:t>веселый, озорной!</a:t>
            </a:r>
          </a:p>
          <a:p>
            <a:r>
              <a:rPr lang="ru-RU" sz="1600" i="1" dirty="0" smtClean="0">
                <a:latin typeface="Book Antiqua" pitchFamily="18" charset="0"/>
              </a:rPr>
              <a:t>Ставьте  </a:t>
            </a:r>
            <a:r>
              <a:rPr lang="ru-RU" sz="1600" i="1" dirty="0">
                <a:latin typeface="Book Antiqua" pitchFamily="18" charset="0"/>
              </a:rPr>
              <a:t>ушки  на  макушке</a:t>
            </a:r>
          </a:p>
          <a:p>
            <a:r>
              <a:rPr lang="ru-RU" sz="1600" i="1" dirty="0" smtClean="0">
                <a:latin typeface="Book Antiqua" pitchFamily="18" charset="0"/>
              </a:rPr>
              <a:t>Ритм  </a:t>
            </a:r>
            <a:r>
              <a:rPr lang="ru-RU" sz="1600" i="1" dirty="0">
                <a:latin typeface="Book Antiqua" pitchFamily="18" charset="0"/>
              </a:rPr>
              <a:t>прохлопайте  со  мной</a:t>
            </a:r>
            <a:r>
              <a:rPr lang="ru-RU" sz="1600" i="1" dirty="0" smtClean="0">
                <a:latin typeface="Book Antiqua" pitchFamily="18" charset="0"/>
              </a:rPr>
              <a:t>!</a:t>
            </a:r>
          </a:p>
          <a:p>
            <a:endParaRPr lang="ru-RU" sz="1200" dirty="0" smtClean="0">
              <a:latin typeface="Book Antiqua" pitchFamily="18" charset="0"/>
            </a:endParaRPr>
          </a:p>
          <a:p>
            <a:r>
              <a:rPr lang="ru-RU" dirty="0" err="1" smtClean="0">
                <a:latin typeface="Book Antiqua" pitchFamily="18" charset="0"/>
              </a:rPr>
              <a:t>Крош</a:t>
            </a:r>
            <a:r>
              <a:rPr lang="ru-RU" dirty="0" smtClean="0">
                <a:latin typeface="Book Antiqua" pitchFamily="18" charset="0"/>
              </a:rPr>
              <a:t>  </a:t>
            </a:r>
            <a:r>
              <a:rPr lang="ru-RU" dirty="0">
                <a:latin typeface="Book Antiqua" pitchFamily="18" charset="0"/>
              </a:rPr>
              <a:t>предлагает  различные  упражнения   на  развитие  ритмического  слуха: упражнения с ладошками, игры с карточками и др.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897" y="3645024"/>
            <a:ext cx="3993051" cy="293835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499992" y="3645024"/>
            <a:ext cx="453650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1600" i="1" dirty="0">
                <a:latin typeface="Book Antiqua" pitchFamily="18" charset="0"/>
              </a:rPr>
              <a:t>Я </a:t>
            </a:r>
            <a:r>
              <a:rPr lang="ru-RU" sz="1600" i="1" dirty="0" err="1">
                <a:latin typeface="Book Antiqua" pitchFamily="18" charset="0"/>
              </a:rPr>
              <a:t>Бараш</a:t>
            </a:r>
            <a:r>
              <a:rPr lang="ru-RU" sz="1600" i="1" dirty="0">
                <a:latin typeface="Book Antiqua" pitchFamily="18" charset="0"/>
              </a:rPr>
              <a:t> – дружочек,</a:t>
            </a:r>
          </a:p>
          <a:p>
            <a:r>
              <a:rPr lang="ru-RU" sz="1600" i="1" dirty="0">
                <a:latin typeface="Book Antiqua" pitchFamily="18" charset="0"/>
              </a:rPr>
              <a:t> </a:t>
            </a:r>
            <a:r>
              <a:rPr lang="ru-RU" sz="1600" i="1" dirty="0" smtClean="0">
                <a:latin typeface="Book Antiqua" pitchFamily="18" charset="0"/>
              </a:rPr>
              <a:t>Сочинитель  </a:t>
            </a:r>
            <a:r>
              <a:rPr lang="ru-RU" sz="1600" i="1" dirty="0">
                <a:latin typeface="Book Antiqua" pitchFamily="18" charset="0"/>
              </a:rPr>
              <a:t>строчек.                                                                        </a:t>
            </a:r>
            <a:r>
              <a:rPr lang="ru-RU" sz="1600" i="1" dirty="0" smtClean="0">
                <a:latin typeface="Book Antiqua" pitchFamily="18" charset="0"/>
              </a:rPr>
              <a:t> </a:t>
            </a:r>
            <a:r>
              <a:rPr lang="ru-RU" sz="1600" i="1" dirty="0">
                <a:latin typeface="Book Antiqua" pitchFamily="18" charset="0"/>
              </a:rPr>
              <a:t>«Ешь  варенье в День рожденья…»</a:t>
            </a:r>
          </a:p>
          <a:p>
            <a:r>
              <a:rPr lang="ru-RU" sz="1600" i="1" dirty="0">
                <a:latin typeface="Book Antiqua" pitchFamily="18" charset="0"/>
              </a:rPr>
              <a:t> </a:t>
            </a:r>
            <a:r>
              <a:rPr lang="ru-RU" sz="1600" i="1" dirty="0" smtClean="0">
                <a:latin typeface="Book Antiqua" pitchFamily="18" charset="0"/>
              </a:rPr>
              <a:t> Вышло  </a:t>
            </a:r>
            <a:r>
              <a:rPr lang="ru-RU" sz="1600" i="1" dirty="0">
                <a:latin typeface="Book Antiqua" pitchFamily="18" charset="0"/>
              </a:rPr>
              <a:t>что</a:t>
            </a:r>
            <a:r>
              <a:rPr lang="ru-RU" sz="1600" i="1" dirty="0" smtClean="0">
                <a:latin typeface="Book Antiqua" pitchFamily="18" charset="0"/>
              </a:rPr>
              <a:t>?  </a:t>
            </a:r>
            <a:r>
              <a:rPr lang="ru-RU" sz="1600" i="1" dirty="0">
                <a:latin typeface="Book Antiqua" pitchFamily="18" charset="0"/>
              </a:rPr>
              <a:t>Стихотворенье</a:t>
            </a:r>
            <a:r>
              <a:rPr lang="ru-RU" sz="1600" i="1" dirty="0" smtClean="0">
                <a:latin typeface="Book Antiqua" pitchFamily="18" charset="0"/>
              </a:rPr>
              <a:t>!</a:t>
            </a:r>
          </a:p>
          <a:p>
            <a:endParaRPr lang="ru-RU" sz="1000" dirty="0">
              <a:latin typeface="Book Antiqua" pitchFamily="18" charset="0"/>
            </a:endParaRPr>
          </a:p>
          <a:p>
            <a:r>
              <a:rPr lang="ru-RU" dirty="0" err="1">
                <a:latin typeface="Book Antiqua" pitchFamily="18" charset="0"/>
              </a:rPr>
              <a:t>Бараш</a:t>
            </a:r>
            <a:r>
              <a:rPr lang="ru-RU" dirty="0">
                <a:latin typeface="Book Antiqua" pitchFamily="18" charset="0"/>
              </a:rPr>
              <a:t> </a:t>
            </a:r>
            <a:r>
              <a:rPr lang="ru-RU" dirty="0" smtClean="0">
                <a:latin typeface="Book Antiqua" pitchFamily="18" charset="0"/>
              </a:rPr>
              <a:t> приносит   </a:t>
            </a:r>
            <a:r>
              <a:rPr lang="ru-RU" dirty="0">
                <a:latin typeface="Book Antiqua" pitchFamily="18" charset="0"/>
              </a:rPr>
              <a:t>задания  на  развитие  творчества  детей  в  стихосложении (подбор  рифмы, обогащение  словарного  запаса, использование синонимов, антонимов  в речи и т.д.)</a:t>
            </a:r>
          </a:p>
        </p:txBody>
      </p:sp>
    </p:spTree>
    <p:extLst>
      <p:ext uri="{BB962C8B-B14F-4D97-AF65-F5344CB8AC3E}">
        <p14:creationId xmlns:p14="http://schemas.microsoft.com/office/powerpoint/2010/main" val="1209103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89444" y="4509120"/>
            <a:ext cx="8064896" cy="1944216"/>
          </a:xfrm>
        </p:spPr>
        <p:txBody>
          <a:bodyPr>
            <a:noAutofit/>
          </a:bodyPr>
          <a:lstStyle/>
          <a:p>
            <a:r>
              <a:rPr lang="ru-RU" sz="1600" dirty="0" smtClean="0"/>
              <a:t>                                           </a:t>
            </a:r>
            <a:r>
              <a:rPr lang="ru-RU" sz="1600" i="1" dirty="0" smtClean="0">
                <a:latin typeface="Book Antiqua" pitchFamily="18" charset="0"/>
              </a:rPr>
              <a:t>Я </a:t>
            </a:r>
            <a:r>
              <a:rPr lang="ru-RU" sz="1600" i="1" dirty="0" err="1">
                <a:latin typeface="Book Antiqua" pitchFamily="18" charset="0"/>
              </a:rPr>
              <a:t>Копатыч</a:t>
            </a:r>
            <a:r>
              <a:rPr lang="ru-RU" sz="1600" i="1" dirty="0">
                <a:latin typeface="Book Antiqua" pitchFamily="18" charset="0"/>
              </a:rPr>
              <a:t> – весельчак,</a:t>
            </a:r>
          </a:p>
          <a:p>
            <a:r>
              <a:rPr lang="ru-RU" sz="1600" i="1" dirty="0">
                <a:latin typeface="Book Antiqua" pitchFamily="18" charset="0"/>
              </a:rPr>
              <a:t>                   </a:t>
            </a:r>
            <a:r>
              <a:rPr lang="ru-RU" sz="1600" i="1" dirty="0" smtClean="0">
                <a:latin typeface="Book Antiqua" pitchFamily="18" charset="0"/>
              </a:rPr>
              <a:t>                                 </a:t>
            </a:r>
            <a:r>
              <a:rPr lang="ru-RU" sz="1600" i="1" dirty="0">
                <a:latin typeface="Book Antiqua" pitchFamily="18" charset="0"/>
              </a:rPr>
              <a:t>Играть в оркестре я мастак!</a:t>
            </a:r>
          </a:p>
          <a:p>
            <a:r>
              <a:rPr lang="ru-RU" sz="1600" i="1" dirty="0">
                <a:latin typeface="Book Antiqua" pitchFamily="18" charset="0"/>
              </a:rPr>
              <a:t>                 </a:t>
            </a:r>
            <a:r>
              <a:rPr lang="ru-RU" sz="1600" i="1" dirty="0" smtClean="0">
                <a:latin typeface="Book Antiqua" pitchFamily="18" charset="0"/>
              </a:rPr>
              <a:t>                                   </a:t>
            </a:r>
            <a:r>
              <a:rPr lang="ru-RU" sz="1600" i="1" dirty="0">
                <a:latin typeface="Book Antiqua" pitchFamily="18" charset="0"/>
              </a:rPr>
              <a:t>А чтобы  музыкантом стать –</a:t>
            </a:r>
          </a:p>
          <a:p>
            <a:r>
              <a:rPr lang="ru-RU" sz="1600" i="1" dirty="0">
                <a:latin typeface="Book Antiqua" pitchFamily="18" charset="0"/>
              </a:rPr>
              <a:t>                 </a:t>
            </a:r>
            <a:r>
              <a:rPr lang="ru-RU" sz="1600" i="1" dirty="0" smtClean="0">
                <a:latin typeface="Book Antiqua" pitchFamily="18" charset="0"/>
              </a:rPr>
              <a:t>                                   </a:t>
            </a:r>
            <a:r>
              <a:rPr lang="ru-RU" sz="1600" i="1" dirty="0">
                <a:latin typeface="Book Antiqua" pitchFamily="18" charset="0"/>
              </a:rPr>
              <a:t>Все  инструменты  надо  знать!</a:t>
            </a:r>
          </a:p>
          <a:p>
            <a:pPr algn="ctr"/>
            <a:r>
              <a:rPr lang="ru-RU" sz="1600" dirty="0" smtClean="0">
                <a:latin typeface="Book Antiqua" pitchFamily="18" charset="0"/>
              </a:rPr>
              <a:t>      </a:t>
            </a:r>
            <a:r>
              <a:rPr lang="ru-RU" sz="1600" dirty="0" err="1" smtClean="0">
                <a:latin typeface="Book Antiqua" pitchFamily="18" charset="0"/>
              </a:rPr>
              <a:t>Копатыч</a:t>
            </a:r>
            <a:r>
              <a:rPr lang="ru-RU" sz="1600" dirty="0" smtClean="0">
                <a:latin typeface="Book Antiqua" pitchFamily="18" charset="0"/>
              </a:rPr>
              <a:t>   знакомит  детей  </a:t>
            </a:r>
            <a:r>
              <a:rPr lang="ru-RU" sz="1600" dirty="0">
                <a:latin typeface="Book Antiqua" pitchFamily="18" charset="0"/>
              </a:rPr>
              <a:t>с </a:t>
            </a:r>
            <a:r>
              <a:rPr lang="ru-RU" sz="1600" dirty="0" smtClean="0">
                <a:latin typeface="Book Antiqua" pitchFamily="18" charset="0"/>
              </a:rPr>
              <a:t> музыкальными  </a:t>
            </a:r>
            <a:r>
              <a:rPr lang="ru-RU" sz="1600" dirty="0">
                <a:latin typeface="Book Antiqua" pitchFamily="18" charset="0"/>
              </a:rPr>
              <a:t>инструментами </a:t>
            </a:r>
            <a:r>
              <a:rPr lang="ru-RU" sz="1600" dirty="0" smtClean="0">
                <a:latin typeface="Book Antiqua" pitchFamily="18" charset="0"/>
              </a:rPr>
              <a:t>(историей     появления, классификацией</a:t>
            </a:r>
            <a:r>
              <a:rPr lang="ru-RU" sz="1600" dirty="0">
                <a:latin typeface="Book Antiqua" pitchFamily="18" charset="0"/>
              </a:rPr>
              <a:t>, звучанием</a:t>
            </a:r>
            <a:r>
              <a:rPr lang="ru-RU" sz="1600" dirty="0" smtClean="0">
                <a:latin typeface="Book Antiqua" pitchFamily="18" charset="0"/>
              </a:rPr>
              <a:t>).</a:t>
            </a:r>
            <a:endParaRPr lang="ru-RU" sz="1600" dirty="0">
              <a:latin typeface="Book Antiqua" pitchFamily="18" charset="0"/>
            </a:endParaRPr>
          </a:p>
          <a:p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04664"/>
            <a:ext cx="5680649" cy="409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1920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4E3B30"/>
      </a:dk2>
      <a:lt2>
        <a:srgbClr val="53E63A"/>
      </a:lt2>
      <a:accent1>
        <a:srgbClr val="0BA10B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92D050"/>
      </a:accent6>
      <a:hlink>
        <a:srgbClr val="AD1F1F"/>
      </a:hlink>
      <a:folHlink>
        <a:srgbClr val="FFC42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144</TotalTime>
  <Words>425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 – пространственная                развивающая среда</dc:title>
  <dc:creator>Пользователь</dc:creator>
  <cp:lastModifiedBy>Пользователь</cp:lastModifiedBy>
  <cp:revision>18</cp:revision>
  <dcterms:created xsi:type="dcterms:W3CDTF">2017-10-03T19:22:09Z</dcterms:created>
  <dcterms:modified xsi:type="dcterms:W3CDTF">2017-10-07T21:03:35Z</dcterms:modified>
</cp:coreProperties>
</file>