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4"/>
  </p:notesMasterIdLst>
  <p:sldIdLst>
    <p:sldId id="270" r:id="rId2"/>
    <p:sldId id="258" r:id="rId3"/>
    <p:sldId id="262" r:id="rId4"/>
    <p:sldId id="263" r:id="rId5"/>
    <p:sldId id="264" r:id="rId6"/>
    <p:sldId id="260" r:id="rId7"/>
    <p:sldId id="259" r:id="rId8"/>
    <p:sldId id="265" r:id="rId9"/>
    <p:sldId id="261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99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1CCB1-4E6C-4082-AA28-C2EF869272FD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1A604-B4D7-433D-A638-A77DC7247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A3E432-6814-4B43-B3E3-BFDEA81CDA89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CA6A68-379F-4426-84E2-E649C33F1E7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SUS\Рабочий стол\Картинки\Рамочки\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325" y="9807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306896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6600"/>
                </a:solidFill>
                <a:latin typeface="Mistral" pitchFamily="66" charset="0"/>
              </a:rPr>
              <a:t>А Д А П Т А Ц И Я </a:t>
            </a:r>
          </a:p>
          <a:p>
            <a:pPr algn="ctr"/>
            <a:r>
              <a:rPr lang="ru-RU" sz="3600" b="1" dirty="0" smtClean="0">
                <a:solidFill>
                  <a:srgbClr val="FF6600"/>
                </a:solidFill>
                <a:latin typeface="Mistral" pitchFamily="66" charset="0"/>
              </a:rPr>
              <a:t>Д Е Т Е Й   Р А Н Н Е Г О   </a:t>
            </a:r>
          </a:p>
          <a:p>
            <a:pPr algn="ctr"/>
            <a:r>
              <a:rPr lang="ru-RU" sz="3600" b="1" dirty="0" smtClean="0">
                <a:solidFill>
                  <a:srgbClr val="FF6600"/>
                </a:solidFill>
                <a:latin typeface="Mistral" pitchFamily="66" charset="0"/>
              </a:rPr>
              <a:t>В О З Р А С Т А  В</a:t>
            </a:r>
          </a:p>
          <a:p>
            <a:pPr algn="ctr"/>
            <a:r>
              <a:rPr lang="ru-RU" sz="3600" b="1" dirty="0" smtClean="0">
                <a:solidFill>
                  <a:srgbClr val="FF6600"/>
                </a:solidFill>
                <a:latin typeface="Mistral" pitchFamily="66" charset="0"/>
              </a:rPr>
              <a:t>Д Е Т С К О М   С А Д У</a:t>
            </a:r>
            <a:endParaRPr lang="ru-RU" sz="3600" b="1" dirty="0">
              <a:solidFill>
                <a:srgbClr val="FF6600"/>
              </a:solidFill>
              <a:latin typeface="Mistral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764704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№57 «Никитка» города Белово»</a:t>
            </a: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N29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947296">
            <a:off x="1675777" y="1594462"/>
            <a:ext cx="2073471" cy="155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N297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888848">
            <a:off x="5239794" y="1651121"/>
            <a:ext cx="2065787" cy="1549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096294" y="6027003"/>
            <a:ext cx="46529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воспитатель первой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квалификационной  категории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группы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«Бабочки» Зайцева Елена Валерьевна.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712879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ОПТИМИЗАЦИЯ  ПРОЦЕССА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АДАПТАЦИИ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323528" y="1628800"/>
            <a:ext cx="8424936" cy="122413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Взаимные установки семьи и детского сада. Наиболее оптимально они складываются, если обе стороны осознают необходимость целенаправленного воздействия на ребенка и доверяют друг другу.</a:t>
            </a:r>
            <a:endParaRPr lang="ru-RU" dirty="0"/>
          </a:p>
        </p:txBody>
      </p:sp>
      <p:sp>
        <p:nvSpPr>
          <p:cNvPr id="4" name="Багетная рамка 3"/>
          <p:cNvSpPr/>
          <p:nvPr/>
        </p:nvSpPr>
        <p:spPr>
          <a:xfrm>
            <a:off x="323528" y="2924944"/>
            <a:ext cx="8424936" cy="122413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Возможность родителей посетить детский сад вместе с ребенком, чтобы посмотреть в каких условиях он будет находится, знакомство малыша с детьми, возможность познакомиться с помещением группы, с местом прогулок и т.д.</a:t>
            </a:r>
            <a:endParaRPr lang="ru-RU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323528" y="4221088"/>
            <a:ext cx="8424936" cy="122413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Знание особенностей развития и поведения детей, и при необходимости, внесение соответствующих корректив в форме совета и убеждения родителей.</a:t>
            </a:r>
            <a:endParaRPr lang="ru-RU" dirty="0"/>
          </a:p>
        </p:txBody>
      </p:sp>
      <p:sp>
        <p:nvSpPr>
          <p:cNvPr id="7" name="Багетная рамка 6"/>
          <p:cNvSpPr/>
          <p:nvPr/>
        </p:nvSpPr>
        <p:spPr>
          <a:xfrm>
            <a:off x="323528" y="5517232"/>
            <a:ext cx="8424936" cy="53144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Пребывание детей на свежем воздухе в любое время года.</a:t>
            </a:r>
            <a:endParaRPr lang="ru-RU" dirty="0"/>
          </a:p>
        </p:txBody>
      </p:sp>
      <p:sp>
        <p:nvSpPr>
          <p:cNvPr id="8" name="Багетная рамка 7"/>
          <p:cNvSpPr/>
          <p:nvPr/>
        </p:nvSpPr>
        <p:spPr>
          <a:xfrm>
            <a:off x="323528" y="6093296"/>
            <a:ext cx="8424936" cy="53144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Единство требований, приемов и методов воздействия.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29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3789040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DSCN30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1052736"/>
            <a:ext cx="3131840" cy="2348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683568" y="1340768"/>
            <a:ext cx="496855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ФАКТОРЫ  ВЛИЯЮЩИЕ  НА ХАРАКТЕР</a:t>
            </a:r>
          </a:p>
          <a:p>
            <a:pPr algn="ctr"/>
            <a:r>
              <a:rPr lang="ru-RU" sz="24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ПРИВЫКАНИЯ  РЕБЕНКА  К УСЛОВИЯМ  ДОШКОЛЬНОГО УЧРЕЖДЕНИЯ:</a:t>
            </a:r>
            <a:endParaRPr lang="ru-RU" sz="2400" b="1" cap="none" spc="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706845">
            <a:off x="4258295" y="4202416"/>
            <a:ext cx="4441343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ВОЗРАСТ  РЕБЕНКА,</a:t>
            </a:r>
          </a:p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СОСТОЯНИЕ  ЗДОРОВЬЯ,</a:t>
            </a:r>
          </a:p>
          <a:p>
            <a:pPr algn="ctr"/>
            <a:r>
              <a:rPr lang="ru-RU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СФОРМИРОВАННОСТЬ  ОПЫТА ОБЩЕНИЯ,</a:t>
            </a:r>
          </a:p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СТЕПЕНЬ  РОДИТЕЛЬСКОЙ  ОПЕКИ</a:t>
            </a:r>
            <a:endParaRPr lang="ru-RU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SUS\Рабочий стол\Картинки\Рамочки\rusmultframe00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30851" y="0"/>
            <a:ext cx="927485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38626" y="908720"/>
            <a:ext cx="20627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 О М Н И Т Е, </a:t>
            </a:r>
            <a:endParaRPr lang="ru-RU" sz="2000" b="1" i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268760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что на привыкание малыша к детскому саду  может</a:t>
            </a:r>
          </a:p>
          <a:p>
            <a:pPr algn="ctr"/>
            <a:r>
              <a:rPr lang="ru-RU" dirty="0" smtClean="0"/>
              <a:t>потребоваться до полугода времени , поэтому</a:t>
            </a:r>
          </a:p>
          <a:p>
            <a:pPr algn="ctr"/>
            <a:r>
              <a:rPr lang="ru-RU" dirty="0" smtClean="0"/>
              <a:t>тщательно рассчитывайте свои силы, возможности </a:t>
            </a:r>
          </a:p>
          <a:p>
            <a:pPr algn="ctr"/>
            <a:r>
              <a:rPr lang="ru-RU" dirty="0" smtClean="0"/>
              <a:t>и планы. Лучше, если </a:t>
            </a:r>
            <a:r>
              <a:rPr lang="ru-RU" smtClean="0"/>
              <a:t>на этот </a:t>
            </a:r>
            <a:r>
              <a:rPr lang="ru-RU" dirty="0" smtClean="0"/>
              <a:t>период у семьи будет</a:t>
            </a:r>
          </a:p>
          <a:p>
            <a:pPr algn="ctr"/>
            <a:r>
              <a:rPr lang="ru-RU" dirty="0" smtClean="0"/>
              <a:t>возможность «подстроиться» под особенности </a:t>
            </a:r>
          </a:p>
          <a:p>
            <a:pPr algn="ctr"/>
            <a:r>
              <a:rPr lang="ru-RU" dirty="0" smtClean="0"/>
              <a:t>адаптации ребенка.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924944"/>
            <a:ext cx="66247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НИКОГДА  НЕ  ПУГАЙТЕ  РЕБЕНКА  ДЕТСКИМ  САДОМ! 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СОВЕРШЕННЫХ   ЛЮДЕЙ  НЕТ.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БУДЬТЕ  СНИСХОДИТЕЛЬНЫ</a:t>
            </a:r>
          </a:p>
          <a:p>
            <a:pPr algn="ctr"/>
            <a:r>
              <a:rPr lang="ru-RU" sz="2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 ТЕРПИМЫ  К  ДРУГИМ.</a:t>
            </a:r>
            <a:endParaRPr lang="ru-RU" sz="20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980728"/>
            <a:ext cx="691276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Адаптация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– от лат. «приспособляю» - это процесс приспособления организма к новым условиям.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</a:rPr>
              <a:t>Приспособление ребенка к новым условиям существования происходят на разных уровнях: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физиологическом;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b="1" dirty="0" smtClean="0">
                <a:latin typeface="Arial" pitchFamily="34" charset="0"/>
              </a:rPr>
              <a:t> социальном;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психологическом</a:t>
            </a:r>
          </a:p>
        </p:txBody>
      </p:sp>
      <p:pic>
        <p:nvPicPr>
          <p:cNvPr id="1026" name="Picture 2" descr="j0232128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1008"/>
            <a:ext cx="2448272" cy="22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j02324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6482" y="3717032"/>
            <a:ext cx="2837518" cy="2036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j02321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501008"/>
            <a:ext cx="206216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764704"/>
            <a:ext cx="6737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С поступлением ребенка в дошкольное учреждение</a:t>
            </a:r>
          </a:p>
          <a:p>
            <a:pPr algn="ctr"/>
            <a:r>
              <a:rPr lang="ru-RU" sz="2000" b="1" dirty="0" smtClean="0"/>
              <a:t>в его жизни происходит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308304" y="3861048"/>
            <a:ext cx="1835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множество изменений</a:t>
            </a:r>
            <a:endParaRPr lang="ru-RU" b="1" dirty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683568" y="1844824"/>
            <a:ext cx="3523706" cy="91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строгий режим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83568" y="2564904"/>
            <a:ext cx="4258688" cy="91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отсутствие родителей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 течении дня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83568" y="3212976"/>
            <a:ext cx="3435349" cy="91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новые требования к поведению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611560" y="3933056"/>
            <a:ext cx="3960440" cy="91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постоянный контакт со сверстниками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83568" y="4509120"/>
            <a:ext cx="5112568" cy="15258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новое помещение, таящее в себе много неизвестного, а значит, и опасного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683568" y="5661248"/>
            <a:ext cx="3435349" cy="916680"/>
          </a:xfrm>
          <a:prstGeom prst="rightArrow">
            <a:avLst>
              <a:gd name="adj1" fmla="val 55875"/>
              <a:gd name="adj2" fmla="val 549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другой стиль общения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6012160" y="1844824"/>
            <a:ext cx="1152128" cy="4752528"/>
          </a:xfrm>
          <a:prstGeom prst="rightBrace">
            <a:avLst>
              <a:gd name="adj1" fmla="val 6566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j008964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700808"/>
            <a:ext cx="18288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j02326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725144"/>
            <a:ext cx="125412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298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3501008"/>
            <a:ext cx="2247714" cy="2996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DSCN299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907011" y="1013869"/>
            <a:ext cx="2808312" cy="24539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588256" y="1340768"/>
            <a:ext cx="50416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Все эти изменения обрушиваются на</a:t>
            </a:r>
          </a:p>
          <a:p>
            <a:pPr algn="ctr"/>
            <a:r>
              <a:rPr lang="ru-RU" sz="2000" dirty="0" smtClean="0"/>
              <a:t>ребенка </a:t>
            </a:r>
            <a:r>
              <a:rPr lang="ru-RU" sz="2000" u="sng" dirty="0" smtClean="0"/>
              <a:t>одновременно</a:t>
            </a:r>
            <a:r>
              <a:rPr lang="ru-RU" sz="2000" dirty="0" smtClean="0"/>
              <a:t>, создавая для него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439" y="2132856"/>
            <a:ext cx="57602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стрессовую  ситуацию</a:t>
            </a:r>
            <a:endParaRPr lang="ru-RU" sz="4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2924944"/>
            <a:ext cx="31683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которая без специальной </a:t>
            </a:r>
          </a:p>
          <a:p>
            <a:pPr algn="ctr"/>
            <a:r>
              <a:rPr lang="ru-RU" sz="2000" dirty="0" smtClean="0"/>
              <a:t>организации может привести </a:t>
            </a:r>
          </a:p>
          <a:p>
            <a:pPr algn="ctr"/>
            <a:r>
              <a:rPr lang="ru-RU" sz="2000" b="1" u="sng" dirty="0" smtClean="0"/>
              <a:t>к  невротическим реакциям:</a:t>
            </a:r>
            <a:endParaRPr lang="ru-RU" sz="2000" b="1" u="sng" dirty="0"/>
          </a:p>
        </p:txBody>
      </p:sp>
      <p:sp>
        <p:nvSpPr>
          <p:cNvPr id="7" name="Прямоугольник 6"/>
          <p:cNvSpPr/>
          <p:nvPr/>
        </p:nvSpPr>
        <p:spPr>
          <a:xfrm rot="20901308">
            <a:off x="3527713" y="4412855"/>
            <a:ext cx="491418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капризы, страхи,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тказ от еды,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частые болезни…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7768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Ребенок  должен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Приспособиться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  новым  условиям,  т.е.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708920"/>
            <a:ext cx="7632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адаптироваться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DSCN30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861048"/>
            <a:ext cx="2952327" cy="2500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30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3192840" y="3872056"/>
            <a:ext cx="2968385" cy="2226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N298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40152" y="3861048"/>
            <a:ext cx="2939819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27584" y="538809"/>
            <a:ext cx="73448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Участники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latin typeface="Arial" pitchFamily="34" charset="0"/>
              </a:rPr>
              <a:t>п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роцесса адаптации</a:t>
            </a:r>
          </a:p>
        </p:txBody>
      </p:sp>
      <p:sp>
        <p:nvSpPr>
          <p:cNvPr id="3" name="Облако 2"/>
          <p:cNvSpPr/>
          <p:nvPr/>
        </p:nvSpPr>
        <p:spPr>
          <a:xfrm>
            <a:off x="323528" y="1412776"/>
            <a:ext cx="3528392" cy="20162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СЕМЬЯ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-РОДИТЕЛИ</a:t>
            </a:r>
          </a:p>
          <a:p>
            <a:pPr algn="ctr">
              <a:buFontTx/>
              <a:buChar char="-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ДЕДУШКИ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 БАБУШКИ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-БРАТЬЯ И СЕСТРЫ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- САМ РЕБЕНОК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4247456" y="1556792"/>
            <a:ext cx="4896544" cy="345638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ОБРАЗОВАТЕЛЬНОЕ УЧРЕЖДЕНИЕ: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-ВОСПИТАТЕЛЬ</a:t>
            </a:r>
          </a:p>
          <a:p>
            <a:pPr algn="ctr"/>
            <a:r>
              <a:rPr lang="ru-RU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СТАРШТЙ ВОСПИТАТЕЛЬ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ЗАВЕДУЮЩИЙ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0" y="3573016"/>
            <a:ext cx="4499992" cy="299695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ВОСПИТАННИКИ СРАШИХ ГРУПП: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СТАРШИЕ БРАТЬЯ И СЕСТРЫ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«ДОБРОВОЛЬЦЫ» - ДЕТИ СТАРШЕГО ДОШКОЛЬНОГО ВОЗРАСТА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 descr="j0232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934415"/>
            <a:ext cx="2808312" cy="1923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259632" y="1242337"/>
            <a:ext cx="669674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Различают три степени адаптации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р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  <a:cs typeface="Times New Roman" pitchFamily="18" charset="0"/>
              </a:rPr>
              <a:t>ебенка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  <a:cs typeface="Times New Roman" pitchFamily="18" charset="0"/>
              </a:rPr>
              <a:t> к дошкольному учреждению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US" b="1" i="1" dirty="0" smtClean="0">
                <a:latin typeface="Georgia" pitchFamily="18" charset="0"/>
                <a:cs typeface="Times New Roman" pitchFamily="18" charset="0"/>
              </a:rPr>
              <a:t>1-16 </a:t>
            </a:r>
            <a:r>
              <a:rPr lang="ru-RU" b="1" i="1" dirty="0" smtClean="0">
                <a:latin typeface="Georgia" pitchFamily="18" charset="0"/>
                <a:cs typeface="Times New Roman" pitchFamily="18" charset="0"/>
              </a:rPr>
              <a:t>дней – легкая адаптация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b="1" i="1" dirty="0" smtClean="0"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b="1" i="1" dirty="0" smtClean="0">
                <a:latin typeface="Georgia" pitchFamily="18" charset="0"/>
                <a:cs typeface="Times New Roman" pitchFamily="18" charset="0"/>
              </a:rPr>
              <a:t>16-32 дней – адаптация средней тяжести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b="1" i="1" dirty="0" smtClean="0"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- 32- 64 дней тяжелая адаптация</a:t>
            </a: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ASUS\Рабочий стол\1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437112"/>
            <a:ext cx="7670800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600" y="2204864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sz="2400" dirty="0" smtClean="0"/>
              <a:t>Несформированность автономии ребенка и его матери ( эмоциональной, телесной, игровой)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Несформированность культурно-гигиенических навыков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Отсутствие в семье режима, совпадающего  с режимом детского сада</a:t>
            </a:r>
          </a:p>
          <a:p>
            <a:pPr algn="ctr"/>
            <a:r>
              <a:rPr lang="ru-RU" sz="2400" dirty="0" smtClean="0"/>
              <a:t>                  -Наличие у ребенка своеобразных привычек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                -Отсутствие опыта общения с незнакомыми людьми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Патология психического развития</a:t>
            </a:r>
            <a:endParaRPr lang="ru-RU" sz="2400" dirty="0"/>
          </a:p>
        </p:txBody>
      </p:sp>
      <p:pic>
        <p:nvPicPr>
          <p:cNvPr id="2050" name="Picture 2" descr="j0223048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93240"/>
            <a:ext cx="4139952" cy="488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764704"/>
            <a:ext cx="84333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ПРИЧИНЫ </a:t>
            </a:r>
          </a:p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ТЯЖЕЛОЙ  АДАПТАЦИИ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2915.jpg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1628800"/>
            <a:ext cx="3131840" cy="2348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DSCN29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36096" y="4077072"/>
            <a:ext cx="3323861" cy="24928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37822" y="764704"/>
            <a:ext cx="799706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Общая  задача  воспитателей и  родителей-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912" y="1268760"/>
            <a:ext cx="5138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помочь ребенку по возможности безболезненно войти в жизнь детского сада.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2132856"/>
            <a:ext cx="2738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ДЛЯ  ЭТОГО  НУЖНО:</a:t>
            </a:r>
            <a:endParaRPr lang="ru-RU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3995936" y="2852936"/>
            <a:ext cx="4418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знание возрастных и индивидуальных </a:t>
            </a:r>
          </a:p>
          <a:p>
            <a:r>
              <a:rPr lang="ru-RU" dirty="0" smtClean="0"/>
              <a:t>особенностей, возможностей детей;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4653136"/>
            <a:ext cx="4752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- подготовительная работа в семье;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-</a:t>
            </a:r>
            <a:r>
              <a:rPr lang="ru-RU" dirty="0" smtClean="0"/>
              <a:t>выработка единых требований к </a:t>
            </a:r>
          </a:p>
          <a:p>
            <a:pPr algn="ctr"/>
            <a:r>
              <a:rPr lang="ru-RU" dirty="0" smtClean="0"/>
              <a:t>поведению ребенка, согласование </a:t>
            </a:r>
          </a:p>
          <a:p>
            <a:pPr algn="ctr"/>
            <a:r>
              <a:rPr lang="ru-RU" dirty="0" smtClean="0"/>
              <a:t>воздействий на него дома и </a:t>
            </a:r>
          </a:p>
          <a:p>
            <a:pPr algn="ctr"/>
            <a:r>
              <a:rPr lang="ru-RU" dirty="0" smtClean="0"/>
              <a:t>в детском саду.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859</TotalTime>
  <Words>557</Words>
  <Application>Microsoft Office PowerPoint</Application>
  <PresentationFormat>Экран (4:3)</PresentationFormat>
  <Paragraphs>103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Constantia</vt:lpstr>
      <vt:lpstr>Georgia</vt:lpstr>
      <vt:lpstr>Mistral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Пользователь Windows</cp:lastModifiedBy>
  <cp:revision>123</cp:revision>
  <dcterms:created xsi:type="dcterms:W3CDTF">2012-10-19T19:10:28Z</dcterms:created>
  <dcterms:modified xsi:type="dcterms:W3CDTF">2017-10-07T00:52:02Z</dcterms:modified>
</cp:coreProperties>
</file>