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71" r:id="rId8"/>
    <p:sldId id="264" r:id="rId9"/>
    <p:sldId id="272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2" autoAdjust="0"/>
    <p:restoredTop sz="94660"/>
  </p:normalViewPr>
  <p:slideViewPr>
    <p:cSldViewPr snapToGrid="0">
      <p:cViewPr varScale="1">
        <p:scale>
          <a:sx n="50" d="100"/>
          <a:sy n="50" d="100"/>
        </p:scale>
        <p:origin x="-58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85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5525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9328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455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23780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6621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304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2548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169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956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081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84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25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93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536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96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A6CC9-FE0C-48FF-ACD2-D3D8749C7B61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76D17D-52B1-4238-919A-52FD00395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79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258"/>
            <a:ext cx="1219199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4157" y="1691640"/>
            <a:ext cx="1066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Приобщение детей </a:t>
            </a:r>
          </a:p>
          <a:p>
            <a:pPr algn="ctr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младшего дошкольного возраста</a:t>
            </a:r>
          </a:p>
          <a:p>
            <a:pPr algn="ctr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 к художественной литературе</a:t>
            </a:r>
            <a:r>
              <a:rPr lang="ru-RU" sz="4400" b="1" dirty="0">
                <a:solidFill>
                  <a:srgbClr val="002060"/>
                </a:solidFill>
              </a:rPr>
              <a:t>.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52600" y="640080"/>
            <a:ext cx="89306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Муниципальное дошкольное образовательное бюджетное учреждение детский сад № 35 городского округа город </a:t>
            </a:r>
            <a:r>
              <a:rPr lang="ru-RU" sz="2800" b="1" dirty="0" err="1">
                <a:solidFill>
                  <a:srgbClr val="FF0000"/>
                </a:solidFill>
                <a:latin typeface="Monotype Corsiva" pitchFamily="66" charset="0"/>
              </a:rPr>
              <a:t>Нефтекамск</a:t>
            </a: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 Республики Башкортостан 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47080" y="4914957"/>
            <a:ext cx="8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solidFill>
                <a:schemeClr val="accent5"/>
              </a:solidFill>
            </a:endParaRPr>
          </a:p>
          <a:p>
            <a:pPr algn="ctr"/>
            <a:endParaRPr lang="ru-RU" sz="2000" b="1" dirty="0">
              <a:solidFill>
                <a:schemeClr val="accent5"/>
              </a:solidFill>
            </a:endParaRPr>
          </a:p>
          <a:p>
            <a:pPr algn="ctr"/>
            <a:endParaRPr lang="ru-RU" sz="2000" b="1" dirty="0">
              <a:solidFill>
                <a:schemeClr val="accent5"/>
              </a:solidFill>
            </a:endParaRPr>
          </a:p>
          <a:p>
            <a:pPr algn="ctr"/>
            <a:endParaRPr lang="ru-RU" sz="2000" b="1" dirty="0">
              <a:solidFill>
                <a:schemeClr val="accent5"/>
              </a:solidFill>
            </a:endParaRPr>
          </a:p>
          <a:p>
            <a:pPr algn="ctr"/>
            <a:r>
              <a:rPr lang="ru-RU" sz="2000" b="1" dirty="0"/>
              <a:t>Подготовила : воспитатель 1 младшей группы                                               Бабина Екатерина Александровна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347322969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009" y="453860"/>
            <a:ext cx="1137375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Таким образом, приобщая детей к художественной литературе,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развиваем личность каждого ребенка. </a:t>
            </a:r>
          </a:p>
          <a:p>
            <a:pPr algn="just"/>
            <a:r>
              <a:rPr lang="ru-RU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всегда была и остается основным источником формирования </a:t>
            </a:r>
          </a:p>
          <a:p>
            <a:pPr algn="just"/>
            <a:r>
              <a:rPr lang="ru-RU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правильной развитой речи.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обогащает не только интеллект,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состав, она заставляет  думать,  осмыслять, формирует образы,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фантазировать, развивает личность многосторонне и гармонично. 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должны осознавать, в первую очередь, взрослые люди, родители и педагоги,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занимаются воспитанием ребенка, и привить ему любовь к художественной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литературе, научить ребенка любить сам процесс чтения.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019" y="4036326"/>
            <a:ext cx="3580262" cy="26851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2242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562" y="569843"/>
            <a:ext cx="10879838" cy="22654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«Чтение книг – тропинка, по которой умелый,</a:t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/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 умный, думающий воспитатель находит </a:t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/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путь к сердцу ребенка».</a:t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/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/>
            </a:r>
            <a:b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                                                     В.А. Сухомлинский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994" y="2976563"/>
            <a:ext cx="5175249" cy="3881437"/>
          </a:xfrm>
        </p:spPr>
      </p:pic>
    </p:spTree>
    <p:extLst>
      <p:ext uri="{BB962C8B-B14F-4D97-AF65-F5344CB8AC3E}">
        <p14:creationId xmlns="" xmlns:p14="http://schemas.microsoft.com/office/powerpoint/2010/main" val="3136645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accent5"/>
                </a:solidFill>
                <a:latin typeface="Monotype Corsiva" pitchFamily="66" charset="0"/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algn="ctr"/>
            <a:r>
              <a:rPr lang="ru-RU" sz="2400" dirty="0">
                <a:solidFill>
                  <a:schemeClr val="tx1"/>
                </a:solidFill>
                <a:latin typeface="Sitka Text" panose="02000505000000020004" pitchFamily="2" charset="0"/>
                <a:cs typeface="Microsoft Tai Le" panose="020B0502040204020203" pitchFamily="34" charset="0"/>
              </a:rPr>
              <a:t>Знакомство с художественной литературой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</a:t>
            </a:r>
            <a:r>
              <a:rPr lang="ru-RU" sz="2400" dirty="0">
                <a:solidFill>
                  <a:schemeClr val="tx1"/>
                </a:solidFill>
                <a:latin typeface="Sitka Text" panose="02000505000000020004" pitchFamily="2" charset="0"/>
                <a:cs typeface="Microsoft Tai Le" panose="020B0502040204020203" pitchFamily="34" charset="0"/>
              </a:rPr>
              <a:t> в недостаточном объёме.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Sitka Text" panose="02000505000000020004" pitchFamily="2" charset="0"/>
              <a:cs typeface="Microsoft Tai Le" panose="020B0502040204020203" pitchFamily="34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Sitka Text" panose="02000505000000020004" pitchFamily="2" charset="0"/>
                <a:cs typeface="Microsoft Tai Le" panose="020B0502040204020203" pitchFamily="34" charset="0"/>
              </a:rPr>
              <a:t>Общественная потребность в сохранении и передачи семейного чтения.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Sitka Text" panose="02000505000000020004" pitchFamily="2" charset="0"/>
                <a:cs typeface="Microsoft Tai Le" panose="020B0502040204020203" pitchFamily="34" charset="0"/>
              </a:rPr>
              <a:t>Художественная литература</a:t>
            </a:r>
            <a:r>
              <a:rPr lang="ru-RU" sz="2400">
                <a:solidFill>
                  <a:schemeClr val="tx1"/>
                </a:solidFill>
                <a:latin typeface="Sitka Text" panose="02000505000000020004" pitchFamily="2" charset="0"/>
                <a:cs typeface="Microsoft Tai Le" panose="020B0502040204020203" pitchFamily="34" charset="0"/>
              </a:rPr>
              <a:t>, является </a:t>
            </a:r>
            <a:r>
              <a:rPr lang="ru-RU" sz="2400" dirty="0">
                <a:solidFill>
                  <a:schemeClr val="tx1"/>
                </a:solidFill>
                <a:latin typeface="Sitka Text" panose="02000505000000020004" pitchFamily="2" charset="0"/>
                <a:cs typeface="Microsoft Tai Le" panose="020B0502040204020203" pitchFamily="34" charset="0"/>
              </a:rPr>
              <a:t>неотъемлемой частью русского литературного языка.</a:t>
            </a:r>
          </a:p>
        </p:txBody>
      </p:sp>
    </p:spTree>
    <p:extLst>
      <p:ext uri="{BB962C8B-B14F-4D97-AF65-F5344CB8AC3E}">
        <p14:creationId xmlns="" xmlns:p14="http://schemas.microsoft.com/office/powerpoint/2010/main" val="27395756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знакомые, любимые детьми художественные произведения.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слушать новые сказки, рассказы, стихи, следить за развитием действия, сопереживать героям произведения.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Объяснять детям поступки персонажей и последствия этих поступков.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с помощью воспитателя инсценировать и драматизировать небольшие отрывки из народных сказок.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Повторять наиболее интересные, выразительные отрывки из прочитанного произведения, предоставляя детям возможность договаривать слова и несложные для воспроизведения фразы.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читать наизусть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небольшие стихотворения.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рассматривать с детьми иллюстрации.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80625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927" y="-72887"/>
            <a:ext cx="8596668" cy="3403600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rgbClr val="002060"/>
                </a:solidFill>
                <a:latin typeface="Monotype Corsiva" panose="03010101010201010101" pitchFamily="66" charset="0"/>
              </a:rPr>
              <a:t>Методы работы по приобщению детей к художественной литературе.</a:t>
            </a:r>
            <a:br>
              <a:rPr lang="ru-RU" b="1" u="sng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1" u="sng" dirty="0">
                <a:solidFill>
                  <a:schemeClr val="accent4"/>
                </a:solidFill>
                <a:latin typeface="Monotype Corsiva" panose="03010101010201010101" pitchFamily="66" charset="0"/>
              </a:rPr>
              <a:t>Словесные:</a:t>
            </a:r>
            <a:endParaRPr lang="ru-RU" b="1" u="sng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856" y="3330713"/>
            <a:ext cx="8596668" cy="1570962"/>
          </a:xfrm>
        </p:spPr>
        <p:txBody>
          <a:bodyPr>
            <a:noAutofit/>
          </a:bodyPr>
          <a:lstStyle/>
          <a:p>
            <a:pPr marL="342900" indent="-342900" algn="ctr"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</a:t>
            </a:r>
          </a:p>
          <a:p>
            <a:pPr marL="342900" indent="-342900" algn="ctr"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по прочитанному.</a:t>
            </a:r>
          </a:p>
          <a:p>
            <a:pPr marL="342900" indent="-342900" algn="ctr"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наизусть.</a:t>
            </a:r>
          </a:p>
          <a:p>
            <a:pPr marL="342900" indent="-342900" algn="ctr"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произведений.</a:t>
            </a:r>
          </a:p>
          <a:p>
            <a:pPr marL="342900" indent="-342900" algn="ctr">
              <a:buAutoNum type="arabicPeriod"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чтение.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626214433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u="sng" dirty="0">
                <a:solidFill>
                  <a:schemeClr val="accent4"/>
                </a:solidFill>
                <a:latin typeface="Monotype Corsiva" panose="03010101010201010101" pitchFamily="66" charset="0"/>
              </a:rPr>
              <a:t>Практические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551" y="2969135"/>
            <a:ext cx="4184650" cy="313848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03" y="2969134"/>
            <a:ext cx="4184649" cy="31384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71777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6" y="371061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Light" panose="020B0304030504040204" pitchFamily="34" charset="-12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Light" panose="020B0304030504040204" pitchFamily="34" charset="-12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Monotype Corsiva" pitchFamily="66" charset="0"/>
                <a:ea typeface="Microsoft JhengHei Light" panose="020B0304030504040204" pitchFamily="34" charset="-120"/>
                <a:cs typeface="Times New Roman" panose="02020603050405020304" pitchFamily="18" charset="0"/>
              </a:rPr>
              <a:t>Театрализованная деятельность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  <a:ea typeface="Microsoft JhengHei Light" panose="020B03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9" y="2315011"/>
            <a:ext cx="5180114" cy="388508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160" y="2314414"/>
            <a:ext cx="5180910" cy="3885682"/>
          </a:xfrm>
        </p:spPr>
      </p:pic>
    </p:spTree>
    <p:extLst>
      <p:ext uri="{BB962C8B-B14F-4D97-AF65-F5344CB8AC3E}">
        <p14:creationId xmlns="" xmlns:p14="http://schemas.microsoft.com/office/powerpoint/2010/main" val="2003848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u="sng" dirty="0">
                <a:solidFill>
                  <a:schemeClr val="accent4"/>
                </a:solidFill>
                <a:latin typeface="Monotype Corsiva" panose="03010101010201010101" pitchFamily="66" charset="0"/>
              </a:rPr>
              <a:t>Наглядные: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01" y="206825"/>
            <a:ext cx="4303573" cy="32276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иллюстраций, картинок, игрушек.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341" y="3737889"/>
            <a:ext cx="4160146" cy="31201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789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809" y="-993912"/>
            <a:ext cx="8596668" cy="3403600"/>
          </a:xfrm>
        </p:spPr>
        <p:txBody>
          <a:bodyPr/>
          <a:lstStyle/>
          <a:p>
            <a:pPr algn="ctr"/>
            <a:r>
              <a:rPr lang="ru-RU" i="1" u="sng" dirty="0">
                <a:solidFill>
                  <a:schemeClr val="accent4"/>
                </a:solidFill>
                <a:latin typeface="Constantia" panose="02030602050306030303" pitchFamily="18" charset="0"/>
              </a:rPr>
              <a:t>Формы работы с родителями: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5631" y="2734365"/>
            <a:ext cx="8596668" cy="1570962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проектах</a:t>
            </a: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создании книжного уголка в группе</a:t>
            </a: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оформлении выставок</a:t>
            </a:r>
          </a:p>
        </p:txBody>
      </p:sp>
    </p:spTree>
    <p:extLst>
      <p:ext uri="{BB962C8B-B14F-4D97-AF65-F5344CB8AC3E}">
        <p14:creationId xmlns="" xmlns:p14="http://schemas.microsoft.com/office/powerpoint/2010/main" val="2927202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310</Words>
  <Application>Microsoft Office PowerPoint</Application>
  <PresentationFormat>Произвольный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«Чтение книг – тропинка, по которой умелый,   умный, думающий воспитатель находит   путь к сердцу ребенка».                                                        В.А. Сухомлинский </vt:lpstr>
      <vt:lpstr>Актуальность</vt:lpstr>
      <vt:lpstr>Задачи</vt:lpstr>
      <vt:lpstr>Методы работы по приобщению детей к художественной литературе. Словесные:</vt:lpstr>
      <vt:lpstr>Практические</vt:lpstr>
      <vt:lpstr> Театрализованная деятельность</vt:lpstr>
      <vt:lpstr>Наглядные:</vt:lpstr>
      <vt:lpstr>Формы работы с родителями: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Сулимовская</dc:creator>
  <cp:lastModifiedBy>1</cp:lastModifiedBy>
  <cp:revision>16</cp:revision>
  <dcterms:created xsi:type="dcterms:W3CDTF">2017-03-27T12:47:55Z</dcterms:created>
  <dcterms:modified xsi:type="dcterms:W3CDTF">2017-10-07T11:37:50Z</dcterms:modified>
</cp:coreProperties>
</file>