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ms-office.legacyDiagramTex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76" r:id="rId7"/>
    <p:sldId id="262" r:id="rId8"/>
    <p:sldId id="264" r:id="rId9"/>
    <p:sldId id="271" r:id="rId10"/>
    <p:sldId id="273" r:id="rId11"/>
    <p:sldId id="275" r:id="rId12"/>
    <p:sldId id="277" r:id="rId13"/>
    <p:sldId id="278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0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2500" autoAdjust="0"/>
    <p:restoredTop sz="85842" autoAdjust="0"/>
  </p:normalViewPr>
  <p:slideViewPr>
    <p:cSldViewPr>
      <p:cViewPr varScale="1">
        <p:scale>
          <a:sx n="99" d="100"/>
          <a:sy n="99" d="100"/>
        </p:scale>
        <p:origin x="-19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3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06/relationships/legacyDocTextInfo" Target="legacyDocTextInfo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4" Type="http://schemas.microsoft.com/office/2006/relationships/legacyDiagramText" Target="legacyDiagramText4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apteka-ifk.ru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4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332656"/>
            <a:ext cx="9144000" cy="1461939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ru-RU" sz="19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</a:t>
            </a:r>
          </a:p>
          <a:p>
            <a:pPr algn="ctr">
              <a:defRPr/>
            </a:pPr>
            <a:r>
              <a:rPr lang="ru-RU" sz="20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«Детский сад комбинированного вида «Радуга»</a:t>
            </a:r>
          </a:p>
          <a:p>
            <a:pPr>
              <a:defRPr/>
            </a:pPr>
            <a:r>
              <a:rPr lang="ru-RU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 </a:t>
            </a:r>
            <a:endParaRPr lang="ru-RU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500562" y="1785926"/>
            <a:ext cx="4357718" cy="3857652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4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 «Зелёный лук – здоровью друг»</a:t>
            </a:r>
            <a:endParaRPr lang="ru-RU" sz="2000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Провела Филатова Екатерина Анатольевна. Воспитатель 1 кв. категории.</a:t>
            </a:r>
          </a:p>
        </p:txBody>
      </p:sp>
      <p:sp>
        <p:nvSpPr>
          <p:cNvPr id="7" name="Прямоугольник 4"/>
          <p:cNvSpPr txBox="1">
            <a:spLocks noChangeArrowheads="1"/>
          </p:cNvSpPr>
          <p:nvPr/>
        </p:nvSpPr>
        <p:spPr bwMode="auto">
          <a:xfrm>
            <a:off x="857224" y="5715016"/>
            <a:ext cx="714380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0" tIns="0" rIns="18288" bIns="0" anchor="b">
            <a:sp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 w="635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 Югорск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 smtClean="0">
                <a:ln w="6350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2014год</a:t>
            </a:r>
            <a:endParaRPr kumimoji="0" lang="ru-RU" sz="2000" b="1" i="0" u="none" strike="noStrike" kern="1200" cap="none" spc="0" normalizeH="0" baseline="0" noProof="0" dirty="0" smtClean="0">
              <a:ln w="6350">
                <a:solidFill>
                  <a:schemeClr val="tx1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600" b="1" i="0" u="none" strike="noStrike" kern="1200" cap="none" spc="0" normalizeH="0" baseline="0" noProof="0" dirty="0" smtClean="0">
                <a:ln w="635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99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 </a:t>
            </a:r>
            <a:endParaRPr kumimoji="0" lang="ru-RU" sz="5600" b="1" i="0" u="none" strike="noStrike" kern="1200" cap="none" spc="0" normalizeH="0" baseline="0" noProof="0" dirty="0">
              <a:ln w="6350">
                <a:solidFill>
                  <a:schemeClr val="tx1"/>
                </a:solidFill>
                <a:prstDash val="solid"/>
                <a:miter lim="800000"/>
              </a:ln>
              <a:solidFill>
                <a:srgbClr val="99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Picture 2" descr="d:\Документы\Desktop\ДУ 2012\аттестация Разумовой Н.И\аттестация Филатовой ЕА 2011-2012 уч.г\Филатова Екатерина Анатольевна 20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1124744"/>
            <a:ext cx="2931815" cy="4379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755576" y="1484784"/>
            <a:ext cx="7632848" cy="1512168"/>
          </a:xfrm>
        </p:spPr>
        <p:txBody>
          <a:bodyPr>
            <a:normAutofit fontScale="92500" lnSpcReduction="10000"/>
          </a:bodyPr>
          <a:lstStyle/>
          <a:p>
            <a:r>
              <a:rPr lang="ru-RU" sz="3200" dirty="0" smtClean="0"/>
              <a:t>Мы создали</a:t>
            </a:r>
          </a:p>
          <a:p>
            <a:pPr>
              <a:buNone/>
            </a:pPr>
            <a:r>
              <a:rPr lang="ru-RU" sz="3200" dirty="0" smtClean="0"/>
              <a:t>таблицу: «Какую пользу для здоровья человека приносит зелёный лук?»</a:t>
            </a:r>
            <a:r>
              <a:rPr lang="ru-RU" sz="1600" dirty="0" smtClean="0"/>
              <a:t> 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571472" y="142852"/>
            <a:ext cx="8229600" cy="1053900"/>
          </a:xfrm>
          <a:prstGeom prst="rect">
            <a:avLst/>
          </a:prstGeom>
        </p:spPr>
        <p:txBody>
          <a:bodyPr vert="horz" lIns="0" rIns="0" bIns="0" anchor="b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 w="11430"/>
                <a:solidFill>
                  <a:srgbClr val="00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III</a:t>
            </a:r>
            <a:r>
              <a:rPr kumimoji="0" lang="en-US" sz="3200" b="1" i="0" u="none" strike="noStrike" kern="1200" cap="none" spc="0" normalizeH="0" noProof="0" dirty="0" smtClean="0">
                <a:ln w="11430"/>
                <a:solidFill>
                  <a:srgbClr val="00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3200" b="1" i="0" u="none" strike="noStrike" kern="1200" cap="none" spc="0" normalizeH="0" baseline="0" noProof="0" dirty="0" smtClean="0">
                <a:ln w="11430"/>
                <a:solidFill>
                  <a:srgbClr val="00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этап</a:t>
            </a:r>
            <a:r>
              <a:rPr lang="ru-RU" sz="3200" b="1" dirty="0" smtClean="0">
                <a:ln w="11430"/>
                <a:solidFill>
                  <a:srgbClr val="00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–систематизация информации – модель.</a:t>
            </a:r>
            <a:endParaRPr kumimoji="0" lang="ru-RU" sz="3200" b="1" i="0" u="none" strike="noStrike" kern="1200" cap="none" spc="0" normalizeH="0" baseline="0" noProof="0" dirty="0">
              <a:ln w="11430"/>
              <a:solidFill>
                <a:srgbClr val="0033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4"/>
          <p:cNvSpPr txBox="1">
            <a:spLocks/>
          </p:cNvSpPr>
          <p:nvPr/>
        </p:nvSpPr>
        <p:spPr>
          <a:xfrm>
            <a:off x="214282" y="4071942"/>
            <a:ext cx="4429156" cy="264320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endParaRPr kumimoji="0" lang="ru-RU" sz="1600" b="0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169" name="Organization Chart 1"/>
          <p:cNvGraphicFramePr>
            <a:graphicFrameLocks/>
          </p:cNvGraphicFramePr>
          <p:nvPr/>
        </p:nvGraphicFramePr>
        <p:xfrm>
          <a:off x="1691680" y="3356992"/>
          <a:ext cx="5486400" cy="2743200"/>
        </p:xfrm>
        <a:graphic>
          <a:graphicData uri="http://schemas.openxmlformats.org/drawingml/2006/compatibility">
            <com:legacyDrawing xmlns:com="http://schemas.openxmlformats.org/drawingml/2006/compatibility" spid="_x0000_s7169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642910" y="714356"/>
            <a:ext cx="8229600" cy="1346492"/>
          </a:xfrm>
          <a:prstGeom prst="rect">
            <a:avLst/>
          </a:prstGeom>
        </p:spPr>
        <p:txBody>
          <a:bodyPr vert="horz" lIns="0" rIns="0" bIns="0" anchor="b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>
              <a:ln w="11430"/>
              <a:solidFill>
                <a:srgbClr val="0033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39552" y="692696"/>
            <a:ext cx="8219256" cy="108012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3600" dirty="0" smtClean="0"/>
              <a:t>   </a:t>
            </a:r>
            <a:r>
              <a:rPr lang="en-US" sz="3200" dirty="0" smtClean="0"/>
              <a:t>IV </a:t>
            </a:r>
            <a:r>
              <a:rPr lang="ru-RU" sz="3200" dirty="0" smtClean="0"/>
              <a:t> этап – заключительный. Подведение итогов реализации проекта.</a:t>
            </a:r>
            <a:endParaRPr lang="en-US" sz="3200" dirty="0" smtClean="0"/>
          </a:p>
          <a:p>
            <a:r>
              <a:rPr lang="ru-RU" sz="1800" dirty="0" smtClean="0"/>
              <a:t> Оформление выставки совместной деятельности детей, воспитателя и родителей «Зелёный лук – здоровью друг»;</a:t>
            </a:r>
          </a:p>
          <a:p>
            <a:r>
              <a:rPr lang="ru-RU" sz="1800" dirty="0" smtClean="0"/>
              <a:t> Оформление стенгазеты для родителей «Лук от семи недуг» (В продолжении проекта)</a:t>
            </a:r>
          </a:p>
          <a:p>
            <a:r>
              <a:rPr lang="ru-RU" sz="1800" dirty="0" smtClean="0"/>
              <a:t> Сбор рецептов  салатов с зелёным луком от родителей.</a:t>
            </a:r>
          </a:p>
          <a:p>
            <a:r>
              <a:rPr lang="ru-RU" sz="1800" dirty="0" smtClean="0"/>
              <a:t> Приготовление салата из лука и других овощей.</a:t>
            </a:r>
          </a:p>
          <a:p>
            <a:r>
              <a:rPr lang="ru-RU" sz="1800" dirty="0" smtClean="0"/>
              <a:t> Развлечение «Праздник лука» ( В продолжении проекта).</a:t>
            </a:r>
          </a:p>
          <a:p>
            <a:r>
              <a:rPr lang="ru-RU" sz="1800" dirty="0" smtClean="0"/>
              <a:t>Презентация проекта « Зелёный лук – здоровью друг» для родителей на итоговом родительском собрании в мае месяце.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06872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IV </a:t>
            </a:r>
            <a:r>
              <a:rPr lang="ru-RU" sz="3200" dirty="0" smtClean="0"/>
              <a:t> этап – заключительный. Подведение итогов реализации проекта.</a:t>
            </a:r>
            <a:endParaRPr lang="ru-RU" sz="3200" dirty="0"/>
          </a:p>
        </p:txBody>
      </p:sp>
      <p:pic>
        <p:nvPicPr>
          <p:cNvPr id="29698" name="Picture 2" descr="D:\Документы\Desktop\Новая папка (3)\DCIM\101MSDCF\DSC0443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4509120"/>
            <a:ext cx="2880320" cy="2160240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29699" name="Picture 3" descr="D:\Документы\Desktop\Новая папка (3)\DCIM\101MSDCF\DSC0443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43808" y="2492896"/>
            <a:ext cx="2448272" cy="1836204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6" name="Прямоугольник 5"/>
          <p:cNvSpPr/>
          <p:nvPr/>
        </p:nvSpPr>
        <p:spPr>
          <a:xfrm>
            <a:off x="251520" y="1844824"/>
            <a:ext cx="66064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Приготовление салата из лука и других овощей.</a:t>
            </a:r>
            <a:endParaRPr lang="ru-RU" sz="2800" dirty="0"/>
          </a:p>
        </p:txBody>
      </p:sp>
      <p:pic>
        <p:nvPicPr>
          <p:cNvPr id="29700" name="Picture 4" descr="D:\Документы\Desktop\Новая папка (3)\DCIM\101MSDCF\DSC0445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80112" y="3933056"/>
            <a:ext cx="3024336" cy="2268252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932824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en-US" sz="3200" dirty="0" smtClean="0"/>
              <a:t>IV </a:t>
            </a:r>
            <a:r>
              <a:rPr lang="ru-RU" sz="3200" dirty="0" smtClean="0"/>
              <a:t> этап – заключительный. Подведение итогов реализации проекта.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ru-RU" sz="3200" dirty="0" smtClean="0"/>
              <a:t>Читаем стихи о пользе лука.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ru-RU" sz="3200" dirty="0" smtClean="0"/>
              <a:t>Угощаемся салатом «Здоровье».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ru-RU" sz="3200" dirty="0"/>
          </a:p>
        </p:txBody>
      </p:sp>
      <p:pic>
        <p:nvPicPr>
          <p:cNvPr id="4" name="Picture 5" descr="D:\Документы\Desktop\Новая папка (3)\DCIM\101MSDCF\DSC0445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3068960"/>
            <a:ext cx="3142315" cy="2356736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5" name="Picture 6" descr="D:\Документы\Desktop\Новая папка (3)\DCIM\101MSDCF\DSC0445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68144" y="1196752"/>
            <a:ext cx="2976331" cy="2232248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30722" name="Picture 2" descr="D:\Документы\Desktop\Новая папка (3)\DCIM\101MSDCF\DSC0446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3968" y="4005063"/>
            <a:ext cx="3240360" cy="2430269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 descr="D:\Картинки\Природа\Цветы\Цветок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5875" y="0"/>
            <a:ext cx="9159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Прямоугольник 1"/>
          <p:cNvSpPr>
            <a:spLocks noChangeArrowheads="1"/>
          </p:cNvSpPr>
          <p:nvPr/>
        </p:nvSpPr>
        <p:spPr bwMode="auto">
          <a:xfrm>
            <a:off x="285750" y="5715000"/>
            <a:ext cx="828677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5400" b="1" i="1" dirty="0">
                <a:solidFill>
                  <a:schemeClr val="accent4">
                    <a:lumMod val="50000"/>
                  </a:schemeClr>
                </a:solidFill>
                <a:latin typeface="+mn-lt"/>
              </a:rPr>
              <a:t>Спасибо за внимание!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642918"/>
            <a:ext cx="8858312" cy="1500198"/>
          </a:xfrm>
          <a:ln>
            <a:solidFill>
              <a:srgbClr val="003399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3200" b="1" dirty="0" smtClean="0"/>
              <a:t> </a:t>
            </a:r>
            <a:r>
              <a:rPr lang="ru-RU" sz="5400" b="1" dirty="0" smtClean="0"/>
              <a:t>Актуальность проблемы</a:t>
            </a:r>
            <a:endParaRPr lang="ru-RU" sz="5400" b="1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idx="1"/>
          </p:nvPr>
        </p:nvSpPr>
        <p:spPr>
          <a:xfrm>
            <a:off x="179512" y="2204864"/>
            <a:ext cx="8821644" cy="4119736"/>
          </a:xfrm>
        </p:spPr>
        <p:txBody>
          <a:bodyPr anchor="t">
            <a:normAutofit fontScale="62500" lnSpcReduction="20000"/>
          </a:bodyPr>
          <a:lstStyle/>
          <a:p>
            <a:pPr algn="ctr">
              <a:buNone/>
            </a:pP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2400" dirty="0" smtClean="0"/>
              <a:t> </a:t>
            </a:r>
            <a:r>
              <a:rPr lang="ru-RU" sz="2900" dirty="0" smtClean="0"/>
              <a:t>Не секрет, что дети дошкольного возраста по природе своей исследователи. Неутолимая жажда новых впечатлений, любознательность, постоянное стремление экспериментировать, самостоятельно искать новые сведения о мире, традиционно рассматриваются, как важнейшие черты детского поведения. Исследовательская, поисковая активность – естественное состояние ребенка, он настроен на познание мира. Исследовать, открывать, изучать – значит сделать шаг в неизведанное и непознанное.</a:t>
            </a:r>
          </a:p>
          <a:p>
            <a:pPr algn="ctr">
              <a:buNone/>
            </a:pPr>
            <a:r>
              <a:rPr lang="ru-RU" sz="2900" dirty="0" smtClean="0"/>
              <a:t>     Тема разработанного проекта выбрана с учетом возрастных особенностей детей среднего  дошкольного возраста и объема информации, которая может быть ими воспринята. Этот детский исследовательский проект ориентирован на приобретение детьми опыта собственной опытно-исследовательской деятельности, осознание детьми своих интересов, формирование умений их реализовывать, приобретение и применение детьми новых знаний в жизни.</a:t>
            </a:r>
            <a:r>
              <a:rPr lang="x-none" sz="2900" smtClean="0"/>
              <a:t> </a:t>
            </a:r>
            <a:endParaRPr lang="ru-RU" sz="2900" dirty="0" smtClean="0"/>
          </a:p>
          <a:p>
            <a:pPr algn="ctr">
              <a:buNone/>
              <a:defRPr/>
            </a:pP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fontAlgn="auto" hangingPunct="1">
              <a:spcAft>
                <a:spcPts val="0"/>
              </a:spcAft>
              <a:buNone/>
              <a:defRPr/>
            </a:pPr>
            <a:r>
              <a:rPr lang="ru-RU" sz="2900" dirty="0" smtClean="0">
                <a:solidFill>
                  <a:srgbClr val="800000"/>
                </a:solidFill>
                <a:latin typeface="Bookman Old Style" pitchFamily="18" charset="0"/>
              </a:rPr>
              <a:t/>
            </a:r>
            <a:br>
              <a:rPr lang="ru-RU" sz="2900" dirty="0" smtClean="0">
                <a:solidFill>
                  <a:srgbClr val="800000"/>
                </a:solidFill>
                <a:latin typeface="Bookman Old Style" pitchFamily="18" charset="0"/>
              </a:rPr>
            </a:br>
            <a:endParaRPr lang="ru-RU" sz="2900" dirty="0" smtClean="0">
              <a:solidFill>
                <a:srgbClr val="80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704088"/>
            <a:ext cx="8786874" cy="2510598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Цель проекта</a:t>
            </a:r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endParaRPr lang="ru-RU" sz="4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3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539552" y="3915925"/>
            <a:ext cx="7882351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3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Ф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ормировать исследовательские  навыки  у ребенка дошкольного возраста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571504"/>
          </a:xfrm>
          <a:ln>
            <a:noFill/>
          </a:ln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solidFill>
                  <a:srgbClr val="00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b="1" dirty="0">
              <a:ln w="11430"/>
              <a:solidFill>
                <a:srgbClr val="0033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142984"/>
            <a:ext cx="8786874" cy="557216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М</a:t>
            </a:r>
            <a:r>
              <a:rPr lang="x-none" smtClean="0"/>
              <a:t>отивировать детей  к  элементарной деятельности исследовательского характера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     Создавать  условий для развития познавательных и творческих способностей детей в процессе реализации образовательного проекта «Зелёный лук – наш друг».</a:t>
            </a:r>
          </a:p>
          <a:p>
            <a:r>
              <a:rPr lang="ru-RU" dirty="0" smtClean="0"/>
              <a:t> Расширить знания детей о том, как создать мини-огород;</a:t>
            </a:r>
          </a:p>
          <a:p>
            <a:r>
              <a:rPr lang="ru-RU" dirty="0" smtClean="0"/>
              <a:t> Учить детей ежедневно ухаживать за луковицами в комнатных условиях;</a:t>
            </a:r>
          </a:p>
          <a:p>
            <a:r>
              <a:rPr lang="ru-RU" dirty="0" smtClean="0"/>
              <a:t>  Формировать представления детей о необходимости света, тепла, влаги, почвы для роста луковиц, делать выводы;</a:t>
            </a:r>
          </a:p>
          <a:p>
            <a:r>
              <a:rPr lang="ru-RU" dirty="0" smtClean="0"/>
              <a:t> Фиксировать представления детей об изменениях роста луковиц.</a:t>
            </a:r>
          </a:p>
          <a:p>
            <a:r>
              <a:rPr lang="ru-RU" dirty="0" smtClean="0"/>
              <a:t> Развивать коммуникативные навыки;</a:t>
            </a:r>
          </a:p>
          <a:p>
            <a:r>
              <a:rPr lang="ru-RU" dirty="0" smtClean="0"/>
              <a:t> Формировать навыки исследовательской  деятельности, инициативность;</a:t>
            </a:r>
          </a:p>
          <a:p>
            <a:r>
              <a:rPr lang="ru-RU" dirty="0" smtClean="0"/>
              <a:t> Активизировать внимание, память, обогащать словарный  запас, развивать речь.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001156" cy="642918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dirty="0" smtClean="0">
                <a:ln w="11430"/>
                <a:solidFill>
                  <a:srgbClr val="00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3600" b="1" dirty="0" smtClean="0">
                <a:ln w="11430"/>
                <a:solidFill>
                  <a:srgbClr val="00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Этап Сбор </a:t>
            </a:r>
            <a:r>
              <a:rPr lang="ru-RU" sz="3600" b="1" dirty="0" err="1" smtClean="0">
                <a:ln w="11430"/>
                <a:solidFill>
                  <a:srgbClr val="00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информации_</a:t>
            </a:r>
            <a:r>
              <a:rPr lang="ru-RU" sz="3600" b="1" dirty="0" smtClean="0">
                <a:ln w="11430"/>
                <a:solidFill>
                  <a:srgbClr val="00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копилка </a:t>
            </a:r>
            <a:endParaRPr lang="ru-RU" sz="3600" b="1" dirty="0">
              <a:ln w="11430"/>
              <a:solidFill>
                <a:srgbClr val="0033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714356"/>
            <a:ext cx="4714908" cy="235460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u="sng" dirty="0" smtClean="0">
                <a:latin typeface="Times New Roman" pitchFamily="18" charset="0"/>
                <a:cs typeface="Times New Roman" pitchFamily="18" charset="0"/>
              </a:rPr>
              <a:t>     Дидактические игры :</a:t>
            </a:r>
          </a:p>
          <a:p>
            <a:pPr>
              <a:buFont typeface="Wingdings" pitchFamily="2" charset="2"/>
              <a:buChar char="v"/>
            </a:pPr>
            <a:r>
              <a:rPr lang="ru-RU" sz="1600" u="sng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1600" dirty="0" smtClean="0"/>
              <a:t>Что лишнее?»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/>
              <a:t> «Узнай по вкусу»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/>
              <a:t> «Узнай на ощупь»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/>
              <a:t> «От какого овоща эта часть» 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/>
              <a:t>«Собери картинку.</a:t>
            </a:r>
            <a:endParaRPr lang="ru-RU" sz="1700" dirty="0" smtClean="0"/>
          </a:p>
          <a:p>
            <a:pPr>
              <a:buNone/>
            </a:pPr>
            <a:r>
              <a:rPr lang="ru-RU" sz="1600" dirty="0" smtClean="0"/>
              <a:t>Работа с родителями «Участвуем в проекте «Зеленый лук – наш друг».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3212976"/>
            <a:ext cx="5000628" cy="857256"/>
          </a:xfrm>
          <a:prstGeom prst="rect">
            <a:avLst/>
          </a:prstGeom>
        </p:spPr>
        <p:txBody>
          <a:bodyPr vert="horz" lIns="0" rIns="0" bIns="0" anchor="b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1200" cap="none" spc="0" normalizeH="0" baseline="0" noProof="0" dirty="0">
              <a:ln w="11430"/>
              <a:solidFill>
                <a:srgbClr val="0033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214282" y="4000504"/>
            <a:ext cx="4429156" cy="235745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360363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265" name="Picture 1" descr="D:\Документы\Desktop\фото 2014\DCIM\101MSDCF\DSC0440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24128" y="764704"/>
            <a:ext cx="2736304" cy="2232248"/>
          </a:xfrm>
          <a:prstGeom prst="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266" name="Picture 2" descr="D:\Документы\Desktop\фото 2014\DCIM\101MSDCF\DSC0440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3665583"/>
            <a:ext cx="2664296" cy="2410100"/>
          </a:xfrm>
          <a:prstGeom prst="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267" name="Picture 3" descr="D:\Документы\Desktop\фото 2014\DCIM\101MSDCF\DSC0440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63888" y="3284984"/>
            <a:ext cx="2736304" cy="2052228"/>
          </a:xfrm>
          <a:prstGeom prst="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268" name="Picture 4" descr="D:\Документы\Desktop\фото 2014\DCIM\101MSDCF\DSC0440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16216" y="4149080"/>
            <a:ext cx="2339752" cy="1754814"/>
          </a:xfrm>
          <a:prstGeom prst="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704088"/>
            <a:ext cx="8075240" cy="70868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I </a:t>
            </a:r>
            <a:r>
              <a:rPr lang="ru-RU" sz="3600" dirty="0" smtClean="0"/>
              <a:t>этап. Сбор информации - копилка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2400" dirty="0" smtClean="0"/>
              <a:t>Чтение адаптированной литературы об овощах.</a:t>
            </a:r>
          </a:p>
          <a:p>
            <a:r>
              <a:rPr lang="ru-RU" sz="2400" dirty="0" smtClean="0"/>
              <a:t>Беседа «Лук от семи недуг». «Как наш овощ помогает».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8675" name="Picture 3" descr="D:\Документы\Desktop\Новая папка (3)\DCIM\101MSDCF\DSC0442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92080" y="1844824"/>
            <a:ext cx="2746648" cy="2059986"/>
          </a:xfrm>
          <a:prstGeom prst="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pic>
        <p:nvPicPr>
          <p:cNvPr id="28676" name="Picture 4" descr="D:\Документы\Desktop\Новая папка (3)\DCIM\101MSDCF\DSC0442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59632" y="4365104"/>
            <a:ext cx="2664296" cy="1998222"/>
          </a:xfrm>
          <a:prstGeom prst="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28677" name="Picture 5" descr="D:\Документы\Desktop\Новая папка (3)\DCIM\101MSDCF\DSC0443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4048" y="4293096"/>
            <a:ext cx="2688299" cy="2016224"/>
          </a:xfrm>
          <a:prstGeom prst="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6672"/>
            <a:ext cx="9144000" cy="38056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rgbClr val="00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>1 этап. Сбор информации – копилка.</a:t>
            </a:r>
            <a:endParaRPr lang="ru-RU" sz="2800" b="1" dirty="0">
              <a:ln w="11430"/>
              <a:solidFill>
                <a:srgbClr val="0033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85794"/>
            <a:ext cx="4929222" cy="2500330"/>
          </a:xfrm>
        </p:spPr>
        <p:txBody>
          <a:bodyPr>
            <a:normAutofit/>
          </a:bodyPr>
          <a:lstStyle/>
          <a:p>
            <a:pPr marL="0" indent="360363">
              <a:spcBef>
                <a:spcPts val="0"/>
              </a:spcBef>
              <a:buFont typeface="Wingdings" pitchFamily="2" charset="2"/>
              <a:buChar char="v"/>
            </a:pPr>
            <a:r>
              <a:rPr lang="ru-RU" sz="3500" dirty="0" smtClean="0"/>
              <a:t>Р</a:t>
            </a:r>
            <a:r>
              <a:rPr lang="ru-RU" sz="2800" dirty="0" smtClean="0"/>
              <a:t>ассматривание натуральных слоев почвы, дать детям потрогать, понюхать;</a:t>
            </a:r>
          </a:p>
          <a:p>
            <a:pPr marL="0" indent="360363">
              <a:spcBef>
                <a:spcPts val="0"/>
              </a:spcBef>
              <a:buFont typeface="Wingdings" pitchFamily="2" charset="2"/>
              <a:buChar char="v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363" algn="just">
              <a:spcBef>
                <a:spcPts val="0"/>
              </a:spcBef>
              <a:buNone/>
            </a:pPr>
            <a:endParaRPr lang="ru-RU" sz="2000" dirty="0" smtClean="0"/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4786314" y="4071942"/>
            <a:ext cx="4071966" cy="25717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lvl="0" indent="-274320" algn="just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endParaRPr kumimoji="0" lang="ru-RU" sz="1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41" name="Picture 1" descr="D:\Документы\Desktop\фото 2014\DCIM\101MSDCF\DSC0440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52120" y="1052736"/>
            <a:ext cx="2952328" cy="2214246"/>
          </a:xfrm>
          <a:prstGeom prst="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42" name="Picture 2" descr="D:\Документы\Desktop\фото 2014\DCIM\101MSDCF\DSC0441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4293096"/>
            <a:ext cx="2400267" cy="1800200"/>
          </a:xfrm>
          <a:prstGeom prst="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43" name="Picture 3" descr="D:\Документы\Desktop\фото 2014\DCIM\101MSDCF\DSC0441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75856" y="3501008"/>
            <a:ext cx="2448272" cy="1836204"/>
          </a:xfrm>
          <a:prstGeom prst="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44" name="Picture 4" descr="D:\Документы\Desktop\фото 2014\DCIM\101MSDCF\DSC0441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12160" y="4365104"/>
            <a:ext cx="2520280" cy="1890210"/>
          </a:xfrm>
          <a:prstGeom prst="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500066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en-US" sz="3200" b="1" dirty="0" smtClean="0"/>
              <a:t>II </a:t>
            </a:r>
            <a:r>
              <a:rPr lang="ru-RU" sz="3200" b="1" dirty="0" smtClean="0"/>
              <a:t>этап. Практический (основной) этап.</a:t>
            </a:r>
            <a:endParaRPr lang="ru-RU" sz="3200" b="1" dirty="0">
              <a:ln w="11430"/>
              <a:solidFill>
                <a:srgbClr val="0033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71546"/>
            <a:ext cx="4214842" cy="214314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1600" dirty="0" smtClean="0"/>
              <a:t>      Посадка лука», «</a:t>
            </a:r>
            <a:r>
              <a:rPr lang="ru-RU" sz="1600" dirty="0" smtClean="0">
                <a:hlinkClick r:id="rId2"/>
              </a:rPr>
              <a:t>Витамины</a:t>
            </a:r>
            <a:r>
              <a:rPr lang="ru-RU" sz="1600" dirty="0" smtClean="0"/>
              <a:t> для детей» (познание).</a:t>
            </a:r>
          </a:p>
          <a:p>
            <a:r>
              <a:rPr lang="ru-RU" sz="1600" dirty="0" smtClean="0"/>
              <a:t>Строение лука», «Условия, необходимые для роста лука», «Размножение, рост, развитие зеленого лука» (познавательно-исследовательская деятельность);</a:t>
            </a:r>
          </a:p>
          <a:p>
            <a:r>
              <a:rPr lang="ru-RU" sz="1600" dirty="0" smtClean="0"/>
              <a:t> Зарисовка в дневниках наблюдений о росте лука (творчество);</a:t>
            </a:r>
          </a:p>
          <a:p>
            <a:r>
              <a:rPr lang="ru-RU" sz="1600" dirty="0" smtClean="0"/>
              <a:t> Составление рассказов о луке «Как лучок появился на грядке», «Зеленый доктор» (коммуникация);</a:t>
            </a:r>
          </a:p>
          <a:p>
            <a:r>
              <a:rPr lang="ru-RU" sz="1600" dirty="0" smtClean="0"/>
              <a:t>Беседы «Полезная пища» (здоровье)</a:t>
            </a:r>
          </a:p>
          <a:p>
            <a:r>
              <a:rPr lang="ru-RU" sz="1600" dirty="0" smtClean="0"/>
              <a:t> Игровые упражнения «Кто быстрей посадит лук», «Собираем урожай» (физическая культура)</a:t>
            </a:r>
          </a:p>
          <a:p>
            <a:r>
              <a:rPr lang="ru-RU" sz="1600" dirty="0" smtClean="0"/>
              <a:t> Решили создать картотеку стихов и загадок   о зелёном луке и о его пользе для </a:t>
            </a:r>
            <a:endParaRPr lang="ru-RU" sz="1600" u="sng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643438" y="4000504"/>
            <a:ext cx="4071966" cy="25717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217" name="Picture 1" descr="D:\Документы\Desktop\фото 2014\DCIM\101MSDCF\DSC0441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7984" y="980728"/>
            <a:ext cx="2376264" cy="1782198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9218" name="Picture 2" descr="D:\Документы\Desktop\фото 2014\DCIM\101MSDCF\DSC0441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00192" y="2852936"/>
            <a:ext cx="2616290" cy="1962218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9219" name="Picture 3" descr="D:\Документы\Desktop\фото 2014\DCIM\101MSDCF\DSC0441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4008" y="4869160"/>
            <a:ext cx="2328259" cy="1746194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85720" y="785794"/>
            <a:ext cx="4500594" cy="22860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u="sng" dirty="0" smtClean="0"/>
              <a:t>Уход за луком : Поливка лука.</a:t>
            </a: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285720" y="142852"/>
            <a:ext cx="8229600" cy="500066"/>
          </a:xfrm>
          <a:prstGeom prst="rect">
            <a:avLst/>
          </a:prstGeom>
        </p:spPr>
        <p:txBody>
          <a:bodyPr vert="horz" lIns="0" rIns="0" bIns="0" anchor="b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 w="11430"/>
                <a:solidFill>
                  <a:srgbClr val="00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II</a:t>
            </a:r>
            <a:r>
              <a:rPr kumimoji="0" lang="ru-RU" sz="3200" b="1" i="0" u="none" strike="noStrike" kern="1200" cap="none" spc="0" normalizeH="0" baseline="0" noProof="0" dirty="0" smtClean="0">
                <a:ln w="11430"/>
                <a:solidFill>
                  <a:srgbClr val="00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этап. </a:t>
            </a:r>
            <a:r>
              <a:rPr kumimoji="0" lang="ru-RU" sz="3200" b="1" i="0" u="none" strike="noStrike" kern="1200" cap="none" spc="0" normalizeH="0" baseline="0" noProof="0" dirty="0" err="1" smtClean="0">
                <a:ln w="11430"/>
                <a:solidFill>
                  <a:srgbClr val="00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Практичнский</a:t>
            </a:r>
            <a:r>
              <a:rPr kumimoji="0" lang="ru-RU" sz="3200" b="1" i="0" u="none" strike="noStrike" kern="1200" cap="none" spc="0" normalizeH="0" baseline="0" noProof="0" dirty="0" smtClean="0">
                <a:ln w="11430"/>
                <a:solidFill>
                  <a:srgbClr val="00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(</a:t>
            </a:r>
            <a:r>
              <a:rPr lang="ru-RU" sz="3200" b="1" noProof="0" dirty="0" smtClean="0">
                <a:ln w="11430"/>
                <a:solidFill>
                  <a:srgbClr val="00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о</a:t>
            </a:r>
            <a:r>
              <a:rPr lang="ru-RU" sz="3200" b="1" dirty="0" err="1" smtClean="0">
                <a:ln w="11430"/>
                <a:solidFill>
                  <a:srgbClr val="00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сновной</a:t>
            </a:r>
            <a:r>
              <a:rPr lang="ru-RU" sz="3200" b="1" dirty="0" smtClean="0">
                <a:ln w="11430"/>
                <a:solidFill>
                  <a:srgbClr val="00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) этап.</a:t>
            </a:r>
            <a:endParaRPr kumimoji="0" lang="ru-RU" sz="3200" b="1" i="0" u="none" strike="noStrike" kern="1200" cap="none" spc="0" normalizeH="0" baseline="0" noProof="0" dirty="0">
              <a:ln w="11430"/>
              <a:solidFill>
                <a:srgbClr val="0033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одержимое 4"/>
          <p:cNvSpPr txBox="1">
            <a:spLocks/>
          </p:cNvSpPr>
          <p:nvPr/>
        </p:nvSpPr>
        <p:spPr>
          <a:xfrm>
            <a:off x="4572000" y="3786190"/>
            <a:ext cx="4357718" cy="28575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endParaRPr kumimoji="0" lang="ru-RU" sz="1600" b="0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193" name="Picture 1" descr="D:\Документы\Desktop\фото 2014\DCIM\101MSDCF\DSC0442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2060848"/>
            <a:ext cx="3360373" cy="2520280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194" name="Picture 2" descr="D:\Документы\Desktop\фото 2014\DCIM\101MSDCF\DSC0442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64088" y="1124744"/>
            <a:ext cx="3048339" cy="2286254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2" name="Picture 1" descr="D:\Документы\Desktop\Новая папка (3)\DCIM\101MSDCF\DSC0443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60032" y="3861048"/>
            <a:ext cx="3072341" cy="2304256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886</TotalTime>
  <Words>317</Words>
  <Application>Microsoft Office PowerPoint</Application>
  <PresentationFormat>Экран (4:3)</PresentationFormat>
  <Paragraphs>72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Муниципальное автономное дошкольное образовательное учреждение «Детский сад комбинированного вида «Радуга»  </vt:lpstr>
      <vt:lpstr> Актуальность проблемы</vt:lpstr>
      <vt:lpstr>  Цель проекта </vt:lpstr>
      <vt:lpstr>Задачи</vt:lpstr>
      <vt:lpstr>I Этап Сбор информации_ копилка </vt:lpstr>
      <vt:lpstr>I этап. Сбор информации - копилка</vt:lpstr>
      <vt:lpstr>  1 этап. Сбор информации – копилка.</vt:lpstr>
      <vt:lpstr>            II этап. Практический (основной) этап.</vt:lpstr>
      <vt:lpstr>Слайд 9</vt:lpstr>
      <vt:lpstr>Слайд 10</vt:lpstr>
      <vt:lpstr>Слайд 11</vt:lpstr>
      <vt:lpstr>IV  этап – заключительный. Подведение итогов реализации проекта.</vt:lpstr>
      <vt:lpstr>       IV  этап – заключительный. Подведение итогов реализации проекта. Читаем стихи о пользе лука. Угощаемся салатом «Здоровье». 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дошкольное образовательное учреждение «Детский сад комбинированного вида «Радуга»  </dc:title>
  <cp:lastModifiedBy>Денис</cp:lastModifiedBy>
  <cp:revision>106</cp:revision>
  <dcterms:modified xsi:type="dcterms:W3CDTF">2017-10-07T14:37:03Z</dcterms:modified>
</cp:coreProperties>
</file>