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7EFA-1E24-47E3-AD03-DA2E7954B82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6A26-1252-4E1A-9FFD-2450308BF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7EFA-1E24-47E3-AD03-DA2E7954B82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6A26-1252-4E1A-9FFD-2450308BF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7EFA-1E24-47E3-AD03-DA2E7954B82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6A26-1252-4E1A-9FFD-2450308BF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7EFA-1E24-47E3-AD03-DA2E7954B82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6A26-1252-4E1A-9FFD-2450308BF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7EFA-1E24-47E3-AD03-DA2E7954B82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6A26-1252-4E1A-9FFD-2450308BF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7EFA-1E24-47E3-AD03-DA2E7954B82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6A26-1252-4E1A-9FFD-2450308BF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7EFA-1E24-47E3-AD03-DA2E7954B82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6A26-1252-4E1A-9FFD-2450308BF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7EFA-1E24-47E3-AD03-DA2E7954B82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6A26-1252-4E1A-9FFD-2450308BF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7EFA-1E24-47E3-AD03-DA2E7954B82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6A26-1252-4E1A-9FFD-2450308BF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7EFA-1E24-47E3-AD03-DA2E7954B82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6A26-1252-4E1A-9FFD-2450308BF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7EFA-1E24-47E3-AD03-DA2E7954B82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6A26-1252-4E1A-9FFD-2450308BF2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F7EFA-1E24-47E3-AD03-DA2E7954B82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86A26-1252-4E1A-9FFD-2450308BF2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tudy-english.info/adjective.php" TargetMode="External"/><Relationship Id="rId2" Type="http://schemas.openxmlformats.org/officeDocument/2006/relationships/hyperlink" Target="http://study-english.info/noun.php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tudy-english.info/transcription.php" TargetMode="External"/><Relationship Id="rId2" Type="http://schemas.openxmlformats.org/officeDocument/2006/relationships/hyperlink" Target="http://study-english.info/noun.php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tudy-english.info/noun.php" TargetMode="External"/><Relationship Id="rId2" Type="http://schemas.openxmlformats.org/officeDocument/2006/relationships/hyperlink" Target="http://study-english.info/zero-article.php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study-english.info/noun.php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tudy-english.info/preposition.php" TargetMode="External"/><Relationship Id="rId2" Type="http://schemas.openxmlformats.org/officeDocument/2006/relationships/hyperlink" Target="http://study-english.info/noun.php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tudy-english.info/adverb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260648"/>
          <a:ext cx="8568952" cy="6336703"/>
        </p:xfrm>
        <a:graphic>
          <a:graphicData uri="http://schemas.openxmlformats.org/drawingml/2006/table">
            <a:tbl>
              <a:tblPr/>
              <a:tblGrid>
                <a:gridCol w="3854824"/>
                <a:gridCol w="4111812"/>
                <a:gridCol w="602316"/>
              </a:tblGrid>
              <a:tr h="542039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СЛУЧАИ УПОТРЕБЛЕНИЯ ОПРЕДЕЛЕННОГО АРТИКЛЯ THE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7" marR="68097" marT="68097" marB="68097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  <a:cs typeface="Times New Roman"/>
                        </a:rPr>
                        <a:t>СЛУЧАЙ УПОТРЕБЛЕНИЯ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7" marR="68097" marT="68097" marB="68097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  <a:cs typeface="Times New Roman"/>
                        </a:rPr>
                        <a:t>ПРИМЕР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7" marR="68097" marT="68097" marB="68097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71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Если говорится о единственном в мире предмете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7" marR="68097" marT="68097" marB="68097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 sun is in </a:t>
                      </a: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 sky. </a:t>
                      </a:r>
                      <a:b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800" i="1" dirty="0">
                          <a:latin typeface="Arial"/>
                          <a:ea typeface="Times New Roman"/>
                          <a:cs typeface="Times New Roman"/>
                        </a:rPr>
                        <a:t>Солнце находится на небе.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7" marR="68097" marT="68097" marB="68097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1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"/>
                          <a:ea typeface="Times New Roman"/>
                          <a:cs typeface="Times New Roman"/>
                        </a:rPr>
                        <a:t>Когда говорится о предмете (или лице), единственном в данной обстановке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7" marR="68097" marT="68097" marB="68097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 teacher is in </a:t>
                      </a: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 classroom. </a:t>
                      </a:r>
                      <a:b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800" i="1" dirty="0">
                          <a:latin typeface="Arial"/>
                          <a:ea typeface="Times New Roman"/>
                          <a:cs typeface="Times New Roman"/>
                        </a:rPr>
                        <a:t>Учитель в классе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. (В данном классе находится только один учитель)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7" marR="68097" marT="68097" marB="68097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9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Когда о данном предмете уже упоминалось в разговоре или повествовании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7" marR="68097" marT="68097" marB="68097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"I</a:t>
                      </a: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’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ve got a very interesting book," says Mike.</a:t>
                      </a:r>
                      <a:b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"Please show me </a:t>
                      </a: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 book," says Nick. </a:t>
                      </a:r>
                      <a:b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800" i="1" dirty="0">
                          <a:latin typeface="Arial"/>
                          <a:ea typeface="Times New Roman"/>
                          <a:cs typeface="Times New Roman"/>
                        </a:rPr>
                        <a:t>«У меня есть интересная книга», </a:t>
                      </a: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—</a:t>
                      </a:r>
                      <a:r>
                        <a:rPr lang="ru-RU" sz="1800" i="1" dirty="0">
                          <a:latin typeface="Arial"/>
                          <a:ea typeface="Times New Roman"/>
                          <a:cs typeface="Times New Roman"/>
                        </a:rPr>
                        <a:t> говорит Майк. </a:t>
                      </a:r>
                      <a:br>
                        <a:rPr lang="ru-RU" sz="1800" i="1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800" i="1" dirty="0">
                          <a:latin typeface="Arial"/>
                          <a:ea typeface="Times New Roman"/>
                          <a:cs typeface="Times New Roman"/>
                        </a:rPr>
                        <a:t>«Покажи мне пожалуйста эту книгу», </a:t>
                      </a: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—</a:t>
                      </a:r>
                      <a:r>
                        <a:rPr lang="ru-RU" sz="1800" i="1" dirty="0">
                          <a:latin typeface="Arial"/>
                          <a:ea typeface="Times New Roman"/>
                          <a:cs typeface="Times New Roman"/>
                        </a:rPr>
                        <a:t> говорит Ник.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7" marR="68097" marT="68097" marB="68097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188640"/>
          <a:ext cx="8784976" cy="6480719"/>
        </p:xfrm>
        <a:graphic>
          <a:graphicData uri="http://schemas.openxmlformats.org/drawingml/2006/table">
            <a:tbl>
              <a:tblPr/>
              <a:tblGrid>
                <a:gridCol w="614948"/>
                <a:gridCol w="3953240"/>
                <a:gridCol w="4216788"/>
              </a:tblGrid>
              <a:tr h="1581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С </a:t>
                      </a:r>
                      <a:r>
                        <a:rPr lang="ru-RU" sz="1800" u="sng" dirty="0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существительным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, перед которым стоит порядковое числительное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We are on 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 fourth floor. </a:t>
                      </a:r>
                      <a:b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800" i="1">
                          <a:latin typeface="Arial"/>
                          <a:ea typeface="Times New Roman"/>
                          <a:cs typeface="Times New Roman"/>
                        </a:rPr>
                        <a:t>Мы на пятом этаже.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С </a:t>
                      </a:r>
                      <a:r>
                        <a:rPr lang="ru-RU" sz="1800" u="sng" dirty="0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существительным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, перед которым стоит </a:t>
                      </a:r>
                      <a:r>
                        <a:rPr lang="ru-RU" sz="1800" u="sng" dirty="0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прилагательное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в превосходной степени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He is 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  <a:t> best student in our group. </a:t>
                      </a:r>
                      <a:br>
                        <a:rPr lang="en-US" sz="18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800" i="1">
                          <a:latin typeface="Arial"/>
                          <a:ea typeface="Times New Roman"/>
                          <a:cs typeface="Times New Roman"/>
                        </a:rPr>
                        <a:t>Он лучший студент в нашей группе.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3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Если говорится об определенном (по контексту) количестве вещества, например </a:t>
                      </a:r>
                      <a:r>
                        <a:rPr lang="ru-RU" sz="1800" b="1" dirty="0" err="1">
                          <a:latin typeface="Arial"/>
                          <a:ea typeface="Times New Roman"/>
                          <a:cs typeface="Times New Roman"/>
                        </a:rPr>
                        <a:t>tea</a:t>
                      </a: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i="1" dirty="0">
                          <a:latin typeface="Arial"/>
                          <a:ea typeface="Times New Roman"/>
                          <a:cs typeface="Times New Roman"/>
                        </a:rPr>
                        <a:t>чай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b="1" dirty="0" err="1">
                          <a:latin typeface="Arial"/>
                          <a:ea typeface="Times New Roman"/>
                          <a:cs typeface="Times New Roman"/>
                        </a:rPr>
                        <a:t>milk</a:t>
                      </a: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i="1" dirty="0">
                          <a:latin typeface="Arial"/>
                          <a:ea typeface="Times New Roman"/>
                          <a:cs typeface="Times New Roman"/>
                        </a:rPr>
                        <a:t>молоко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b="1" dirty="0" err="1">
                          <a:latin typeface="Arial"/>
                          <a:ea typeface="Times New Roman"/>
                          <a:cs typeface="Times New Roman"/>
                        </a:rPr>
                        <a:t>bread</a:t>
                      </a:r>
                      <a:r>
                        <a:rPr lang="ru-RU" sz="18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i="1" dirty="0">
                          <a:latin typeface="Arial"/>
                          <a:ea typeface="Times New Roman"/>
                          <a:cs typeface="Times New Roman"/>
                        </a:rPr>
                        <a:t>хлеб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и т. п.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Is </a:t>
                      </a: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 milk on </a:t>
                      </a:r>
                      <a:r>
                        <a:rPr lang="en-US" sz="1800" b="1" dirty="0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 table?  </a:t>
                      </a:r>
                      <a:b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800" i="1" dirty="0">
                          <a:latin typeface="Arial"/>
                          <a:ea typeface="Times New Roman"/>
                          <a:cs typeface="Times New Roman"/>
                        </a:rPr>
                        <a:t>Молоко на столе?</a:t>
                      </a:r>
                      <a:r>
                        <a:rPr lang="ru-RU" sz="1800" dirty="0">
                          <a:latin typeface="Arial"/>
                          <a:ea typeface="Times New Roman"/>
                          <a:cs typeface="Times New Roman"/>
                        </a:rPr>
                        <a:t> (т. е. именно молоко (в определённой упаковке / в определённом объёме и т. д.), подразумеваемое по контексту, а не просто молоко как вещество)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260648"/>
          <a:ext cx="8712968" cy="6408711"/>
        </p:xfrm>
        <a:graphic>
          <a:graphicData uri="http://schemas.openxmlformats.org/drawingml/2006/table">
            <a:tbl>
              <a:tblPr/>
              <a:tblGrid>
                <a:gridCol w="609908"/>
                <a:gridCol w="3920836"/>
                <a:gridCol w="4182224"/>
              </a:tblGrid>
              <a:tr h="3877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Перед названиями морей, горных массивов, островов, рек, пустынь, кораблей, гостиниц, кинотеатров, театров; перед словами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country</a:t>
                      </a:r>
                      <a:r>
                        <a:rPr lang="ru-RU" sz="2000" i="1" dirty="0" err="1">
                          <a:latin typeface="Arial"/>
                          <a:ea typeface="Times New Roman"/>
                          <a:cs typeface="Times New Roman"/>
                        </a:rPr>
                        <a:t>за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 городом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,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sea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море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,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seaside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у моря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,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mountains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горы 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(и при обобщении)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US" sz="2000" b="1">
                          <a:latin typeface="Arial"/>
                          <a:ea typeface="Times New Roman"/>
                          <a:cs typeface="Times New Roman"/>
                        </a:rPr>
                        <a:t>’</a:t>
                      </a: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m taking a trip to </a:t>
                      </a:r>
                      <a:r>
                        <a:rPr lang="en-US" sz="2000" b="1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 mountains next week. </a:t>
                      </a:r>
                      <a:b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>
                          <a:latin typeface="Arial"/>
                          <a:ea typeface="Times New Roman"/>
                          <a:cs typeface="Times New Roman"/>
                        </a:rPr>
                        <a:t>На следующей неделе я еду в горы.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Did you go to </a:t>
                      </a:r>
                      <a:r>
                        <a:rPr lang="en-US" sz="2000" b="1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 Black Sea or to </a:t>
                      </a:r>
                      <a:r>
                        <a:rPr lang="en-US" sz="2000" b="1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 Volga? </a:t>
                      </a:r>
                      <a:b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>
                          <a:latin typeface="Arial"/>
                          <a:ea typeface="Times New Roman"/>
                          <a:cs typeface="Times New Roman"/>
                        </a:rPr>
                        <a:t>Вы ездили на Черное море или на Волгу?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1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Перед существительным в единственном числе, обозначающим целый класс предметов, людей (т. е. при обобщении)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 whale is a mammal, not a fish.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Кит 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—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 это млекопитающее, а не рыба.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260649"/>
          <a:ext cx="8640960" cy="6336702"/>
        </p:xfrm>
        <a:graphic>
          <a:graphicData uri="http://schemas.openxmlformats.org/drawingml/2006/table">
            <a:tbl>
              <a:tblPr/>
              <a:tblGrid>
                <a:gridCol w="604868"/>
                <a:gridCol w="3888432"/>
                <a:gridCol w="4147660"/>
              </a:tblGrid>
              <a:tr h="3021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После слов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one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один (из)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,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some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некоторые (из),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many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многие (из),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each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каждый (из),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most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большинство (из)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(часто после слов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все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,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both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оба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Most of </a:t>
                      </a:r>
                      <a:r>
                        <a:rPr lang="en-US" sz="2000" b="1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 stories are very interesting. </a:t>
                      </a:r>
                      <a:b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>
                          <a:latin typeface="Arial"/>
                          <a:ea typeface="Times New Roman"/>
                          <a:cs typeface="Times New Roman"/>
                        </a:rPr>
                        <a:t>Большинство рассказов очень интересны.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Give me one of </a:t>
                      </a:r>
                      <a:r>
                        <a:rPr lang="ru-RU" sz="2000" b="1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 books.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latin typeface="Arial"/>
                          <a:ea typeface="Times New Roman"/>
                          <a:cs typeface="Times New Roman"/>
                        </a:rPr>
                        <a:t>Дайте мне одну из (этих) книг.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25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Перед названиями четырех сторон света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 Northern part of our country </a:t>
                      </a:r>
                      <a:r>
                        <a:rPr lang="en-US" sz="2000" b="1">
                          <a:latin typeface="Arial"/>
                          <a:ea typeface="Times New Roman"/>
                          <a:cs typeface="Times New Roman"/>
                        </a:rPr>
                        <a:t>—</a:t>
                      </a: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>
                          <a:latin typeface="Arial"/>
                          <a:ea typeface="Times New Roman"/>
                          <a:cs typeface="Times New Roman"/>
                        </a:rPr>
                        <a:t>север нашей страны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Перед фамилией во множественном числе (при обозначении всех членов семьи)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Petrovs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are at home.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Петровы дома.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260648"/>
          <a:ext cx="8568951" cy="6336704"/>
        </p:xfrm>
        <a:graphic>
          <a:graphicData uri="http://schemas.openxmlformats.org/drawingml/2006/table">
            <a:tbl>
              <a:tblPr/>
              <a:tblGrid>
                <a:gridCol w="3807247"/>
                <a:gridCol w="4061065"/>
                <a:gridCol w="700639"/>
              </a:tblGrid>
              <a:tr h="58302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Arial"/>
                          <a:ea typeface="Times New Roman"/>
                          <a:cs typeface="Times New Roman"/>
                        </a:rPr>
                        <a:t>СЛУЧАИ УПОТРЕБЛЕНИЯ НЕОПРЕДЕЛЕННОГО АРТИКЛЯ A/AN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265" marR="73265" marT="73265" marB="73265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30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Arial"/>
                          <a:ea typeface="Times New Roman"/>
                          <a:cs typeface="Times New Roman"/>
                        </a:rPr>
                        <a:t>СЛУЧАЙ УПОТРЕБЛЕНИЯ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265" marR="73265" marT="73265" marB="73265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Arial"/>
                          <a:ea typeface="Times New Roman"/>
                          <a:cs typeface="Times New Roman"/>
                        </a:rPr>
                        <a:t>ПРИМЕР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265" marR="73265" marT="73265" marB="73265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92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При упоминании чего-либо впервые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265" marR="73265" marT="73265" marB="73265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 man came up to 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a 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policeman.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Человек подошел к полицейскому.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265" marR="73265" marT="73265" marB="73265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74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При обобщении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265" marR="73265" marT="73265" marB="73265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 baby deer can stand as soon as it is born.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Оленята могут стоять на ногах сразу после рождения.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265" marR="73265" marT="73265" marB="73265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2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При обозначении неопределенного количества конкретного предмета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265" marR="73265" marT="73265" marB="73265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Pass me 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 piece of bread.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Передайте мне (немного) хлеба.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265" marR="73265" marT="73265" marB="73265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37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Перед названиями профессий или должностей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265" marR="73265" marT="73265" marB="73265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He is 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 doctor.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Он врач</a:t>
                      </a:r>
                      <a:r>
                        <a:rPr lang="en-US" sz="2000" i="1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265" marR="73265" marT="73265" marB="73265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260649"/>
          <a:ext cx="8712968" cy="6336702"/>
        </p:xfrm>
        <a:graphic>
          <a:graphicData uri="http://schemas.openxmlformats.org/drawingml/2006/table">
            <a:tbl>
              <a:tblPr/>
              <a:tblGrid>
                <a:gridCol w="609908"/>
                <a:gridCol w="3920836"/>
                <a:gridCol w="4182224"/>
              </a:tblGrid>
              <a:tr h="16574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В значении один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перед исчисляемыми </a:t>
                      </a:r>
                      <a:r>
                        <a:rPr lang="ru-RU" sz="2000" u="sng" dirty="0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существительными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, обозначающими время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Will you be back in </a:t>
                      </a:r>
                      <a:r>
                        <a:rPr lang="en-US" sz="2000" b="1">
                          <a:latin typeface="Arial"/>
                          <a:ea typeface="Times New Roman"/>
                          <a:cs typeface="Times New Roman"/>
                        </a:rPr>
                        <a:t>an</a:t>
                      </a: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 hour? </a:t>
                      </a:r>
                      <a:b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>
                          <a:latin typeface="Arial"/>
                          <a:ea typeface="Times New Roman"/>
                          <a:cs typeface="Times New Roman"/>
                        </a:rPr>
                        <a:t>Вы вернетесь через час?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1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Перед исчисляемыми существительными в единственном числе, определяемыми словами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such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,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quite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,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rather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most</a:t>
                      </a:r>
                      <a:r>
                        <a:rPr lang="ru-RU" sz="20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(в значении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очень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He is quite 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a 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young man.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Он совсем еще молодой человек.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It is 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a 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most interesting book.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Это очень интересная книга.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74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N.B.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Артикль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an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употребляется тогда, когда следующее за ним слово начинается с </a:t>
                      </a:r>
                      <a:r>
                        <a:rPr lang="ru-RU" sz="2000" u="sng" dirty="0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гласного звука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: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an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dirty="0" err="1">
                          <a:latin typeface="Arial"/>
                          <a:ea typeface="Times New Roman"/>
                          <a:cs typeface="Times New Roman"/>
                        </a:rPr>
                        <a:t>old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latin typeface="Arial"/>
                          <a:ea typeface="Times New Roman"/>
                          <a:cs typeface="Times New Roman"/>
                        </a:rPr>
                        <a:t>woman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старуха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, </a:t>
                      </a:r>
                      <a:r>
                        <a:rPr lang="ru-RU" sz="2000" b="1" dirty="0" err="1">
                          <a:latin typeface="Arial"/>
                          <a:ea typeface="Times New Roman"/>
                          <a:cs typeface="Times New Roman"/>
                        </a:rPr>
                        <a:t>an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dirty="0" err="1">
                          <a:latin typeface="Arial"/>
                          <a:ea typeface="Times New Roman"/>
                          <a:cs typeface="Times New Roman"/>
                        </a:rPr>
                        <a:t>honest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latin typeface="Arial"/>
                          <a:ea typeface="Times New Roman"/>
                          <a:cs typeface="Times New Roman"/>
                        </a:rPr>
                        <a:t>man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честный человек.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260649"/>
          <a:ext cx="8568952" cy="6192686"/>
        </p:xfrm>
        <a:graphic>
          <a:graphicData uri="http://schemas.openxmlformats.org/drawingml/2006/table">
            <a:tbl>
              <a:tblPr/>
              <a:tblGrid>
                <a:gridCol w="3755110"/>
                <a:gridCol w="4005451"/>
                <a:gridCol w="808391"/>
              </a:tblGrid>
              <a:tr h="61421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b="1" u="sng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ОТСУТСТВИЕ АРТИКЛЯ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42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b="1">
                          <a:latin typeface="Arial"/>
                          <a:ea typeface="Times New Roman"/>
                          <a:cs typeface="Times New Roman"/>
                        </a:rPr>
                        <a:t>СЛУЧАЙ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b="1">
                          <a:latin typeface="Arial"/>
                          <a:ea typeface="Times New Roman"/>
                          <a:cs typeface="Times New Roman"/>
                        </a:rPr>
                        <a:t>ПРИМЕР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55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Перед исчисляемыми </a:t>
                      </a:r>
                      <a:r>
                        <a:rPr lang="ru-RU" sz="2000" u="sng" dirty="0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существительными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во множественном числе (в тех случаях, когда в единственном числе следует употребить неопределенный артикль)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My father and my uncle are doctors.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Мой отец и мой дядя врачи.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При обобщении (обычно используется множественное число или неисчисляемое </a:t>
                      </a:r>
                      <a:r>
                        <a:rPr lang="ru-RU" sz="2000" u="sng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существительное</a:t>
                      </a: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 без артикля)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Carrots are my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favourite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vegetable.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Морковь 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—</a:t>
                      </a: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 мой любимый овощ.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188640"/>
          <a:ext cx="8712968" cy="6408711"/>
        </p:xfrm>
        <a:graphic>
          <a:graphicData uri="http://schemas.openxmlformats.org/drawingml/2006/table">
            <a:tbl>
              <a:tblPr/>
              <a:tblGrid>
                <a:gridCol w="609908"/>
                <a:gridCol w="3920836"/>
                <a:gridCol w="4182224"/>
              </a:tblGrid>
              <a:tr h="14993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В выражениях с собственным </a:t>
                      </a:r>
                      <a:r>
                        <a:rPr lang="ru-RU" sz="2000" u="sng" dirty="0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существительным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в притяжательном падеже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John</a:t>
                      </a:r>
                      <a:r>
                        <a:rPr lang="ru-RU" sz="2000" b="1">
                          <a:latin typeface="Arial"/>
                          <a:ea typeface="Times New Roman"/>
                          <a:cs typeface="Times New Roman"/>
                        </a:rPr>
                        <a:t>’</a:t>
                      </a: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s coat </a:t>
                      </a:r>
                      <a:b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>
                          <a:latin typeface="Arial"/>
                          <a:ea typeface="Times New Roman"/>
                          <a:cs typeface="Times New Roman"/>
                        </a:rPr>
                        <a:t>пальто Джона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7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Перед </a:t>
                      </a:r>
                      <a:r>
                        <a:rPr lang="ru-RU" sz="2000" u="sng" dirty="0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существительным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в функции определения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Arial"/>
                          <a:ea typeface="Times New Roman"/>
                          <a:cs typeface="Times New Roman"/>
                        </a:rPr>
                        <a:t>guitar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latin typeface="Arial"/>
                          <a:ea typeface="Times New Roman"/>
                          <a:cs typeface="Times New Roman"/>
                        </a:rPr>
                        <a:t>lessons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уроки игры на гитаре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07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Перед названиями континентов, стран, штатов, городов, улиц, озер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’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ve been neither to South Africa nor to North America.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Я не был ни в Южной Африке, ни в Северной Америке.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07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Перед неисчисляемыми (абстрактными) </a:t>
                      </a:r>
                      <a:r>
                        <a:rPr lang="ru-RU" sz="2000" u="sng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существительными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This is important information.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Это важная информация</a:t>
                      </a:r>
                      <a:r>
                        <a:rPr lang="en-US" sz="2000" i="1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ru-RU" sz="2000" dirty="0" err="1">
                          <a:latin typeface="Arial"/>
                          <a:ea typeface="Times New Roman"/>
                          <a:cs typeface="Times New Roman"/>
                        </a:rPr>
                        <a:t>need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latin typeface="Arial"/>
                          <a:ea typeface="Times New Roman"/>
                          <a:cs typeface="Times New Roman"/>
                        </a:rPr>
                        <a:t>advice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Мне нужен совет.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188640"/>
          <a:ext cx="8568951" cy="6336703"/>
        </p:xfrm>
        <a:graphic>
          <a:graphicData uri="http://schemas.openxmlformats.org/drawingml/2006/table">
            <a:tbl>
              <a:tblPr/>
              <a:tblGrid>
                <a:gridCol w="599827"/>
                <a:gridCol w="3856028"/>
                <a:gridCol w="4113096"/>
              </a:tblGrid>
              <a:tr h="5164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В некоторых сочетаниях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u="sng" dirty="0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существительного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u="sng" dirty="0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предлогом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когда все сочетание имеет характер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u="sng" dirty="0">
                          <a:solidFill>
                            <a:srgbClr val="624421"/>
                          </a:solidFill>
                          <a:latin typeface="Arial"/>
                          <a:ea typeface="Times New Roman"/>
                          <a:cs typeface="Times New Roman"/>
                          <a:hlinkClick r:id="rId4"/>
                        </a:rPr>
                        <a:t>наречия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. 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to / at / from school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2000" b="1" dirty="0" err="1">
                          <a:latin typeface="Arial"/>
                          <a:ea typeface="Times New Roman"/>
                          <a:cs typeface="Times New Roman"/>
                        </a:rPr>
                        <a:t>university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000" b="1" dirty="0" err="1">
                          <a:latin typeface="Arial"/>
                          <a:ea typeface="Times New Roman"/>
                          <a:cs typeface="Times New Roman"/>
                        </a:rPr>
                        <a:t>college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 to / in / into / from church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 in time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 at / from home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 by car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 bus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 bicycle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 plane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 train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 metro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 boat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 etc.;</a:t>
                      </a:r>
                      <a:r>
                        <a:rPr lang="en-US" sz="2000" b="1" dirty="0">
                          <a:latin typeface="Arial"/>
                          <a:ea typeface="Times New Roman"/>
                          <a:cs typeface="Times New Roman"/>
                        </a:rPr>
                        <a:t> for breakfast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dirty="0">
                          <a:latin typeface="Arial"/>
                          <a:ea typeface="Times New Roman"/>
                          <a:cs typeface="Times New Roman"/>
                        </a:rPr>
                        <a:t>и т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2000" dirty="0" err="1">
                          <a:latin typeface="Arial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You can get there in time if you go by train.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Вы можете добраться туда вовремя, если поедете поездом.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DD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/>
                          <a:ea typeface="Times New Roman"/>
                          <a:cs typeface="Times New Roman"/>
                        </a:rPr>
                        <a:t>Перед именами и фамилиями людей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My name is Bond, James Bond. </a:t>
                      </a:r>
                      <a:b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000" i="1" dirty="0">
                          <a:latin typeface="Arial"/>
                          <a:ea typeface="Times New Roman"/>
                          <a:cs typeface="Times New Roman"/>
                        </a:rPr>
                        <a:t>Меня зовут Бонд, Джеймс Бонд.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>
                    <a:lnL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8E5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324</Words>
  <Application>Microsoft Office PowerPoint</Application>
  <PresentationFormat>Экран (4:3)</PresentationFormat>
  <Paragraphs>96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катерюшка</dc:creator>
  <cp:lastModifiedBy>катерюшка</cp:lastModifiedBy>
  <cp:revision>1</cp:revision>
  <dcterms:created xsi:type="dcterms:W3CDTF">2016-09-20T18:19:39Z</dcterms:created>
  <dcterms:modified xsi:type="dcterms:W3CDTF">2016-09-20T18:27:33Z</dcterms:modified>
</cp:coreProperties>
</file>