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76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77" r:id="rId15"/>
    <p:sldId id="269" r:id="rId16"/>
    <p:sldId id="270" r:id="rId17"/>
    <p:sldId id="271" r:id="rId18"/>
    <p:sldId id="287" r:id="rId19"/>
    <p:sldId id="286" r:id="rId20"/>
    <p:sldId id="279" r:id="rId21"/>
    <p:sldId id="274" r:id="rId22"/>
    <p:sldId id="273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www.zveryshki.ru/uploads/posts/2012-11/1353839305_1.jpg" TargetMode="Externa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:\Картинки\561fe8d87827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19672" y="1124745"/>
            <a:ext cx="6264696" cy="1800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6633"/>
            <a:ext cx="7772400" cy="864095"/>
          </a:xfrm>
        </p:spPr>
        <p:txBody>
          <a:bodyPr>
            <a:noAutofit/>
          </a:bodyPr>
          <a:lstStyle/>
          <a:p>
            <a:r>
              <a:rPr lang="ru-RU" altLang="ru-RU" sz="1800" dirty="0" smtClean="0">
                <a:latin typeface="Comic Sans MS" pitchFamily="66" charset="0"/>
              </a:rPr>
              <a:t>Муниципальное автономное </a:t>
            </a:r>
            <a:br>
              <a:rPr lang="ru-RU" altLang="ru-RU" sz="1800" dirty="0" smtClean="0">
                <a:latin typeface="Comic Sans MS" pitchFamily="66" charset="0"/>
              </a:rPr>
            </a:br>
            <a:r>
              <a:rPr lang="ru-RU" altLang="ru-RU" sz="1800" dirty="0" smtClean="0">
                <a:latin typeface="Comic Sans MS" pitchFamily="66" charset="0"/>
              </a:rPr>
              <a:t>дошкольное образовательное  учреждение</a:t>
            </a:r>
            <a:br>
              <a:rPr lang="ru-RU" altLang="ru-RU" sz="1800" dirty="0" smtClean="0">
                <a:latin typeface="Comic Sans MS" pitchFamily="66" charset="0"/>
              </a:rPr>
            </a:br>
            <a:r>
              <a:rPr lang="ru-RU" altLang="ru-RU" sz="1800" dirty="0" smtClean="0">
                <a:latin typeface="Comic Sans MS" pitchFamily="66" charset="0"/>
              </a:rPr>
              <a:t>«Детский сад комбинированного вида «Радуга»</a:t>
            </a:r>
            <a:endParaRPr lang="ru-RU" sz="1800" dirty="0">
              <a:latin typeface="Comic Sans MS" pitchFamily="66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2924944"/>
            <a:ext cx="7016824" cy="3384376"/>
          </a:xfrm>
        </p:spPr>
        <p:txBody>
          <a:bodyPr>
            <a:normAutofit/>
          </a:bodyPr>
          <a:lstStyle/>
          <a:p>
            <a:r>
              <a:rPr lang="ru-RU" altLang="ru-RU" sz="1800" dirty="0" smtClean="0">
                <a:solidFill>
                  <a:schemeClr val="tx1"/>
                </a:solidFill>
                <a:latin typeface="Comic Sans MS" pitchFamily="66" charset="0"/>
                <a:ea typeface="+mj-ea"/>
                <a:cs typeface="+mj-cs"/>
              </a:rPr>
              <a:t>Исследовательская</a:t>
            </a:r>
            <a:r>
              <a:rPr lang="ru-RU" sz="1400" dirty="0" smtClean="0">
                <a:solidFill>
                  <a:schemeClr val="tx1"/>
                </a:solidFill>
              </a:rPr>
              <a:t> </a:t>
            </a:r>
            <a:r>
              <a:rPr lang="ru-RU" altLang="ru-RU" sz="1800" dirty="0" smtClean="0">
                <a:solidFill>
                  <a:schemeClr val="tx1"/>
                </a:solidFill>
                <a:latin typeface="Comic Sans MS" pitchFamily="66" charset="0"/>
                <a:ea typeface="+mj-ea"/>
                <a:cs typeface="+mj-cs"/>
              </a:rPr>
              <a:t>работа</a:t>
            </a:r>
          </a:p>
          <a:p>
            <a:r>
              <a:rPr lang="ru-RU" altLang="ru-RU" sz="3600" b="1" dirty="0" smtClean="0">
                <a:solidFill>
                  <a:schemeClr val="tx1"/>
                </a:solidFill>
                <a:latin typeface="Comic Sans MS" pitchFamily="66" charset="0"/>
                <a:ea typeface="+mj-ea"/>
                <a:cs typeface="+mj-cs"/>
              </a:rPr>
              <a:t>РАДУГА – ЧУДО ПРИРОДЫ</a:t>
            </a:r>
          </a:p>
          <a:p>
            <a:endParaRPr lang="ru-RU" altLang="ru-RU" sz="1800" b="1" dirty="0" smtClean="0">
              <a:solidFill>
                <a:schemeClr val="tx1"/>
              </a:solidFill>
              <a:latin typeface="Comic Sans MS" pitchFamily="66" charset="0"/>
              <a:ea typeface="+mj-ea"/>
              <a:cs typeface="+mj-cs"/>
            </a:endParaRPr>
          </a:p>
          <a:p>
            <a:pPr algn="r"/>
            <a:r>
              <a:rPr lang="ru-RU" altLang="ru-RU" sz="1800" b="1" dirty="0" err="1" smtClean="0">
                <a:solidFill>
                  <a:schemeClr val="tx1"/>
                </a:solidFill>
                <a:latin typeface="Comic Sans MS" pitchFamily="66" charset="0"/>
                <a:ea typeface="+mj-ea"/>
                <a:cs typeface="+mj-cs"/>
              </a:rPr>
              <a:t>Авторы:педагоги</a:t>
            </a:r>
            <a:r>
              <a:rPr lang="ru-RU" altLang="ru-RU" sz="1800" b="1" dirty="0" smtClean="0">
                <a:solidFill>
                  <a:schemeClr val="tx1"/>
                </a:solidFill>
                <a:latin typeface="Comic Sans MS" pitchFamily="66" charset="0"/>
                <a:ea typeface="+mj-ea"/>
                <a:cs typeface="+mj-cs"/>
              </a:rPr>
              <a:t> </a:t>
            </a:r>
          </a:p>
          <a:p>
            <a:pPr algn="r"/>
            <a:r>
              <a:rPr lang="ru-RU" altLang="ru-RU" sz="1800" b="1" dirty="0" smtClean="0">
                <a:solidFill>
                  <a:schemeClr val="tx1"/>
                </a:solidFill>
                <a:latin typeface="Comic Sans MS" pitchFamily="66" charset="0"/>
                <a:ea typeface="+mj-ea"/>
                <a:cs typeface="+mj-cs"/>
              </a:rPr>
              <a:t>и родители, дети старшей группы № 3</a:t>
            </a:r>
          </a:p>
          <a:p>
            <a:pPr algn="r"/>
            <a:r>
              <a:rPr lang="ru-RU" altLang="ru-RU" sz="1800" b="1" dirty="0" smtClean="0">
                <a:solidFill>
                  <a:schemeClr val="tx1"/>
                </a:solidFill>
                <a:latin typeface="Comic Sans MS" pitchFamily="66" charset="0"/>
                <a:ea typeface="+mj-ea"/>
                <a:cs typeface="+mj-cs"/>
              </a:rPr>
              <a:t>Руководители:</a:t>
            </a:r>
          </a:p>
          <a:p>
            <a:pPr algn="r"/>
            <a:r>
              <a:rPr lang="ru-RU" altLang="ru-RU" sz="1800" b="1" dirty="0" smtClean="0">
                <a:solidFill>
                  <a:schemeClr val="tx1"/>
                </a:solidFill>
                <a:latin typeface="Comic Sans MS" pitchFamily="66" charset="0"/>
                <a:ea typeface="+mj-ea"/>
                <a:cs typeface="+mj-cs"/>
              </a:rPr>
              <a:t>Филатова Е.А.</a:t>
            </a:r>
          </a:p>
          <a:p>
            <a:pPr algn="r"/>
            <a:endParaRPr lang="ru-RU" altLang="ru-RU" sz="1800" b="1" dirty="0" smtClean="0">
              <a:solidFill>
                <a:schemeClr val="tx1"/>
              </a:solidFill>
              <a:latin typeface="Comic Sans MS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Радуга на небе</a:t>
            </a:r>
            <a:endParaRPr lang="ru-RU" dirty="0"/>
          </a:p>
        </p:txBody>
      </p:sp>
      <p:pic>
        <p:nvPicPr>
          <p:cNvPr id="3" name="Рисунок 2" descr="http://raduga777.ucoz.ru/Rainbow/rad1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1412776"/>
            <a:ext cx="8208912" cy="5035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71281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91680" y="476672"/>
            <a:ext cx="5814392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altLang="ru-RU" sz="4000" dirty="0"/>
              <a:t>2 этап.</a:t>
            </a:r>
          </a:p>
          <a:p>
            <a:pPr>
              <a:defRPr/>
            </a:pPr>
            <a:r>
              <a:rPr lang="ru-RU" altLang="ru-RU" sz="4000" dirty="0"/>
              <a:t> </a:t>
            </a:r>
            <a:r>
              <a:rPr lang="ru-RU" altLang="ru-RU" sz="4000" b="1" i="1" dirty="0" smtClean="0"/>
              <a:t>Создание</a:t>
            </a:r>
          </a:p>
          <a:p>
            <a:pPr>
              <a:defRPr/>
            </a:pPr>
            <a:r>
              <a:rPr lang="ru-RU" altLang="ru-RU" sz="4000" b="1" i="1" dirty="0" smtClean="0"/>
              <a:t>картотеки</a:t>
            </a:r>
            <a:r>
              <a:rPr lang="ru-RU" altLang="ru-RU" sz="4000" b="1" i="1" dirty="0"/>
              <a:t>:</a:t>
            </a:r>
          </a:p>
          <a:p>
            <a:pPr>
              <a:defRPr/>
            </a:pPr>
            <a:r>
              <a:rPr lang="ru-RU" altLang="ru-RU" sz="4000" dirty="0"/>
              <a:t>1. Научная литература.</a:t>
            </a:r>
          </a:p>
          <a:p>
            <a:pPr>
              <a:defRPr/>
            </a:pPr>
            <a:r>
              <a:rPr lang="ru-RU" altLang="ru-RU" sz="4000" dirty="0" smtClean="0"/>
              <a:t>2.Пословицы</a:t>
            </a:r>
            <a:endParaRPr lang="ru-RU" altLang="ru-RU" sz="4000" dirty="0"/>
          </a:p>
          <a:p>
            <a:pPr>
              <a:defRPr/>
            </a:pPr>
            <a:r>
              <a:rPr lang="ru-RU" altLang="ru-RU" sz="4000" dirty="0" smtClean="0"/>
              <a:t>3. Сказка о радуге</a:t>
            </a:r>
          </a:p>
          <a:p>
            <a:pPr>
              <a:defRPr/>
            </a:pPr>
            <a:r>
              <a:rPr lang="ru-RU" altLang="ru-RU" sz="4000" dirty="0" smtClean="0"/>
              <a:t>4. Загадки о радуге</a:t>
            </a:r>
            <a:endParaRPr lang="ru-RU" altLang="ru-RU" sz="4000" dirty="0"/>
          </a:p>
          <a:p>
            <a:pPr>
              <a:defRPr/>
            </a:pPr>
            <a:endParaRPr lang="ru-RU" altLang="ru-RU" sz="4000" dirty="0"/>
          </a:p>
          <a:p>
            <a:pPr>
              <a:defRPr/>
            </a:pPr>
            <a:endParaRPr lang="ru-RU" altLang="ru-RU" dirty="0"/>
          </a:p>
        </p:txBody>
      </p:sp>
      <p:pic>
        <p:nvPicPr>
          <p:cNvPr id="4" name="Рисунок 3" descr="http://raduga777.ucoz.ru/Rainbow/rad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92960"/>
            <a:ext cx="4422824" cy="1607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66745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548680"/>
            <a:ext cx="593425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/>
              <a:t>Изучаем научную </a:t>
            </a:r>
            <a:r>
              <a:rPr lang="ru-RU" sz="3600" dirty="0" smtClean="0"/>
              <a:t>литературу</a:t>
            </a:r>
            <a:endParaRPr lang="ru-RU" sz="3600" dirty="0"/>
          </a:p>
        </p:txBody>
      </p:sp>
      <p:pic>
        <p:nvPicPr>
          <p:cNvPr id="3" name="Объект 4"/>
          <p:cNvPicPr>
            <a:picLocks noChangeAspect="1"/>
          </p:cNvPicPr>
          <p:nvPr/>
        </p:nvPicPr>
        <p:blipFill>
          <a:blip r:embed="rId2" cstate="email">
            <a:extLst/>
          </a:blip>
          <a:stretch>
            <a:fillRect/>
          </a:stretch>
        </p:blipFill>
        <p:spPr>
          <a:xfrm>
            <a:off x="755576" y="2780928"/>
            <a:ext cx="3216928" cy="2412696"/>
          </a:xfrm>
          <a:prstGeom prst="rect">
            <a:avLst/>
          </a:prstGeom>
          <a:ln w="190500" cap="sq">
            <a:solidFill>
              <a:srgbClr val="C8C6BD"/>
            </a:solidFill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/>
          </a:blip>
          <a:stretch>
            <a:fillRect/>
          </a:stretch>
        </p:blipFill>
        <p:spPr>
          <a:xfrm>
            <a:off x="4427984" y="1473530"/>
            <a:ext cx="3275856" cy="24568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/>
          </a:blip>
          <a:stretch>
            <a:fillRect/>
          </a:stretch>
        </p:blipFill>
        <p:spPr>
          <a:xfrm>
            <a:off x="4427984" y="4221088"/>
            <a:ext cx="3131840" cy="23488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Объект 4"/>
          <p:cNvPicPr>
            <a:picLocks noChangeAspect="1"/>
          </p:cNvPicPr>
          <p:nvPr/>
        </p:nvPicPr>
        <p:blipFill>
          <a:blip r:embed="rId2" cstate="email">
            <a:extLst/>
          </a:blip>
          <a:stretch>
            <a:fillRect/>
          </a:stretch>
        </p:blipFill>
        <p:spPr>
          <a:xfrm>
            <a:off x="683568" y="2780928"/>
            <a:ext cx="3216928" cy="2412696"/>
          </a:xfrm>
          <a:prstGeom prst="rect">
            <a:avLst/>
          </a:prstGeom>
          <a:ln w="190500" cap="sq">
            <a:solidFill>
              <a:srgbClr val="C8C6BD"/>
            </a:solidFill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/>
          </a:blip>
          <a:stretch>
            <a:fillRect/>
          </a:stretch>
        </p:blipFill>
        <p:spPr>
          <a:xfrm>
            <a:off x="4355976" y="1484784"/>
            <a:ext cx="3275856" cy="24568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496368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Отгадываем загадки о радуге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1800" dirty="0"/>
              <a:t>Крашеное коромысло</a:t>
            </a:r>
            <a:br>
              <a:rPr lang="ru-RU" sz="1800" dirty="0"/>
            </a:br>
            <a:r>
              <a:rPr lang="ru-RU" sz="1800" dirty="0"/>
              <a:t>Над рекою </a:t>
            </a:r>
            <a:r>
              <a:rPr lang="ru-RU" sz="1800" dirty="0" smtClean="0"/>
              <a:t>повисло  </a:t>
            </a:r>
            <a:r>
              <a:rPr lang="ru-RU" sz="1800" b="1" dirty="0" smtClean="0"/>
              <a:t>(Радуга</a:t>
            </a:r>
            <a:r>
              <a:rPr lang="ru-RU" sz="1800" b="1" dirty="0"/>
              <a:t>)</a:t>
            </a:r>
            <a:endParaRPr lang="ru-RU" sz="1800" dirty="0"/>
          </a:p>
          <a:p>
            <a:r>
              <a:rPr lang="ru-RU" sz="1800" dirty="0"/>
              <a:t>Что за мостик разноцветный</a:t>
            </a:r>
            <a:br>
              <a:rPr lang="ru-RU" sz="1800" dirty="0"/>
            </a:br>
            <a:r>
              <a:rPr lang="ru-RU" sz="1800" dirty="0"/>
              <a:t>Мы увидим каждым летом</a:t>
            </a:r>
            <a:br>
              <a:rPr lang="ru-RU" sz="1800" dirty="0"/>
            </a:br>
            <a:r>
              <a:rPr lang="ru-RU" sz="1800" dirty="0"/>
              <a:t>Через речку, через лес.</a:t>
            </a:r>
            <a:br>
              <a:rPr lang="ru-RU" sz="1800" dirty="0"/>
            </a:br>
            <a:r>
              <a:rPr lang="ru-RU" sz="1800" dirty="0"/>
              <a:t>Повисел он и ...</a:t>
            </a:r>
            <a:r>
              <a:rPr lang="ru-RU" sz="1800" dirty="0" smtClean="0"/>
              <a:t>исчез</a:t>
            </a:r>
            <a:r>
              <a:rPr lang="ru-RU" sz="1800" dirty="0"/>
              <a:t> </a:t>
            </a:r>
            <a:r>
              <a:rPr lang="ru-RU" sz="1800" dirty="0" smtClean="0"/>
              <a:t>  </a:t>
            </a:r>
            <a:r>
              <a:rPr lang="ru-RU" sz="1800" b="1" dirty="0" smtClean="0"/>
              <a:t> (</a:t>
            </a:r>
            <a:r>
              <a:rPr lang="ru-RU" sz="1800" b="1" dirty="0"/>
              <a:t>Радуга</a:t>
            </a:r>
            <a:r>
              <a:rPr lang="ru-RU" sz="1800" b="1" dirty="0" smtClean="0"/>
              <a:t>)</a:t>
            </a:r>
          </a:p>
          <a:p>
            <a:r>
              <a:rPr lang="ru-RU" sz="1800" dirty="0"/>
              <a:t>Разноцветным коромыслом</a:t>
            </a:r>
            <a:br>
              <a:rPr lang="ru-RU" sz="1800" dirty="0"/>
            </a:br>
            <a:r>
              <a:rPr lang="ru-RU" sz="1800" dirty="0"/>
              <a:t>В небе голубом повисла,</a:t>
            </a:r>
            <a:br>
              <a:rPr lang="ru-RU" sz="1800" dirty="0"/>
            </a:br>
            <a:r>
              <a:rPr lang="ru-RU" sz="1800" dirty="0"/>
              <a:t>Семицветная дуга,</a:t>
            </a:r>
            <a:br>
              <a:rPr lang="ru-RU" sz="1800" dirty="0"/>
            </a:br>
            <a:r>
              <a:rPr lang="ru-RU" sz="1800" dirty="0"/>
              <a:t>Несомненно, –  (</a:t>
            </a:r>
            <a:r>
              <a:rPr lang="ru-RU" sz="1800" b="1" dirty="0"/>
              <a:t>радуга</a:t>
            </a:r>
            <a:r>
              <a:rPr lang="ru-RU" sz="1800" dirty="0"/>
              <a:t>)</a:t>
            </a:r>
          </a:p>
          <a:p>
            <a:r>
              <a:rPr lang="ru-RU" sz="1800" dirty="0"/>
              <a:t>Поднебесная Арка</a:t>
            </a:r>
            <a:br>
              <a:rPr lang="ru-RU" sz="1800" dirty="0"/>
            </a:br>
            <a:r>
              <a:rPr lang="ru-RU" sz="1800" dirty="0"/>
              <a:t>Сверкает ярко</a:t>
            </a:r>
            <a:r>
              <a:rPr lang="ru-RU" sz="1800" dirty="0" smtClean="0"/>
              <a:t>! </a:t>
            </a:r>
            <a:r>
              <a:rPr lang="ru-RU" sz="1800" b="1" dirty="0" smtClean="0"/>
              <a:t> (</a:t>
            </a:r>
            <a:r>
              <a:rPr lang="ru-RU" sz="1800" b="1" dirty="0"/>
              <a:t>Радуга</a:t>
            </a:r>
            <a:r>
              <a:rPr lang="ru-RU" sz="1800" b="1" dirty="0" smtClean="0"/>
              <a:t>)</a:t>
            </a:r>
          </a:p>
          <a:p>
            <a:r>
              <a:rPr lang="ru-RU" sz="1800" dirty="0"/>
              <a:t>Раскрасило солнце на небе дугу.</a:t>
            </a:r>
            <a:br>
              <a:rPr lang="ru-RU" sz="1800" dirty="0"/>
            </a:br>
            <a:r>
              <a:rPr lang="ru-RU" sz="1800" dirty="0"/>
              <a:t>Расцветки искало оно на лугу.</a:t>
            </a:r>
          </a:p>
          <a:p>
            <a:pPr marL="0" indent="0">
              <a:buNone/>
            </a:pPr>
            <a:r>
              <a:rPr lang="ru-RU" sz="1800" smtClean="0"/>
              <a:t>          (</a:t>
            </a:r>
            <a:r>
              <a:rPr lang="ru-RU" sz="1800" b="1" smtClean="0"/>
              <a:t>Радуга</a:t>
            </a:r>
            <a:r>
              <a:rPr lang="ru-RU" sz="1800" b="1" dirty="0" smtClean="0"/>
              <a:t>)</a:t>
            </a:r>
            <a:endParaRPr lang="ru-RU" sz="1800" dirty="0"/>
          </a:p>
          <a:p>
            <a:endParaRPr lang="ru-RU" sz="1800" dirty="0"/>
          </a:p>
          <a:p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1800" dirty="0"/>
              <a:t>Приказало солнце: стой, </a:t>
            </a:r>
            <a:br>
              <a:rPr lang="ru-RU" sz="1800" dirty="0"/>
            </a:br>
            <a:r>
              <a:rPr lang="ru-RU" sz="1800" dirty="0"/>
              <a:t>Семицветный мост крутой! </a:t>
            </a:r>
            <a:br>
              <a:rPr lang="ru-RU" sz="1800" dirty="0"/>
            </a:br>
            <a:r>
              <a:rPr lang="ru-RU" sz="1800" dirty="0"/>
              <a:t>Тучка скрыла солнца свет - </a:t>
            </a:r>
            <a:br>
              <a:rPr lang="ru-RU" sz="1800" dirty="0"/>
            </a:br>
            <a:r>
              <a:rPr lang="ru-RU" sz="1800" dirty="0"/>
              <a:t>Рухнул мост, и щепок нет</a:t>
            </a:r>
            <a:r>
              <a:rPr lang="ru-RU" sz="1800" dirty="0" smtClean="0"/>
              <a:t>.  </a:t>
            </a:r>
            <a:r>
              <a:rPr lang="ru-RU" sz="1800" b="1" dirty="0" smtClean="0"/>
              <a:t>(</a:t>
            </a:r>
            <a:r>
              <a:rPr lang="ru-RU" sz="1800" b="1" dirty="0"/>
              <a:t>Радуга</a:t>
            </a:r>
            <a:r>
              <a:rPr lang="ru-RU" sz="1800" b="1" dirty="0" smtClean="0"/>
              <a:t>)</a:t>
            </a:r>
          </a:p>
          <a:p>
            <a:r>
              <a:rPr lang="ru-RU" sz="1800" dirty="0" smtClean="0"/>
              <a:t>После </a:t>
            </a:r>
            <a:r>
              <a:rPr lang="ru-RU" sz="1800" dirty="0"/>
              <a:t>дождика нередко</a:t>
            </a:r>
            <a:br>
              <a:rPr lang="ru-RU" sz="1800" dirty="0"/>
            </a:br>
            <a:r>
              <a:rPr lang="ru-RU" sz="1800" dirty="0"/>
              <a:t>В тучках мостик разноцветный,</a:t>
            </a:r>
            <a:br>
              <a:rPr lang="ru-RU" sz="1800" dirty="0"/>
            </a:br>
            <a:r>
              <a:rPr lang="ru-RU" sz="1800" dirty="0"/>
              <a:t>С перильцами яркими</a:t>
            </a:r>
            <a:br>
              <a:rPr lang="ru-RU" sz="1800" dirty="0"/>
            </a:br>
            <a:r>
              <a:rPr lang="ru-RU" sz="1800" dirty="0"/>
              <a:t>Выплывает </a:t>
            </a:r>
            <a:r>
              <a:rPr lang="ru-RU" sz="1800" dirty="0" err="1"/>
              <a:t>аркою</a:t>
            </a:r>
            <a:r>
              <a:rPr lang="ru-RU" sz="1800" dirty="0" smtClean="0"/>
              <a:t>! </a:t>
            </a:r>
            <a:r>
              <a:rPr lang="ru-RU" sz="1800" b="1" dirty="0" smtClean="0"/>
              <a:t>(</a:t>
            </a:r>
            <a:r>
              <a:rPr lang="ru-RU" sz="1800" b="1" dirty="0"/>
              <a:t>Радуга</a:t>
            </a:r>
            <a:r>
              <a:rPr lang="ru-RU" sz="1800" b="1" dirty="0" smtClean="0"/>
              <a:t>)</a:t>
            </a:r>
          </a:p>
          <a:p>
            <a:r>
              <a:rPr lang="ru-RU" sz="1800" dirty="0"/>
              <a:t>Дождь прошел . Раздвинув тучи ,</a:t>
            </a:r>
            <a:br>
              <a:rPr lang="ru-RU" sz="1800" dirty="0"/>
            </a:br>
            <a:r>
              <a:rPr lang="ru-RU" sz="1800" dirty="0"/>
              <a:t>К нам пробился солнца лучик .</a:t>
            </a:r>
            <a:br>
              <a:rPr lang="ru-RU" sz="1800" dirty="0"/>
            </a:br>
            <a:r>
              <a:rPr lang="ru-RU" sz="1800" dirty="0"/>
              <a:t>И буквально на глазах</a:t>
            </a:r>
            <a:br>
              <a:rPr lang="ru-RU" sz="1800" dirty="0"/>
            </a:br>
            <a:r>
              <a:rPr lang="ru-RU" sz="1800" dirty="0"/>
              <a:t>Мост возник на небесах .</a:t>
            </a:r>
            <a:br>
              <a:rPr lang="ru-RU" sz="1800" dirty="0"/>
            </a:br>
            <a:r>
              <a:rPr lang="ru-RU" sz="1800" dirty="0"/>
              <a:t>Разноцветная дуга -</a:t>
            </a:r>
            <a:br>
              <a:rPr lang="ru-RU" sz="1800" dirty="0"/>
            </a:br>
            <a:r>
              <a:rPr lang="ru-RU" sz="1800" dirty="0"/>
              <a:t>Это ... !</a:t>
            </a:r>
            <a:r>
              <a:rPr lang="ru-RU" sz="1800" b="1" dirty="0"/>
              <a:t>(Радуга)</a:t>
            </a: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  <a:p>
            <a:pPr marL="0" indent="0">
              <a:buNone/>
            </a:pPr>
            <a:endParaRPr lang="ru-RU" sz="1800" b="1" dirty="0" smtClean="0"/>
          </a:p>
          <a:p>
            <a:pPr marL="0" indent="0">
              <a:buNone/>
            </a:pPr>
            <a:endParaRPr lang="ru-RU" sz="1800" b="1" dirty="0" smtClean="0"/>
          </a:p>
          <a:p>
            <a:endParaRPr lang="ru-RU" sz="1800" dirty="0"/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xmlns="" val="1651153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2348706"/>
            <a:ext cx="4038600" cy="302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8200" y="2348706"/>
            <a:ext cx="4038600" cy="302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Объект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3008" y="2348880"/>
            <a:ext cx="4038600" cy="302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Объект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4008" y="2348880"/>
            <a:ext cx="4038600" cy="302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1144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Читаем сказку о радуге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ru-RU" sz="900" b="1" dirty="0"/>
              <a:t>Сказка о радуге</a:t>
            </a:r>
            <a:r>
              <a:rPr lang="ru-RU" sz="900" b="1" dirty="0" smtClean="0"/>
              <a:t>.</a:t>
            </a:r>
            <a:r>
              <a:rPr lang="ru-RU" sz="900" dirty="0"/>
              <a:t/>
            </a:r>
            <a:br>
              <a:rPr lang="ru-RU" sz="900" dirty="0"/>
            </a:br>
            <a:r>
              <a:rPr lang="ru-RU" sz="900" dirty="0"/>
              <a:t>Жила-была маленькая девочка Катюша. Она была очень любознательная, ей все было интересно. Из-за этого она все время попадала в удивительные истории. На этот раз с ней приключилось вот что.</a:t>
            </a:r>
            <a:br>
              <a:rPr lang="ru-RU" sz="900" dirty="0"/>
            </a:br>
            <a:r>
              <a:rPr lang="ru-RU" sz="900" dirty="0"/>
              <a:t>Одним летним днем Катюша гуляла на улице и вдруг увидела, что внезапно потемнело, поднялся ветерок, набежало много тучек, солнышко исчезло, и пошел дождик.</a:t>
            </a:r>
            <a:br>
              <a:rPr lang="ru-RU" sz="900" dirty="0"/>
            </a:br>
            <a:r>
              <a:rPr lang="ru-RU" sz="900" dirty="0"/>
              <a:t>- Как интересно – подумала Катюша, - почему же идет дождик! Наверное, потому что серые облака закрыли солнышко!</a:t>
            </a:r>
            <a:br>
              <a:rPr lang="ru-RU" sz="900" dirty="0"/>
            </a:br>
            <a:r>
              <a:rPr lang="ru-RU" sz="900" dirty="0"/>
              <a:t>Только она об этом подумала, как к ней обратилась маленькая капелька.</a:t>
            </a:r>
            <a:br>
              <a:rPr lang="ru-RU" sz="900" dirty="0"/>
            </a:br>
            <a:r>
              <a:rPr lang="ru-RU" sz="900" dirty="0"/>
              <a:t>- Привет! Меня зовут Капелька. Давай дружить! Я прилетела из вон той серенькой тучки!</a:t>
            </a:r>
            <a:br>
              <a:rPr lang="ru-RU" sz="900" dirty="0"/>
            </a:br>
            <a:r>
              <a:rPr lang="ru-RU" sz="900" dirty="0"/>
              <a:t>- Давай! – ответила Катюша – а расскажи, почему идет дождик?</a:t>
            </a:r>
            <a:br>
              <a:rPr lang="ru-RU" sz="900" dirty="0"/>
            </a:br>
            <a:r>
              <a:rPr lang="ru-RU" sz="900" dirty="0"/>
              <a:t>- Дождик идет, потому что тучи, которые мы видим на небе состоят из воды, и эта вода попадает на землю в виде маленьких капелек! Но я хочу тебе показать нечто другое, еще интереснее! Смотри!</a:t>
            </a:r>
            <a:br>
              <a:rPr lang="ru-RU" sz="900" dirty="0"/>
            </a:br>
            <a:r>
              <a:rPr lang="ru-RU" sz="900" dirty="0"/>
              <a:t>В этот момент дождик закончился, выглянуло солнышко, и в небе появилась разноцветная дуга. Она была очень красива и светилась разными красками.</a:t>
            </a:r>
            <a:br>
              <a:rPr lang="ru-RU" sz="900" dirty="0"/>
            </a:br>
            <a:r>
              <a:rPr lang="ru-RU" sz="900" dirty="0"/>
              <a:t>- Вот это чудо! – воскликнула Катюша. – Что это?</a:t>
            </a:r>
            <a:br>
              <a:rPr lang="ru-RU" sz="900" dirty="0"/>
            </a:br>
            <a:r>
              <a:rPr lang="ru-RU" sz="900" dirty="0"/>
              <a:t>- Это – РАДУГА! – сказала Капелька.</a:t>
            </a:r>
            <a:br>
              <a:rPr lang="ru-RU" sz="900" dirty="0"/>
            </a:br>
            <a:r>
              <a:rPr lang="ru-RU" sz="900" dirty="0"/>
              <a:t>- А можно на нее как-нибудь попасть и рассмотреть поближе? – спросила Катюша.</a:t>
            </a:r>
            <a:br>
              <a:rPr lang="ru-RU" sz="900" dirty="0"/>
            </a:br>
            <a:r>
              <a:rPr lang="ru-RU" sz="900" dirty="0"/>
              <a:t>- Конечно, я отнесу тебя туда! – ответила Капелька и подхватила Катюшу.</a:t>
            </a:r>
            <a:br>
              <a:rPr lang="ru-RU" sz="900" dirty="0"/>
            </a:br>
            <a:r>
              <a:rPr lang="ru-RU" sz="900" dirty="0"/>
              <a:t>В один миг Катюша и Капелька оказались вверху на радуге. Она была необыкновенная. У нее было семь цветов, один ярче другого! Катюше во что бы то ни стало, захотелось узнать, как называются эти яркие цвета, в которые окрашены полоски у радуги. И подружки оказались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32500" lnSpcReduction="20000"/>
          </a:bodyPr>
          <a:lstStyle/>
          <a:p>
            <a:r>
              <a:rPr lang="ru-RU" dirty="0"/>
              <a:t>на самой верхней полоске.</a:t>
            </a:r>
            <a:br>
              <a:rPr lang="ru-RU" dirty="0"/>
            </a:br>
            <a:r>
              <a:rPr lang="ru-RU" dirty="0"/>
              <a:t>- Это Красный цвет – сказала Капелька – в этот цвет окрашено множество предметов. Самые вкусные из них – это клубника, малина, вишни, помидоры, яблоки. Еще разные цветы, бабочки, даже бантики у тебя в волосах красного цвета!</a:t>
            </a:r>
            <a:br>
              <a:rPr lang="ru-RU" dirty="0"/>
            </a:br>
            <a:r>
              <a:rPr lang="ru-RU" dirty="0"/>
              <a:t>- Это Оранжевый цвет – перешагивая, продолжала Капелька - это цвет абрикос, моркови, апельсинов, тыквы, даже веснушек на носиках и щечках у деток!</a:t>
            </a:r>
            <a:br>
              <a:rPr lang="ru-RU" dirty="0"/>
            </a:br>
            <a:r>
              <a:rPr lang="ru-RU" dirty="0"/>
              <a:t>- Этот цвет – Желтый. В него окрашено солнышко, звезды, некоторые бабочки и цветы, лимоны, бананы, дыни, а еще маленькие цыплята, песок и подсолнухи!</a:t>
            </a:r>
            <a:br>
              <a:rPr lang="ru-RU" dirty="0"/>
            </a:br>
            <a:r>
              <a:rPr lang="ru-RU" dirty="0"/>
              <a:t>- Сделай еще шаг, и ты окажешься на полоске Зеленого цвета – цвета лесов, полей, весенней листвы, травы, еще огурцов, капусты и кабачков, крыжовника и арбузной корки.</a:t>
            </a:r>
            <a:br>
              <a:rPr lang="ru-RU" dirty="0"/>
            </a:br>
            <a:r>
              <a:rPr lang="ru-RU" dirty="0"/>
              <a:t>- Следующий цвет – Голубой. Это цвет неба, васильков и незабудок</a:t>
            </a:r>
            <a:br>
              <a:rPr lang="ru-RU" dirty="0"/>
            </a:br>
            <a:r>
              <a:rPr lang="ru-RU" dirty="0"/>
              <a:t>- Это – Синий. Цвет морей и океанов, рек и озер</a:t>
            </a:r>
            <a:br>
              <a:rPr lang="ru-RU" dirty="0"/>
            </a:br>
            <a:r>
              <a:rPr lang="ru-RU" dirty="0"/>
              <a:t>- А это последний цвет – Фиолетовый. Цвет фиалок, ежевики, слив, смородины и баклажанов.</a:t>
            </a:r>
            <a:br>
              <a:rPr lang="ru-RU" dirty="0"/>
            </a:br>
            <a:r>
              <a:rPr lang="ru-RU" dirty="0"/>
              <a:t>- Как жалко, все цветные полоски у Радуги закончились! – огорчилась Катюша.</a:t>
            </a:r>
            <a:br>
              <a:rPr lang="ru-RU" dirty="0"/>
            </a:br>
            <a:r>
              <a:rPr lang="ru-RU" dirty="0"/>
              <a:t>- Ты не расстраивайся! – поспешила утешить Капелька – ведь вокруг тебя все такое разноцветное, и ты сможешь во всем увидеть частичку радуги, а иногда и саму Радугу! А теперь мне пора на облачко!</a:t>
            </a:r>
            <a:br>
              <a:rPr lang="ru-RU" dirty="0"/>
            </a:br>
            <a:r>
              <a:rPr lang="ru-RU" dirty="0"/>
              <a:t>- Спасибо, Капелька! Прилетай еще, я буду ждать тебя и обязательно запомню все цвета такой яркой и интересной Радуги! – крикнула вслед улетающей Капельке Катюша.</a:t>
            </a:r>
            <a:br>
              <a:rPr lang="ru-RU" dirty="0"/>
            </a:br>
            <a:r>
              <a:rPr lang="ru-RU" dirty="0"/>
              <a:t>С тех пор, когда на небе появляется Радуга, лицо Катюши светится от счастья, ведь она изучила все ее цвета!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Автор Татьяна Куликова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66204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Изучаем пословицы и поговорки о радуге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pPr fontAlgn="base"/>
            <a:r>
              <a:rPr lang="ru-RU" sz="2900" dirty="0"/>
              <a:t>Воду из реки ведром не вычерпаешь, радугу с неба рукой не схватишь.</a:t>
            </a:r>
          </a:p>
          <a:p>
            <a:pPr fontAlgn="base"/>
            <a:r>
              <a:rPr lang="ru-RU" sz="2900" dirty="0"/>
              <a:t>В радуге больше красного цвета - к ветру.</a:t>
            </a:r>
          </a:p>
          <a:p>
            <a:pPr fontAlgn="base"/>
            <a:r>
              <a:rPr lang="ru-RU" sz="2900" dirty="0"/>
              <a:t>Высокая и крутая радуга к вёдру; пологая и низкая - к ненастью.</a:t>
            </a:r>
          </a:p>
          <a:p>
            <a:pPr fontAlgn="base"/>
            <a:r>
              <a:rPr lang="ru-RU" sz="2900" dirty="0"/>
              <a:t>Радуга ушат воды выпила.</a:t>
            </a:r>
          </a:p>
          <a:p>
            <a:pPr fontAlgn="base"/>
            <a:r>
              <a:rPr lang="ru-RU" sz="2900" dirty="0"/>
              <a:t>Если радуга после дождя скоро пропадает - к ясной погоде, а если долго стоит - к ненастью.</a:t>
            </a:r>
          </a:p>
          <a:p>
            <a:pPr fontAlgn="base"/>
            <a:r>
              <a:rPr lang="ru-RU" sz="2900" dirty="0"/>
              <a:t>Радуга утром - к дождю.</a:t>
            </a:r>
          </a:p>
          <a:p>
            <a:pPr fontAlgn="base"/>
            <a:r>
              <a:rPr lang="ru-RU" sz="2900" dirty="0"/>
              <a:t>Радуга-дуга, не пей нашу воду.</a:t>
            </a:r>
          </a:p>
          <a:p>
            <a:pPr fontAlgn="base"/>
            <a:r>
              <a:rPr lang="ru-RU" sz="2900" dirty="0"/>
              <a:t>Радуга-дуга, перебей дождя.</a:t>
            </a:r>
          </a:p>
          <a:p>
            <a:pPr fontAlgn="base"/>
            <a:r>
              <a:rPr lang="ru-RU" sz="2900" dirty="0"/>
              <a:t>Двойная радуга - признак дождливой погоды.</a:t>
            </a:r>
          </a:p>
          <a:p>
            <a:pPr fontAlgn="base"/>
            <a:r>
              <a:rPr lang="ru-RU" sz="2900" dirty="0"/>
              <a:t>Если к вечеру появилась крутая радуга, будет такой же ясный день, а если пологая - жди дождя с ночи.</a:t>
            </a:r>
          </a:p>
          <a:p>
            <a:pPr fontAlgn="base"/>
            <a:r>
              <a:rPr lang="ru-RU" sz="2900" dirty="0"/>
              <a:t>Радуга низкая и концами упирается в воду (в реки, озера или низкие места) к ненастью.</a:t>
            </a:r>
          </a:p>
          <a:p>
            <a:pPr fontAlgn="base"/>
            <a:r>
              <a:rPr lang="ru-RU" sz="2900" dirty="0"/>
              <a:t>Если радуга появляется до дождя, дождь прекратится, а если после, то дождь будет продолжаться.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47500" lnSpcReduction="20000"/>
          </a:bodyPr>
          <a:lstStyle/>
          <a:p>
            <a:pPr fontAlgn="base"/>
            <a:r>
              <a:rPr lang="ru-RU" dirty="0"/>
              <a:t>Откуда радуга набирает воду, там скоро и дождь будет.</a:t>
            </a:r>
          </a:p>
          <a:p>
            <a:pPr fontAlgn="base"/>
            <a:r>
              <a:rPr lang="ru-RU" dirty="0"/>
              <a:t>Плавать на воде при появившейся радуге опасно - может утянуть на небо. При дожде появится радуга и голубой цвет в ней не чист, а желтоватый ярок - это лучший признак хорошей погоды.</a:t>
            </a:r>
          </a:p>
          <a:p>
            <a:pPr fontAlgn="base"/>
            <a:r>
              <a:rPr lang="ru-RU" dirty="0"/>
              <a:t>Радуга вечерняя предвещает хорошую погоду, а утренняя - дождливую. Радуга концами пьет воду из рек и озер и поднимает ее на небо для дождя. Радуга на западе - жди дождя, на востоке - погода скоро установится.</a:t>
            </a:r>
          </a:p>
          <a:p>
            <a:pPr fontAlgn="base"/>
            <a:r>
              <a:rPr lang="ru-RU" dirty="0"/>
              <a:t>Радуга поперек реки - будет хорошая погода, а если радуга вдоль реки - то будет сильный дождь.</a:t>
            </a:r>
          </a:p>
          <a:p>
            <a:pPr fontAlgn="base"/>
            <a:r>
              <a:rPr lang="ru-RU" dirty="0"/>
              <a:t>Радуга после дождя долго стоит - погода идет к ненастью.</a:t>
            </a:r>
          </a:p>
          <a:p>
            <a:pPr fontAlgn="base"/>
            <a:r>
              <a:rPr lang="ru-RU" dirty="0"/>
              <a:t>Радуга пьет воду, чтобы избавить землю от потопа.</a:t>
            </a:r>
          </a:p>
          <a:p>
            <a:pPr fontAlgn="base"/>
            <a:r>
              <a:rPr lang="ru-RU" dirty="0"/>
              <a:t>Радуга с наветренной стороны - день будет дождливый, радуга с подветренной стороны - скоро прояснится.</a:t>
            </a:r>
          </a:p>
          <a:p>
            <a:pPr fontAlgn="base"/>
            <a:r>
              <a:rPr lang="ru-RU" dirty="0"/>
              <a:t>Радуга стоит с севера на юг - к дождю, с востока на запад - к хорошей погоде.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93658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опыт 1 в условиях группы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1513090"/>
            <a:ext cx="3970784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Опыт первый.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54038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Цель: используя  акварельные краски  путем смешивания получить из  цветов основных спектров, цвета промежуточных спектров радуги.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Оборудование: акварельные краски, кисточка, белый лист.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Описание опыта: смешать два основных спектра, взятых через один.  </a:t>
            </a:r>
            <a:endParaRPr lang="ru-RU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8200" y="2348706"/>
            <a:ext cx="4038600" cy="302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143584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332656"/>
            <a:ext cx="3707904" cy="2780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32040" y="548680"/>
            <a:ext cx="3707904" cy="2780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97493" y="3501008"/>
            <a:ext cx="3899925" cy="2924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7911980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Опыт </a:t>
            </a:r>
            <a:r>
              <a:rPr lang="ru-RU" dirty="0"/>
              <a:t>2:опыты в условиях группы</a:t>
            </a:r>
            <a:br>
              <a:rPr lang="ru-RU" dirty="0"/>
            </a:b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dirty="0"/>
              <a:t>Опыт второй.</a:t>
            </a:r>
            <a:endParaRPr lang="ru-RU" dirty="0"/>
          </a:p>
          <a:p>
            <a:r>
              <a:rPr lang="ru-RU" dirty="0"/>
              <a:t>Цель: разделить свет на цвета с помощью тонкой пленки.</a:t>
            </a:r>
          </a:p>
          <a:p>
            <a:r>
              <a:rPr lang="ru-RU" dirty="0"/>
              <a:t>Оборудование: мыльный раствор, полая </a:t>
            </a:r>
            <a:r>
              <a:rPr lang="ru-RU" dirty="0" smtClean="0"/>
              <a:t>трубка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39952" y="1417638"/>
            <a:ext cx="4896776" cy="36725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842452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F:\Проект Радуга\Картинки\i (1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Comic Sans MS" pitchFamily="66" charset="0"/>
              </a:rPr>
              <a:t>Цель исследовательской работы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2952327"/>
          </a:xfrm>
        </p:spPr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Узнать причину появления радуги</a:t>
            </a:r>
          </a:p>
          <a:p>
            <a:endParaRPr lang="ru-RU" dirty="0" smtClean="0">
              <a:latin typeface="Comic Sans MS" pitchFamily="66" charset="0"/>
            </a:endParaRPr>
          </a:p>
          <a:p>
            <a:r>
              <a:rPr lang="ru-RU" dirty="0" smtClean="0">
                <a:latin typeface="Comic Sans MS" pitchFamily="66" charset="0"/>
              </a:rPr>
              <a:t>Получить радугу в условиях группы.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915815" y="260648"/>
            <a:ext cx="504056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2 опыт в </a:t>
            </a:r>
            <a:r>
              <a:rPr lang="ru-RU" sz="3600" dirty="0"/>
              <a:t>условиях группы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1556792"/>
            <a:ext cx="3104084" cy="23280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3263" y="1340768"/>
            <a:ext cx="3131840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3263" y="3789040"/>
            <a:ext cx="3515883" cy="2636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1596" y="3959913"/>
            <a:ext cx="3323861" cy="24928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6010346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Выводы </a:t>
            </a:r>
            <a:r>
              <a:rPr lang="ru-RU" b="1" dirty="0"/>
              <a:t>исследовательской работы</a:t>
            </a:r>
            <a:r>
              <a:rPr lang="ru-RU" b="1" dirty="0" smtClean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1928590"/>
            <a:ext cx="4572000" cy="3274614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Радугу можно получить в домашних условиях в любое время, используя разные способы.</a:t>
            </a:r>
            <a:endParaRPr lang="ru-RU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Радуга – удивительное природное явление, которое вызывает  радость, восторг, восхищение, поэтому она способна улучшить настроение.</a:t>
            </a:r>
            <a:endParaRPr lang="ru-RU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92553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dirty="0"/>
              <a:t>Изучив литературу, </a:t>
            </a:r>
            <a:r>
              <a:rPr lang="ru-RU" dirty="0" smtClean="0"/>
              <a:t>мы узнали </a:t>
            </a:r>
            <a:r>
              <a:rPr lang="ru-RU" dirty="0"/>
              <a:t>что радуга может быть одной дугой, может быть двойной. Чаще всего ее можно увидеть летом и поздней весной, реже – зимой, в ночное время суток.  </a:t>
            </a:r>
            <a:r>
              <a:rPr lang="ru-RU" dirty="0" smtClean="0"/>
              <a:t>Выяснили, </a:t>
            </a:r>
            <a:r>
              <a:rPr lang="ru-RU" dirty="0"/>
              <a:t>что радуга появляется благодаря физическим явлениям, которые называются отражение и преломление света. Преломление и распад солнечного света в капельках воды называется спектром, а сами капли – призмой. </a:t>
            </a:r>
            <a:r>
              <a:rPr lang="ru-RU" dirty="0" smtClean="0"/>
              <a:t>Мы  узнали, </a:t>
            </a:r>
            <a:r>
              <a:rPr lang="ru-RU" dirty="0"/>
              <a:t>что радугу можно получить в домашних условиях, с помощью водяных призм и мыльных </a:t>
            </a:r>
            <a:r>
              <a:rPr lang="ru-RU" dirty="0" smtClean="0"/>
              <a:t>пузырей.</a:t>
            </a:r>
            <a:endParaRPr lang="ru-RU" dirty="0"/>
          </a:p>
        </p:txBody>
      </p:sp>
      <p:pic>
        <p:nvPicPr>
          <p:cNvPr id="5" name="Объект 4" descr="Ловлю, держи меня повыше! ;)">
            <a:hlinkClick r:id="rId2"/>
          </p:cNvPr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521469"/>
            <a:ext cx="4038600" cy="268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628227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D:\Картинки\Природа\Цветы\Цветок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836347" cy="661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0294" y="5661248"/>
            <a:ext cx="514756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 i="1" dirty="0">
                <a:solidFill>
                  <a:schemeClr val="accent4">
                    <a:lumMod val="50000"/>
                  </a:schemeClr>
                </a:solidFill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xmlns="" val="20071026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F:\Проект Радуга\Картинки\i (1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endParaRPr lang="ru-RU" sz="2800" dirty="0" smtClean="0">
              <a:latin typeface="Comic Sans MS" pitchFamily="66" charset="0"/>
            </a:endParaRPr>
          </a:p>
          <a:p>
            <a:pPr algn="ctr">
              <a:buNone/>
            </a:pPr>
            <a:r>
              <a:rPr lang="ru-RU" sz="4400" dirty="0" smtClean="0">
                <a:latin typeface="Comic Sans MS" pitchFamily="66" charset="0"/>
              </a:rPr>
              <a:t>Задачи</a:t>
            </a:r>
            <a:r>
              <a:rPr lang="ru-RU" sz="3600" dirty="0" smtClean="0">
                <a:latin typeface="Comic Sans MS" pitchFamily="66" charset="0"/>
              </a:rPr>
              <a:t> </a:t>
            </a:r>
            <a:r>
              <a:rPr lang="ru-RU" sz="4400" dirty="0" smtClean="0">
                <a:latin typeface="Comic Sans MS" pitchFamily="66" charset="0"/>
              </a:rPr>
              <a:t>исследовательской работы</a:t>
            </a:r>
          </a:p>
          <a:p>
            <a:pPr algn="ctr">
              <a:buNone/>
            </a:pPr>
            <a:endParaRPr lang="ru-RU" dirty="0" smtClean="0">
              <a:latin typeface="Comic Sans MS" pitchFamily="66" charset="0"/>
            </a:endParaRPr>
          </a:p>
          <a:p>
            <a:pPr algn="just"/>
            <a:r>
              <a:rPr lang="ru-RU" dirty="0" smtClean="0">
                <a:latin typeface="Comic Sans MS" pitchFamily="66" charset="0"/>
              </a:rPr>
              <a:t>Выяснить, при каких условиях можно получить радугу.</a:t>
            </a:r>
          </a:p>
          <a:p>
            <a:pPr algn="just"/>
            <a:endParaRPr lang="ru-RU" sz="2400" dirty="0" smtClean="0">
              <a:latin typeface="Comic Sans MS" pitchFamily="66" charset="0"/>
            </a:endParaRPr>
          </a:p>
          <a:p>
            <a:pPr algn="just"/>
            <a:r>
              <a:rPr lang="ru-RU" dirty="0" smtClean="0">
                <a:latin typeface="Comic Sans MS" pitchFamily="66" charset="0"/>
              </a:rPr>
              <a:t>Провести опыты по получению радуги в  условиях группы</a:t>
            </a:r>
          </a:p>
          <a:p>
            <a:pPr>
              <a:buNone/>
            </a:pPr>
            <a:r>
              <a:rPr lang="ru-RU" sz="3600" dirty="0" smtClean="0"/>
              <a:t> </a:t>
            </a:r>
          </a:p>
          <a:p>
            <a:pPr algn="ctr">
              <a:buNone/>
            </a:pPr>
            <a:endParaRPr lang="ru-RU" sz="36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F:\Проект Радуга\Картинки\i (1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/>
          </a:bodyPr>
          <a:lstStyle/>
          <a:p>
            <a:r>
              <a:rPr lang="ru-RU" dirty="0" smtClean="0"/>
              <a:t>Проблема</a:t>
            </a:r>
            <a:endParaRPr lang="ru-RU" dirty="0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2800" dirty="0" smtClean="0">
              <a:latin typeface="Comic Sans MS" pitchFamily="66" charset="0"/>
            </a:endParaRPr>
          </a:p>
          <a:p>
            <a:pPr algn="ctr">
              <a:buNone/>
            </a:pPr>
            <a:r>
              <a:rPr lang="ru-RU" sz="4400" dirty="0"/>
              <a:t>Дети подготовительной группы захотели узнать, что такое радуга, как образуется радуга? Какая бывает радуга? Как можно получить радугу в домашних условиях?</a:t>
            </a:r>
          </a:p>
          <a:p>
            <a:pPr algn="ctr">
              <a:buNone/>
            </a:pPr>
            <a:endParaRPr lang="ru-RU" sz="4400" dirty="0" smtClean="0">
              <a:latin typeface="Comic Sans MS" pitchFamily="66" charset="0"/>
            </a:endParaRPr>
          </a:p>
          <a:p>
            <a:pPr algn="ctr">
              <a:buNone/>
            </a:pPr>
            <a:endParaRPr lang="ru-RU" dirty="0" smtClean="0">
              <a:latin typeface="Comic Sans MS" pitchFamily="66" charset="0"/>
            </a:endParaRPr>
          </a:p>
          <a:p>
            <a:pPr algn="just"/>
            <a:endParaRPr lang="ru-RU" sz="2400" dirty="0" smtClean="0">
              <a:latin typeface="Comic Sans MS" pitchFamily="66" charset="0"/>
            </a:endParaRPr>
          </a:p>
          <a:p>
            <a:pPr algn="ctr">
              <a:buNone/>
            </a:pPr>
            <a:endParaRPr lang="ru-RU" sz="36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33154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Проект Радуга\Картинки\i (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 lnSpcReduction="10000"/>
          </a:bodyPr>
          <a:lstStyle/>
          <a:p>
            <a:pPr algn="ctr">
              <a:buNone/>
              <a:defRPr/>
            </a:pPr>
            <a:r>
              <a:rPr lang="ru-RU" altLang="ru-RU" sz="4000" dirty="0" smtClean="0">
                <a:latin typeface="Comic Sans MS" pitchFamily="66" charset="0"/>
              </a:rPr>
              <a:t>Вид:</a:t>
            </a:r>
          </a:p>
          <a:p>
            <a:pPr>
              <a:defRPr/>
            </a:pPr>
            <a:r>
              <a:rPr lang="ru-RU" altLang="ru-RU" b="1" dirty="0" smtClean="0">
                <a:latin typeface="Comic Sans MS" pitchFamily="66" charset="0"/>
              </a:rPr>
              <a:t>По количеству: </a:t>
            </a:r>
            <a:r>
              <a:rPr lang="ru-RU" altLang="ru-RU" dirty="0" smtClean="0">
                <a:latin typeface="Comic Sans MS" pitchFamily="66" charset="0"/>
              </a:rPr>
              <a:t>коллективный </a:t>
            </a:r>
          </a:p>
          <a:p>
            <a:pPr>
              <a:defRPr/>
            </a:pPr>
            <a:endParaRPr lang="ru-RU" altLang="ru-RU" b="1" dirty="0" smtClean="0">
              <a:latin typeface="Comic Sans MS" pitchFamily="66" charset="0"/>
            </a:endParaRPr>
          </a:p>
          <a:p>
            <a:pPr>
              <a:defRPr/>
            </a:pPr>
            <a:r>
              <a:rPr lang="ru-RU" altLang="ru-RU" b="1" dirty="0" smtClean="0">
                <a:latin typeface="Comic Sans MS" pitchFamily="66" charset="0"/>
              </a:rPr>
              <a:t>По приоритету метода: </a:t>
            </a:r>
            <a:r>
              <a:rPr lang="ru-RU" altLang="ru-RU" dirty="0" smtClean="0">
                <a:latin typeface="Comic Sans MS" pitchFamily="66" charset="0"/>
              </a:rPr>
              <a:t>информационно-познавательный</a:t>
            </a:r>
          </a:p>
          <a:p>
            <a:pPr>
              <a:defRPr/>
            </a:pPr>
            <a:endParaRPr lang="ru-RU" altLang="ru-RU" b="1" dirty="0" smtClean="0">
              <a:latin typeface="Comic Sans MS" pitchFamily="66" charset="0"/>
            </a:endParaRPr>
          </a:p>
          <a:p>
            <a:pPr>
              <a:defRPr/>
            </a:pPr>
            <a:r>
              <a:rPr lang="ru-RU" altLang="ru-RU" b="1" dirty="0" smtClean="0">
                <a:latin typeface="Comic Sans MS" pitchFamily="66" charset="0"/>
              </a:rPr>
              <a:t>По контингенту участников: </a:t>
            </a:r>
            <a:r>
              <a:rPr lang="ru-RU" altLang="ru-RU" dirty="0" smtClean="0">
                <a:latin typeface="Comic Sans MS" pitchFamily="66" charset="0"/>
              </a:rPr>
              <a:t>детско-педагогический </a:t>
            </a:r>
          </a:p>
          <a:p>
            <a:pPr>
              <a:defRPr/>
            </a:pPr>
            <a:endParaRPr lang="ru-RU" altLang="ru-RU" b="1" dirty="0" smtClean="0">
              <a:latin typeface="Comic Sans MS" pitchFamily="66" charset="0"/>
            </a:endParaRPr>
          </a:p>
          <a:p>
            <a:pPr>
              <a:defRPr/>
            </a:pPr>
            <a:r>
              <a:rPr lang="ru-RU" altLang="ru-RU" b="1" dirty="0" smtClean="0">
                <a:latin typeface="Comic Sans MS" pitchFamily="66" charset="0"/>
              </a:rPr>
              <a:t>По продолжительности: </a:t>
            </a:r>
            <a:r>
              <a:rPr lang="ru-RU" altLang="ru-RU" dirty="0" smtClean="0">
                <a:latin typeface="Comic Sans MS" pitchFamily="66" charset="0"/>
              </a:rPr>
              <a:t>краткосрочный (1 месяц)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Проект Радуга\Картинки\i (1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Comic Sans MS" pitchFamily="66" charset="0"/>
              </a:rPr>
              <a:t>Актуальность </a:t>
            </a:r>
            <a:r>
              <a:rPr lang="ru-RU" sz="3600" dirty="0" smtClean="0">
                <a:latin typeface="Comic Sans MS" pitchFamily="66" charset="0"/>
              </a:rPr>
              <a:t>исследования</a:t>
            </a:r>
            <a:r>
              <a:rPr lang="ru-RU" sz="3600" smtClean="0">
                <a:latin typeface="Comic Sans MS" pitchFamily="66" charset="0"/>
              </a:rPr>
              <a:t>. </a:t>
            </a:r>
            <a:br>
              <a:rPr lang="ru-RU" sz="3600" smtClean="0">
                <a:latin typeface="Comic Sans MS" pitchFamily="66" charset="0"/>
              </a:rPr>
            </a:br>
            <a:r>
              <a:rPr lang="ru-RU" sz="3600" smtClean="0">
                <a:latin typeface="Comic Sans MS" pitchFamily="66" charset="0"/>
              </a:rPr>
              <a:t/>
            </a:r>
            <a:br>
              <a:rPr lang="ru-RU" sz="3600" smtClean="0">
                <a:latin typeface="Comic Sans MS" pitchFamily="66" charset="0"/>
              </a:rPr>
            </a:br>
            <a:r>
              <a:rPr lang="ru-RU" sz="3600" smtClean="0">
                <a:latin typeface="Comic Sans MS" pitchFamily="66" charset="0"/>
              </a:rPr>
              <a:t>Сегодня </a:t>
            </a:r>
            <a:r>
              <a:rPr lang="ru-RU" sz="3600" dirty="0" smtClean="0">
                <a:latin typeface="Comic Sans MS" pitchFamily="66" charset="0"/>
              </a:rPr>
              <a:t>не каждый человек может объяснить появление радуги. Любуясь этим изумительным явлением природы,  у человека появляется желание видеть эту красоту чаще, поэтому он стремится создать ее искусственно.</a:t>
            </a:r>
            <a:br>
              <a:rPr lang="ru-RU" sz="3600" dirty="0" smtClean="0">
                <a:latin typeface="Comic Sans MS" pitchFamily="66" charset="0"/>
              </a:rPr>
            </a:br>
            <a:endParaRPr lang="ru-RU" sz="36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 этап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196752"/>
            <a:ext cx="58864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altLang="ru-RU" dirty="0"/>
              <a:t> </a:t>
            </a:r>
            <a:r>
              <a:rPr lang="ru-RU" altLang="ru-RU" sz="3600" i="1" dirty="0"/>
              <a:t>Сбор информации:  </a:t>
            </a:r>
            <a:r>
              <a:rPr lang="ru-RU" altLang="ru-RU" sz="3600" dirty="0" smtClean="0"/>
              <a:t>рассматривание  </a:t>
            </a:r>
            <a:r>
              <a:rPr lang="ru-RU" altLang="ru-RU" sz="3600" dirty="0"/>
              <a:t>картинок, </a:t>
            </a:r>
            <a:r>
              <a:rPr lang="ru-RU" altLang="ru-RU" sz="3600" dirty="0" smtClean="0"/>
              <a:t>беседа, чтение научной литературы, просмотр презентаций по теме.</a:t>
            </a:r>
            <a:endParaRPr lang="ru-RU" altLang="ru-RU" sz="3600" dirty="0"/>
          </a:p>
          <a:p>
            <a:pPr>
              <a:defRPr/>
            </a:pPr>
            <a:endParaRPr lang="ru-RU" altLang="ru-RU" sz="3600" dirty="0"/>
          </a:p>
          <a:p>
            <a:pPr>
              <a:defRPr/>
            </a:pPr>
            <a:r>
              <a:rPr lang="ru-RU" altLang="ru-RU" sz="3600" i="1" dirty="0"/>
              <a:t>Создание копилки: </a:t>
            </a:r>
            <a:r>
              <a:rPr lang="ru-RU" altLang="ru-RU" sz="3600" dirty="0"/>
              <a:t>картинки, статьи, загадки, </a:t>
            </a:r>
            <a:r>
              <a:rPr lang="ru-RU" altLang="ru-RU" sz="3600" dirty="0" smtClean="0"/>
              <a:t>стихи, сказки.</a:t>
            </a:r>
            <a:endParaRPr lang="ru-RU" altLang="ru-RU" sz="3600" dirty="0"/>
          </a:p>
          <a:p>
            <a:pPr>
              <a:defRPr/>
            </a:pPr>
            <a:endParaRPr lang="ru-RU" altLang="ru-RU" dirty="0"/>
          </a:p>
        </p:txBody>
      </p:sp>
      <p:pic>
        <p:nvPicPr>
          <p:cNvPr id="4" name="Рисунок 3" descr="F:\Recovered\File1832.JPG"/>
          <p:cNvPicPr/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5292080" y="352616"/>
            <a:ext cx="3092275" cy="1564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619760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Просмотр презентации 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697" y="1453026"/>
            <a:ext cx="3539885" cy="26549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59316" y="1628800"/>
            <a:ext cx="4764021" cy="3573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4056" y="4075482"/>
            <a:ext cx="3635896" cy="27269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1340768"/>
            <a:ext cx="3539885" cy="26549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3933056"/>
            <a:ext cx="3635896" cy="27269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250065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Изучаем радугу </a:t>
            </a:r>
            <a:endParaRPr lang="ru-RU" dirty="0"/>
          </a:p>
        </p:txBody>
      </p:sp>
      <p:pic>
        <p:nvPicPr>
          <p:cNvPr id="3" name="Рисунок 2" descr="Чудеса природы: ночные или лунные радуги"/>
          <p:cNvPicPr/>
          <p:nvPr/>
        </p:nvPicPr>
        <p:blipFill>
          <a:blip r:embed="rId2" cstate="email"/>
          <a:srcRect b="4099"/>
          <a:stretch>
            <a:fillRect/>
          </a:stretch>
        </p:blipFill>
        <p:spPr bwMode="auto">
          <a:xfrm>
            <a:off x="1331640" y="1628800"/>
            <a:ext cx="6670947" cy="47868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64504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720</Words>
  <Application>Microsoft Office PowerPoint</Application>
  <PresentationFormat>Экран (4:3)</PresentationFormat>
  <Paragraphs>101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Муниципальное автономное  дошкольное образовательное  учреждение «Детский сад комбинированного вида «Радуга»</vt:lpstr>
      <vt:lpstr>Цель исследовательской работы</vt:lpstr>
      <vt:lpstr>Слайд 3</vt:lpstr>
      <vt:lpstr>Проблема</vt:lpstr>
      <vt:lpstr>Слайд 5</vt:lpstr>
      <vt:lpstr>Актуальность исследования.   Сегодня не каждый человек может объяснить появление радуги. Любуясь этим изумительным явлением природы,  у человека появляется желание видеть эту красоту чаще, поэтому он стремится создать ее искусственно. </vt:lpstr>
      <vt:lpstr>1 этап</vt:lpstr>
      <vt:lpstr> Просмотр презентации  </vt:lpstr>
      <vt:lpstr>Изучаем радугу </vt:lpstr>
      <vt:lpstr>Радуга на небе</vt:lpstr>
      <vt:lpstr>Слайд 11</vt:lpstr>
      <vt:lpstr>Слайд 12</vt:lpstr>
      <vt:lpstr>Отгадываем загадки о радуге</vt:lpstr>
      <vt:lpstr>Слайд 14</vt:lpstr>
      <vt:lpstr>Читаем сказку о радуге</vt:lpstr>
      <vt:lpstr>Изучаем пословицы и поговорки о радуге</vt:lpstr>
      <vt:lpstr> опыт 1 в условиях группы</vt:lpstr>
      <vt:lpstr>Слайд 18</vt:lpstr>
      <vt:lpstr>Опыт 2:опыты в условиях группы  </vt:lpstr>
      <vt:lpstr>Слайд 20</vt:lpstr>
      <vt:lpstr> Выводы исследовательской работы. </vt:lpstr>
      <vt:lpstr>Заключение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 дошкольное образовательное  учреждение «Детский сад комбинированного вида «Радуга»</dc:title>
  <dc:creator>Безносиковы</dc:creator>
  <cp:lastModifiedBy>Денис</cp:lastModifiedBy>
  <cp:revision>33</cp:revision>
  <dcterms:created xsi:type="dcterms:W3CDTF">2016-03-24T15:38:02Z</dcterms:created>
  <dcterms:modified xsi:type="dcterms:W3CDTF">2017-10-07T14:58:15Z</dcterms:modified>
</cp:coreProperties>
</file>