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65" r:id="rId4"/>
    <p:sldId id="266" r:id="rId5"/>
    <p:sldId id="269" r:id="rId6"/>
    <p:sldId id="267" r:id="rId7"/>
    <p:sldId id="260" r:id="rId8"/>
    <p:sldId id="268" r:id="rId9"/>
    <p:sldId id="264" r:id="rId10"/>
    <p:sldId id="270" r:id="rId11"/>
  </p:sldIdLst>
  <p:sldSz cx="9144000" cy="6858000" type="screen4x3"/>
  <p:notesSz cx="6811963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09.09.2013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09.09.2013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0"/>
            <a:ext cx="7615262" cy="5256102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marL="82296" indent="0" algn="ctr">
              <a:buNone/>
            </a:pPr>
            <a:r>
              <a:rPr lang="ru-RU" sz="4800" b="1" i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«Адаптация детей в детском саду»</a:t>
            </a:r>
          </a:p>
          <a:p>
            <a:pPr marL="82296" indent="0">
              <a:buNone/>
            </a:pPr>
            <a:endParaRPr lang="ru-RU" sz="2800" dirty="0"/>
          </a:p>
          <a:p>
            <a:pPr>
              <a:lnSpc>
                <a:spcPct val="150000"/>
              </a:lnSpc>
            </a:pPr>
            <a:endParaRPr lang="ru-RU" dirty="0" smtClean="0"/>
          </a:p>
          <a:p>
            <a:pPr marL="82296" indent="0" algn="r">
              <a:buNone/>
            </a:pPr>
            <a:r>
              <a:rPr lang="ru-RU" dirty="0" smtClean="0"/>
              <a:t>Педагог-психолог </a:t>
            </a:r>
          </a:p>
          <a:p>
            <a:pPr marL="82296" indent="0" algn="r">
              <a:buNone/>
            </a:pPr>
            <a:r>
              <a:rPr lang="ru-RU" dirty="0" smtClean="0"/>
              <a:t>Молькова М.В.</a:t>
            </a:r>
            <a:endParaRPr lang="ru-RU" dirty="0"/>
          </a:p>
        </p:txBody>
      </p:sp>
      <p:pic>
        <p:nvPicPr>
          <p:cNvPr id="2050" name="Picture 2" descr="C:\Users\Администратор\Desktop\96706268_1359220742_uborka_igrushe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140968"/>
            <a:ext cx="3888432" cy="2947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9567" y="908720"/>
            <a:ext cx="64087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buNone/>
            </a:pPr>
            <a:r>
              <a:rPr lang="ru-RU" sz="4800" b="1" i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48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Администратор\Desktop\512cfefcc14037bd864205d0d20382d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5906" y="2391544"/>
            <a:ext cx="4519489" cy="3338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5735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332656"/>
            <a:ext cx="7746064" cy="6048672"/>
          </a:xfrm>
        </p:spPr>
        <p:txBody>
          <a:bodyPr>
            <a:noAutofit/>
          </a:bodyPr>
          <a:lstStyle/>
          <a:p>
            <a:pPr algn="ctr" fontAlgn="base">
              <a:buNone/>
            </a:pP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Адаптация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- это приспособление организма к новой обстановке, а для ребенка детский сад несомненно является новым, еще неизвестным пространством, с новым окружением и новыми отношениями.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buNone/>
            </a:pP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Адаптация </a:t>
            </a:r>
            <a:r>
              <a:rPr lang="ru-RU" sz="2800" u="sng" dirty="0">
                <a:latin typeface="Times New Roman" pitchFamily="18" charset="0"/>
                <a:cs typeface="Times New Roman" pitchFamily="18" charset="0"/>
              </a:rPr>
              <a:t>включает широкий спектр индивидуальных реакций, характер которых зависит от: </a:t>
            </a:r>
          </a:p>
          <a:p>
            <a:pPr algn="ctr" fontAlgn="base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*психофизиологических и личностных особенностей ребенка;</a:t>
            </a:r>
          </a:p>
          <a:p>
            <a:pPr algn="ctr" fontAlgn="base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*от сложившихся семейных отношений;</a:t>
            </a:r>
          </a:p>
          <a:p>
            <a:pPr algn="ctr" fontAlgn="base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*от условий пребывания в дошкольном учреждении.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32656"/>
            <a:ext cx="828092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Некоторые закономерности привыкания к детскому саду:</a:t>
            </a:r>
          </a:p>
          <a:p>
            <a:pPr algn="just"/>
            <a:r>
              <a:rPr lang="ru-RU" sz="2200" b="1" dirty="0" smtClean="0"/>
              <a:t>Во-первых</a:t>
            </a:r>
            <a:r>
              <a:rPr lang="ru-RU" sz="2200" dirty="0" smtClean="0"/>
              <a:t>, ребенок </a:t>
            </a:r>
            <a:r>
              <a:rPr lang="ru-RU" sz="2200" u="sng" dirty="0"/>
              <a:t>не испытывает потребности общения со сверстниками, она пока не сформировалас</a:t>
            </a:r>
            <a:r>
              <a:rPr lang="ru-RU" sz="2200" dirty="0"/>
              <a:t>ь. </a:t>
            </a:r>
            <a:endParaRPr lang="ru-RU" sz="2200" dirty="0" smtClean="0"/>
          </a:p>
          <a:p>
            <a:pPr algn="just"/>
            <a:r>
              <a:rPr lang="ru-RU" sz="2200" b="1" dirty="0" smtClean="0"/>
              <a:t>Во-вторых</a:t>
            </a:r>
            <a:r>
              <a:rPr lang="ru-RU" sz="2200" b="1" dirty="0"/>
              <a:t>, </a:t>
            </a:r>
            <a:r>
              <a:rPr lang="ru-RU" sz="2200" dirty="0"/>
              <a:t>нормальный ребенок не может быстро адаптироваться к яслям, поскольку </a:t>
            </a:r>
            <a:r>
              <a:rPr lang="ru-RU" sz="2200" u="sng" dirty="0"/>
              <a:t>сильно привязан к матери</a:t>
            </a:r>
            <a:r>
              <a:rPr lang="ru-RU" sz="2200" dirty="0"/>
              <a:t>, и ее исчезновение вызывает бурный протест ребенка, особенно если он впечатлительный и эмоционально чувствительный. </a:t>
            </a:r>
          </a:p>
          <a:p>
            <a:pPr algn="just"/>
            <a:r>
              <a:rPr lang="ru-RU" sz="2200" b="1" dirty="0"/>
              <a:t>В третьих, </a:t>
            </a:r>
            <a:r>
              <a:rPr lang="ru-RU" sz="2200" dirty="0"/>
              <a:t>дети 2-3 лет </a:t>
            </a:r>
            <a:r>
              <a:rPr lang="ru-RU" sz="2200" u="sng" dirty="0"/>
              <a:t>испытывают страхи перед незнакомыми людьми и новыми ситуациями общения</a:t>
            </a:r>
            <a:r>
              <a:rPr lang="ru-RU" sz="2200" dirty="0"/>
              <a:t>, что как раз и проявляется в полной мере в яслях. </a:t>
            </a:r>
            <a:endParaRPr lang="ru-RU" sz="2200" dirty="0" smtClean="0"/>
          </a:p>
          <a:p>
            <a:pPr algn="just"/>
            <a:r>
              <a:rPr lang="ru-RU" sz="2200" b="1" dirty="0" smtClean="0"/>
              <a:t>Всегда </a:t>
            </a:r>
            <a:r>
              <a:rPr lang="ru-RU" sz="2200" b="1" dirty="0"/>
              <a:t>нелегко </a:t>
            </a:r>
            <a:r>
              <a:rPr lang="ru-RU" sz="2200" dirty="0"/>
              <a:t>привыкают к детскому саду единственные в семье дети, особенно чрезмерно опекаемые, зависимые от матери, привыкшие к исключительному вниманию, неуверенные в себе</a:t>
            </a:r>
            <a:r>
              <a:rPr lang="ru-RU" sz="2200" dirty="0" smtClean="0"/>
              <a:t>.</a:t>
            </a:r>
            <a:endParaRPr lang="ru-RU" sz="2200" dirty="0"/>
          </a:p>
          <a:p>
            <a:pPr algn="just"/>
            <a:r>
              <a:rPr lang="ru-RU" sz="2200" b="1" dirty="0"/>
              <a:t>Осложняющими факторами </a:t>
            </a:r>
            <a:r>
              <a:rPr lang="ru-RU" sz="2200" dirty="0"/>
              <a:t>адаптации будут  повышенная тревожность мамы, конфликты в семье и необщительность родителей. Дети непроизвольно усваивают негативные черты поведения родителей, что осложняет их отношения со сверстниками. </a:t>
            </a:r>
          </a:p>
        </p:txBody>
      </p:sp>
    </p:spTree>
    <p:extLst>
      <p:ext uri="{BB962C8B-B14F-4D97-AF65-F5344CB8AC3E}">
        <p14:creationId xmlns:p14="http://schemas.microsoft.com/office/powerpoint/2010/main" val="466436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2313" y="332656"/>
            <a:ext cx="777686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u="sng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Причины тяжелой адаптации к условиям детского </a:t>
            </a:r>
            <a:r>
              <a:rPr lang="ru-RU" sz="2800" b="1" i="1" u="sng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сада:</a:t>
            </a:r>
            <a:endParaRPr lang="ru-RU" sz="2800" b="1" i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800" dirty="0"/>
              <a:t>1. Отсутствие в семье режима, совпадающего с режимом детского сада.</a:t>
            </a:r>
          </a:p>
          <a:p>
            <a:r>
              <a:rPr lang="ru-RU" sz="2800" dirty="0"/>
              <a:t>2. Наличие у ребенка своеобразных привычек (сосание пальца, грызет ногти)</a:t>
            </a:r>
          </a:p>
          <a:p>
            <a:r>
              <a:rPr lang="ru-RU" sz="2800" dirty="0"/>
              <a:t>3. Неумение занять себя игрушкой.</a:t>
            </a:r>
          </a:p>
          <a:p>
            <a:r>
              <a:rPr lang="ru-RU" sz="2800" dirty="0"/>
              <a:t>4. Несформированность элементарных культурно-гигиенических навыков</a:t>
            </a:r>
          </a:p>
          <a:p>
            <a:r>
              <a:rPr lang="ru-RU" sz="2800" dirty="0"/>
              <a:t>5. Отсутствие опыта общения с незнакомыми детьми и взрослыми.</a:t>
            </a:r>
          </a:p>
          <a:p>
            <a:r>
              <a:rPr lang="ru-RU" sz="2800" dirty="0"/>
              <a:t>6. Утренний плач при расставании с родителями.</a:t>
            </a:r>
          </a:p>
          <a:p>
            <a:r>
              <a:rPr lang="ru-RU" sz="2800" dirty="0"/>
              <a:t>7. </a:t>
            </a:r>
            <a:r>
              <a:rPr lang="ru-RU" sz="2800" dirty="0" smtClean="0"/>
              <a:t>Отсутствие единого стиля  воспитания </a:t>
            </a:r>
            <a:r>
              <a:rPr lang="ru-RU" sz="2800" dirty="0"/>
              <a:t>родителей и воспитателей.</a:t>
            </a:r>
          </a:p>
        </p:txBody>
      </p:sp>
    </p:spTree>
    <p:extLst>
      <p:ext uri="{BB962C8B-B14F-4D97-AF65-F5344CB8AC3E}">
        <p14:creationId xmlns:p14="http://schemas.microsoft.com/office/powerpoint/2010/main" val="5504664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124744"/>
            <a:ext cx="72008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редний </a:t>
            </a:r>
            <a:r>
              <a:rPr lang="ru-RU" sz="3600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срок адаптации в норме </a:t>
            </a:r>
            <a:endParaRPr lang="ru-RU" sz="3600" b="1" dirty="0" smtClean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3600" dirty="0" smtClean="0"/>
              <a:t>составляет</a:t>
            </a:r>
            <a:r>
              <a:rPr lang="ru-RU" sz="3600" dirty="0"/>
              <a:t>:</a:t>
            </a:r>
          </a:p>
          <a:p>
            <a:pPr algn="ctr"/>
            <a:r>
              <a:rPr lang="ru-RU" sz="3600" dirty="0"/>
              <a:t>В яслях - 7-10 дней</a:t>
            </a:r>
          </a:p>
          <a:p>
            <a:pPr algn="ctr"/>
            <a:r>
              <a:rPr lang="ru-RU" sz="3600" dirty="0"/>
              <a:t>В детском саду в 3 года - 2-3 недели</a:t>
            </a:r>
          </a:p>
          <a:p>
            <a:pPr algn="ctr"/>
            <a:r>
              <a:rPr lang="ru-RU" sz="3600" dirty="0"/>
              <a:t>В старшем дошкольном возрасте - 1 месяц</a:t>
            </a:r>
          </a:p>
        </p:txBody>
      </p:sp>
    </p:spTree>
    <p:extLst>
      <p:ext uri="{BB962C8B-B14F-4D97-AF65-F5344CB8AC3E}">
        <p14:creationId xmlns:p14="http://schemas.microsoft.com/office/powerpoint/2010/main" val="809438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332656"/>
            <a:ext cx="799288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</a:t>
            </a:r>
            <a:r>
              <a:rPr lang="ru-RU" sz="2200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фазы адаптационного процесса</a:t>
            </a:r>
          </a:p>
          <a:p>
            <a:r>
              <a:rPr lang="ru-RU" sz="2000" dirty="0"/>
              <a:t> 1.</a:t>
            </a:r>
            <a:r>
              <a:rPr lang="ru-RU" sz="2000" b="1" dirty="0"/>
              <a:t>Острая фаза</a:t>
            </a:r>
            <a:r>
              <a:rPr lang="ru-RU" sz="2000" dirty="0"/>
              <a:t> – сопровождается разнообразными колебаниями в соматическом состоянии и психическом статусе, что приводит к снижению веса, нарушению сна, снижению аппетита, регрессу в речевом развитии. В начале посещения детского сада адаптационный стресс изменяет защитные силы организма, и ребенок начинает часто болеть ОРЗ, бронхитами, инфекциями. Срывы приспособления к яслям проявляются в среднем на 4-ый день в виде различных заболеваний. Благоприятная адаптация завершается между 11 и 24 днями после поступления в детское учреждение. Дети в дневных яслях приспосабливаются, в среднем, 4-6 недель (в круглосуточных – 3-4 месяца).</a:t>
            </a:r>
          </a:p>
          <a:p>
            <a:r>
              <a:rPr lang="ru-RU" sz="2000" dirty="0"/>
              <a:t>2.</a:t>
            </a:r>
            <a:r>
              <a:rPr lang="ru-RU" sz="2000" b="1" dirty="0"/>
              <a:t>Подострая фаза</a:t>
            </a:r>
            <a:r>
              <a:rPr lang="ru-RU" sz="2000" dirty="0"/>
              <a:t> – характеризуется адекватным поведением ребенка, то есть все сдвиги  уменьшаются и регистрируются лишь по отдельным параметрам, на фоне замедленного темпа развития, особенно психического, по сравнению со средними возрастными нормами. Фаза длится 3 – 5 месяцев</a:t>
            </a:r>
          </a:p>
          <a:p>
            <a:r>
              <a:rPr lang="ru-RU" sz="2000" dirty="0"/>
              <a:t>3.</a:t>
            </a:r>
            <a:r>
              <a:rPr lang="ru-RU" sz="2000" b="1" dirty="0"/>
              <a:t>Фаза компенсации</a:t>
            </a:r>
            <a:r>
              <a:rPr lang="ru-RU" sz="2000" dirty="0"/>
              <a:t> – характеризуется убыстрением темпа развития, и дети к концу учебного года преодолевают указанную выше задержку в развитии.</a:t>
            </a:r>
          </a:p>
        </p:txBody>
      </p:sp>
    </p:spTree>
    <p:extLst>
      <p:ext uri="{BB962C8B-B14F-4D97-AF65-F5344CB8AC3E}">
        <p14:creationId xmlns:p14="http://schemas.microsoft.com/office/powerpoint/2010/main" val="23944078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16632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Различают три степени тяжести прохождения адаптационного периода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268760"/>
            <a:ext cx="7992888" cy="506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900" b="1" dirty="0"/>
              <a:t>Легкая адаптация </a:t>
            </a:r>
            <a:r>
              <a:rPr lang="ru-RU" sz="1900" dirty="0"/>
              <a:t>- поведение нормализуется в течение 10-15 дней, ребенок соответственно норме прибавляет в весе, адекватно ведет себя в коллективе, не болеет в течение первого месяца посещения дошкольного учреждения. </a:t>
            </a:r>
          </a:p>
          <a:p>
            <a:r>
              <a:rPr lang="ru-RU" sz="1900" b="1" dirty="0"/>
              <a:t>Адаптация средней тяжести </a:t>
            </a:r>
            <a:r>
              <a:rPr lang="ru-RU" sz="1900" dirty="0"/>
              <a:t>- сдвиги нормализуются в течение месяца, есть признаки психического стресса. Нарушение в общем состоянии выражены ярче и продолжительнее. Сон и аппетит восстанавливается лишь через 20-40 дней. Настроение неустойчивое в течение месяца. Поведенческие реакции восстанавливаются к 30 дню пребывания в ДОУ. </a:t>
            </a:r>
          </a:p>
          <a:p>
            <a:r>
              <a:rPr lang="ru-RU" sz="1900" b="1" dirty="0"/>
              <a:t>Тяжелая адаптация </a:t>
            </a:r>
            <a:r>
              <a:rPr lang="ru-RU" sz="1900" dirty="0"/>
              <a:t>— длительность от 2 до 6 месяцев. Ребенок часто болеет, теряет уже полученные навыки, может наступить как физическое, так и психическое истощение организма. Ребенок плохо засыпает, сон короткий, вскрикивает, плачет во сне, просыпается со слезами, аппетит снижается сильно и надолго, может возникнуть стойкий отказ от еды, невротическая рвота, функциональное нарушение стула. Настроение безучастное, ребенок много и длительно плачет, поведенческие реакции нормализуются к 60-му дню пребывания в ДОУ.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39888" y="404664"/>
            <a:ext cx="748883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Адаптация  может считаться законченной, если: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2800" dirty="0"/>
              <a:t>у ребенка стабильное положительное эмоциональное состояние в течение недели, он активно играет, взаимодействует со сверстниками и взрослыми, соблюдает режим дня, хорошо кушает и спокойно спит;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2800" dirty="0" smtClean="0"/>
              <a:t>у него отсутствуют заболевания;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2800" dirty="0" smtClean="0"/>
              <a:t>есть динамика психомоторного развития.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2800" dirty="0" smtClean="0"/>
              <a:t>происходит восстановление </a:t>
            </a:r>
            <a:r>
              <a:rPr lang="ru-RU" sz="2800" dirty="0"/>
              <a:t>имеющихся привычек и навыков, активное поведение, соответствующая возрасту прибавка в весе.</a:t>
            </a:r>
          </a:p>
        </p:txBody>
      </p:sp>
    </p:spTree>
    <p:extLst>
      <p:ext uri="{BB962C8B-B14F-4D97-AF65-F5344CB8AC3E}">
        <p14:creationId xmlns:p14="http://schemas.microsoft.com/office/powerpoint/2010/main" val="7885763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9650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effectLst/>
                <a:latin typeface="Times New Roman" pitchFamily="18" charset="0"/>
                <a:cs typeface="Times New Roman" pitchFamily="18" charset="0"/>
              </a:rPr>
              <a:t>В процессе адаптации педагогом решаются следующие </a:t>
            </a:r>
            <a:r>
              <a:rPr lang="ru-RU" sz="2000" b="1" dirty="0" smtClean="0">
                <a:effectLst/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0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692696"/>
            <a:ext cx="7992888" cy="5976664"/>
          </a:xfrm>
        </p:spPr>
        <p:txBody>
          <a:bodyPr>
            <a:normAutofit fontScale="47500" lnSpcReduction="20000"/>
          </a:bodyPr>
          <a:lstStyle/>
          <a:p>
            <a:pPr fontAlgn="base">
              <a:buNone/>
            </a:pPr>
            <a:r>
              <a:rPr lang="ru-RU" sz="3600" i="1" dirty="0" smtClean="0"/>
              <a:t>Установить с ребенком такие отношения, чтобы воспитатель стал для него близким человеком.</a:t>
            </a:r>
            <a:r>
              <a:rPr lang="ru-RU" sz="3600" dirty="0" smtClean="0"/>
              <a:t> Показатель того, что цель достигнута:</a:t>
            </a:r>
          </a:p>
          <a:p>
            <a:pPr lvl="0" fontAlgn="base"/>
            <a:r>
              <a:rPr lang="ru-RU" sz="3600" dirty="0" smtClean="0"/>
              <a:t>Ребенок охотно идет от матери к воспитателю;</a:t>
            </a:r>
          </a:p>
          <a:p>
            <a:pPr lvl="0" fontAlgn="base"/>
            <a:r>
              <a:rPr lang="ru-RU" sz="3600" dirty="0" smtClean="0"/>
              <a:t>Улыбается, радуется, когда видит воспитателя;</a:t>
            </a:r>
          </a:p>
          <a:p>
            <a:pPr lvl="0" fontAlgn="base"/>
            <a:r>
              <a:rPr lang="ru-RU" sz="3600" dirty="0" smtClean="0"/>
              <a:t>Успокаивается от общения с воспитателем;</a:t>
            </a:r>
          </a:p>
          <a:p>
            <a:pPr lvl="0" fontAlgn="base"/>
            <a:r>
              <a:rPr lang="ru-RU" sz="3600" dirty="0" smtClean="0"/>
              <a:t>Ребенок обращается за помощью к воспитателю.</a:t>
            </a:r>
          </a:p>
          <a:p>
            <a:pPr fontAlgn="base">
              <a:buNone/>
            </a:pPr>
            <a:r>
              <a:rPr lang="ru-RU" sz="3600" i="1" dirty="0" smtClean="0"/>
              <a:t>Помочь ребенку привыкнуть к новой для него обстановке и ориентироваться в ней. </a:t>
            </a:r>
            <a:r>
              <a:rPr lang="ru-RU" sz="3600" dirty="0" smtClean="0"/>
              <a:t>Показатель того, что цель достигнута:</a:t>
            </a:r>
          </a:p>
          <a:p>
            <a:pPr lvl="0" fontAlgn="base"/>
            <a:r>
              <a:rPr lang="ru-RU" sz="3600" dirty="0" smtClean="0"/>
              <a:t>Ребенок знает расположение и назначение комнат;</a:t>
            </a:r>
          </a:p>
          <a:p>
            <a:pPr lvl="0" fontAlgn="base"/>
            <a:r>
              <a:rPr lang="ru-RU" sz="3600" dirty="0" smtClean="0"/>
              <a:t>Знает, где находятся предметы для его личного пользования: кровать, полотенце, салфетка, верхняя одежда и т. д.</a:t>
            </a:r>
          </a:p>
          <a:p>
            <a:pPr fontAlgn="base">
              <a:buNone/>
            </a:pPr>
            <a:r>
              <a:rPr lang="ru-RU" sz="3600" i="1" dirty="0" smtClean="0"/>
              <a:t>Помочь ребенку как можно легче и быстрее привыкнуть к новой для него организации жизни. </a:t>
            </a:r>
            <a:r>
              <a:rPr lang="ru-RU" sz="3600" dirty="0" smtClean="0"/>
              <a:t>Показатель того, что цель достигнута:</a:t>
            </a:r>
          </a:p>
          <a:p>
            <a:pPr lvl="0" fontAlgn="base"/>
            <a:r>
              <a:rPr lang="ru-RU" sz="3600" dirty="0" smtClean="0"/>
              <a:t>ребенок легко подчиняется режиму;</a:t>
            </a:r>
          </a:p>
          <a:p>
            <a:pPr lvl="0" fontAlgn="base"/>
            <a:r>
              <a:rPr lang="ru-RU" sz="3600" dirty="0" smtClean="0"/>
              <a:t>сохраняет хорошее настроение не только около взрослого, но и играя самостоятельно.</a:t>
            </a:r>
          </a:p>
          <a:p>
            <a:pPr fontAlgn="base">
              <a:buNone/>
            </a:pPr>
            <a:r>
              <a:rPr lang="ru-RU" sz="3600" i="1" dirty="0" smtClean="0"/>
              <a:t>Помочь ребенку установить правильные взаимоотношения со сверстниками. </a:t>
            </a:r>
            <a:r>
              <a:rPr lang="ru-RU" sz="3600" dirty="0" smtClean="0"/>
              <a:t>Показатель того, что цель достигнута:</a:t>
            </a:r>
          </a:p>
          <a:p>
            <a:pPr lvl="0" fontAlgn="base"/>
            <a:r>
              <a:rPr lang="ru-RU" sz="3600" dirty="0" smtClean="0"/>
              <a:t>ребенок охотно играет с детьми;</a:t>
            </a:r>
          </a:p>
          <a:p>
            <a:pPr lvl="0" fontAlgn="base"/>
            <a:r>
              <a:rPr lang="ru-RU" sz="3600" dirty="0" smtClean="0"/>
              <a:t>спокойно относится к тому, что во время кормления, одевания, умывания его обслуживают не первым;</a:t>
            </a:r>
          </a:p>
          <a:p>
            <a:pPr lvl="0" fontAlgn="base"/>
            <a:r>
              <a:rPr lang="ru-RU" sz="3600" dirty="0" smtClean="0"/>
              <a:t>ребенок спокойно относится к тому. что игрушками играет не только он, но и другие дети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253</TotalTime>
  <Words>934</Words>
  <Application>Microsoft Office PowerPoint</Application>
  <PresentationFormat>Экран (4:3)</PresentationFormat>
  <Paragraphs>62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Различают три степени тяжести прохождения адаптационного периода: </vt:lpstr>
      <vt:lpstr>Презентация PowerPoint</vt:lpstr>
      <vt:lpstr>В процессе адаптации педагогом решаются следующие задачи: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anna</dc:creator>
  <cp:lastModifiedBy>BEST</cp:lastModifiedBy>
  <cp:revision>30</cp:revision>
  <dcterms:created xsi:type="dcterms:W3CDTF">2013-01-24T13:15:14Z</dcterms:created>
  <dcterms:modified xsi:type="dcterms:W3CDTF">2013-09-09T20:45:06Z</dcterms:modified>
</cp:coreProperties>
</file>