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8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49C63E1-5701-48AD-9EB6-E42EE871C16E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79BDB6C-F038-4C4E-AD12-69AE083098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80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C955298-292C-4064-945F-CFE89ADFFE38}" type="slidenum">
              <a:rPr lang="ru-RU" altLang="ru-RU">
                <a:latin typeface="Calibri" panose="020F0502020204030204" pitchFamily="34" charset="0"/>
              </a:rPr>
              <a:pPr/>
              <a:t>1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290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D789BAB-7CCD-4FEC-9880-348FC540E252}" type="slidenum">
              <a:rPr lang="ru-RU" altLang="ru-RU">
                <a:latin typeface="Calibri" panose="020F0502020204030204" pitchFamily="34" charset="0"/>
              </a:rPr>
              <a:pPr/>
              <a:t>10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196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BA11444-D9B6-46A8-9688-CE47481CB9DB}" type="slidenum">
              <a:rPr lang="ru-RU" altLang="ru-RU">
                <a:latin typeface="Calibri" panose="020F0502020204030204" pitchFamily="34" charset="0"/>
              </a:rPr>
              <a:pPr/>
              <a:t>11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228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59BEA58-7A19-484D-A6F0-ABFF8182125D}" type="slidenum">
              <a:rPr lang="ru-RU" altLang="ru-RU">
                <a:latin typeface="Calibri" panose="020F0502020204030204" pitchFamily="34" charset="0"/>
              </a:rPr>
              <a:pPr/>
              <a:t>12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7172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4B78312-6DC1-4758-9F97-01B8B7AA50F8}" type="slidenum">
              <a:rPr lang="ru-RU" altLang="ru-RU">
                <a:latin typeface="Calibri" panose="020F0502020204030204" pitchFamily="34" charset="0"/>
              </a:rPr>
              <a:pPr/>
              <a:t>13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9660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2A3FFE6-4881-4E80-8044-6906CB3BB048}" type="slidenum">
              <a:rPr lang="ru-RU" altLang="ru-RU">
                <a:latin typeface="Calibri" panose="020F0502020204030204" pitchFamily="34" charset="0"/>
              </a:rPr>
              <a:pPr/>
              <a:t>14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114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B46C7A2-4F6A-4063-A14F-C52650C8B977}" type="slidenum">
              <a:rPr lang="ru-RU" altLang="ru-RU">
                <a:latin typeface="Calibri" panose="020F0502020204030204" pitchFamily="34" charset="0"/>
              </a:rPr>
              <a:pPr/>
              <a:t>15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8590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AC50EE7-2BA6-4C53-8173-B006BDE7D175}" type="slidenum">
              <a:rPr lang="ru-RU" altLang="ru-RU">
                <a:latin typeface="Calibri" panose="020F0502020204030204" pitchFamily="34" charset="0"/>
              </a:rPr>
              <a:pPr/>
              <a:t>16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0598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217221F-FCF1-4EAC-9672-00BE2DB92190}" type="slidenum">
              <a:rPr lang="ru-RU" altLang="ru-RU">
                <a:latin typeface="Calibri" panose="020F0502020204030204" pitchFamily="34" charset="0"/>
              </a:rPr>
              <a:pPr/>
              <a:t>17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8577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8A103D-570B-4C30-808E-3BAFEE8DF508}" type="slidenum">
              <a:rPr lang="ru-RU" altLang="ru-RU">
                <a:latin typeface="Calibri" panose="020F0502020204030204" pitchFamily="34" charset="0"/>
              </a:rPr>
              <a:pPr/>
              <a:t>18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6719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005939C-9C99-45D7-B5E5-08245C8DBFB5}" type="slidenum">
              <a:rPr lang="ru-RU" altLang="ru-RU">
                <a:latin typeface="Calibri" panose="020F0502020204030204" pitchFamily="34" charset="0"/>
              </a:rPr>
              <a:pPr/>
              <a:t>19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653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B8A82AF-FEB1-4B27-8911-203974B3E6A6}" type="slidenum">
              <a:rPr lang="ru-RU" altLang="ru-RU">
                <a:latin typeface="Calibri" panose="020F0502020204030204" pitchFamily="34" charset="0"/>
              </a:rPr>
              <a:pPr/>
              <a:t>2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6426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B02989B-ED51-4278-8ECD-FEDD24648FE1}" type="slidenum">
              <a:rPr lang="ru-RU" altLang="ru-RU">
                <a:latin typeface="Calibri" panose="020F0502020204030204" pitchFamily="34" charset="0"/>
              </a:rPr>
              <a:pPr/>
              <a:t>20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1439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F1F9A7-27D9-4788-9109-731602B4991F}" type="slidenum">
              <a:rPr lang="ru-RU" altLang="ru-RU">
                <a:latin typeface="Calibri" panose="020F0502020204030204" pitchFamily="34" charset="0"/>
              </a:rPr>
              <a:pPr/>
              <a:t>21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3686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D9E771-15CE-465B-B52D-C1CBFF5ACDA2}" type="slidenum">
              <a:rPr lang="ru-RU" altLang="ru-RU">
                <a:latin typeface="Calibri" panose="020F0502020204030204" pitchFamily="34" charset="0"/>
              </a:rPr>
              <a:pPr/>
              <a:t>22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8712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33A8D0B-CDC5-4E35-ADD5-DB719DF1AED4}" type="slidenum">
              <a:rPr lang="ru-RU" altLang="ru-RU">
                <a:latin typeface="Calibri" panose="020F0502020204030204" pitchFamily="34" charset="0"/>
              </a:rPr>
              <a:pPr/>
              <a:t>23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9143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8469E75-0F9E-418B-8619-DED17AF0FDF6}" type="slidenum">
              <a:rPr lang="ru-RU" altLang="ru-RU">
                <a:latin typeface="Calibri" panose="020F0502020204030204" pitchFamily="34" charset="0"/>
              </a:rPr>
              <a:pPr/>
              <a:t>24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170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B1C338C-D487-43E3-9514-36C04B75089E}" type="slidenum">
              <a:rPr lang="ru-RU" altLang="ru-RU">
                <a:latin typeface="Calibri" panose="020F0502020204030204" pitchFamily="34" charset="0"/>
              </a:rPr>
              <a:pPr/>
              <a:t>3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994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B36D4BB-5E9F-424D-86F7-96AAA3747F06}" type="slidenum">
              <a:rPr lang="ru-RU" altLang="ru-RU">
                <a:latin typeface="Calibri" panose="020F0502020204030204" pitchFamily="34" charset="0"/>
              </a:rPr>
              <a:pPr/>
              <a:t>4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715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3C0F07F-E904-48A3-9B9E-9C69CB92B13C}" type="slidenum">
              <a:rPr lang="ru-RU" altLang="ru-RU">
                <a:latin typeface="Calibri" panose="020F0502020204030204" pitchFamily="34" charset="0"/>
              </a:rPr>
              <a:pPr/>
              <a:t>5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34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719CE22-F417-4063-93D0-F47C8A8FD54A}" type="slidenum">
              <a:rPr lang="ru-RU" altLang="ru-RU">
                <a:latin typeface="Calibri" panose="020F0502020204030204" pitchFamily="34" charset="0"/>
              </a:rPr>
              <a:pPr/>
              <a:t>6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995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2BCA560-5656-4843-821B-946917B3E5E2}" type="slidenum">
              <a:rPr lang="ru-RU" altLang="ru-RU">
                <a:latin typeface="Calibri" panose="020F0502020204030204" pitchFamily="34" charset="0"/>
              </a:rPr>
              <a:pPr/>
              <a:t>7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315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D679E4D-169F-47D0-BFA7-1FC028D34D30}" type="slidenum">
              <a:rPr lang="ru-RU" altLang="ru-RU">
                <a:latin typeface="Calibri" panose="020F0502020204030204" pitchFamily="34" charset="0"/>
              </a:rPr>
              <a:pPr/>
              <a:t>8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594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1C9D94-5612-4DC1-A81B-847C72252F12}" type="slidenum">
              <a:rPr lang="ru-RU" altLang="ru-RU">
                <a:latin typeface="Calibri" panose="020F0502020204030204" pitchFamily="34" charset="0"/>
              </a:rPr>
              <a:pPr/>
              <a:t>9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587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4B00D-01C8-4C2B-8E5E-C36D70C0B4E6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C0658-A775-456C-BE96-A3C8FC1A64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3634325"/>
      </p:ext>
    </p:extLst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E3722-0741-4DBE-A00C-BDCE58524200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A624C-E8C4-4009-B6B1-AF25FD3AF0D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1264539"/>
      </p:ext>
    </p:extLst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51F48-FE4B-4387-AE75-60BA4923B957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1F7C6-8E41-4DD7-9CC5-A53D06535B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386162"/>
      </p:ext>
    </p:extLst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7A44-B481-43E7-8492-31F5E2234272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C04F6-0450-499C-B208-86ED5B4196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1846286"/>
      </p:ext>
    </p:extLst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10F17-D82F-40FE-9185-B36E48422914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65291-A5FE-428A-8B26-942DECDE9B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9645204"/>
      </p:ext>
    </p:extLst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58A21-AA07-416F-B285-F6B762FB7955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EFD71-D647-4E5C-827C-09199B974C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27976"/>
      </p:ext>
    </p:extLst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CC897-E1E4-48D7-966E-DF7A4C9965D1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A7EA7-FB6F-45BE-89AA-3A7BEECF54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1377824"/>
      </p:ext>
    </p:extLst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61831-9B88-4ECE-9C72-3570A3EEDD9A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BDE00-B378-45A9-BB37-2AF8315996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3306449"/>
      </p:ext>
    </p:extLst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DD4B1-81BE-4B17-9953-E55820AB2A05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8259C-B9AA-4C5C-9A99-8D8BCB3DE6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9327121"/>
      </p:ext>
    </p:extLst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BB041-44C6-4712-94D9-3BF0464981F5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ED6C4-E7FB-4A09-A6CD-74FCE2576D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3085554"/>
      </p:ext>
    </p:extLst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5B467-0DEA-4997-8152-57B465A29325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B667A-6B32-487D-9549-D76E4609F0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6264317"/>
      </p:ext>
    </p:extLst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365964-6FAE-4B35-90FF-CEBBD3F9FDA5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9D70A4A-1817-46B1-B413-75EEF52FD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88" y="1285875"/>
            <a:ext cx="8201025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Арктика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25" y="4572000"/>
            <a:ext cx="6400800" cy="1752600"/>
          </a:xfrm>
        </p:spPr>
        <p:txBody>
          <a:bodyPr/>
          <a:lstStyle/>
          <a:p>
            <a:pPr eaLnBrk="1" hangingPunct="1"/>
            <a:r>
              <a:rPr lang="ru-RU" altLang="ru-RU" sz="2800" i="1" smtClean="0">
                <a:solidFill>
                  <a:srgbClr val="0000FF"/>
                </a:solidFill>
              </a:rPr>
              <a:t>©Тимир-Булатова Н.С.</a:t>
            </a:r>
          </a:p>
          <a:p>
            <a:pPr eaLnBrk="1" hangingPunct="1"/>
            <a:r>
              <a:rPr lang="ru-RU" altLang="ru-RU" sz="2800" i="1" smtClean="0">
                <a:solidFill>
                  <a:srgbClr val="0000FF"/>
                </a:solidFill>
              </a:rPr>
              <a:t>Школа №183 Центрального района </a:t>
            </a:r>
          </a:p>
          <a:p>
            <a:pPr eaLnBrk="1" hangingPunct="1"/>
            <a:r>
              <a:rPr lang="ru-RU" altLang="ru-RU" sz="2800" i="1" smtClean="0">
                <a:solidFill>
                  <a:srgbClr val="0000FF"/>
                </a:solidFill>
              </a:rPr>
              <a:t>Санкт-Петербург </a:t>
            </a: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2357438" y="3429000"/>
            <a:ext cx="47799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>
                <a:solidFill>
                  <a:srgbClr val="0000FF"/>
                </a:solidFill>
                <a:latin typeface="Arial Black" panose="020B0A04020102020204" pitchFamily="34" charset="0"/>
              </a:rPr>
              <a:t>Окружающий мир 4 класс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b="1" i="1" smtClean="0">
                <a:solidFill>
                  <a:schemeClr val="bg1"/>
                </a:solidFill>
                <a:latin typeface="Arial Black" panose="020B0A04020102020204" pitchFamily="34" charset="0"/>
              </a:rPr>
              <a:t>Чудеса Арктики</a:t>
            </a:r>
          </a:p>
        </p:txBody>
      </p:sp>
      <p:pic>
        <p:nvPicPr>
          <p:cNvPr id="21507" name="Содержимое 3" descr="5015ecd0c6bb17e085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625" y="1143000"/>
            <a:ext cx="4040188" cy="2714625"/>
          </a:xfrm>
        </p:spPr>
      </p:pic>
      <p:pic>
        <p:nvPicPr>
          <p:cNvPr id="21508" name="Рисунок 5" descr="2pvu7b-wa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0" y="1143000"/>
            <a:ext cx="3390900" cy="515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Рисунок 6" descr="sp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4000500"/>
            <a:ext cx="3357563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Растительный мир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17145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ли почва в Арктике?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Богат ли растительный мир Арктики?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могут расти растения?</a:t>
            </a:r>
          </a:p>
        </p:txBody>
      </p:sp>
      <p:pic>
        <p:nvPicPr>
          <p:cNvPr id="4" name="Рисунок 3" descr="arktika0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2571750"/>
            <a:ext cx="6329362" cy="377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3" y="6357938"/>
            <a:ext cx="7975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Растительность покрывает не более 30% площади поверхности Арктики.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Содержимое 6" descr="moh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88" y="285750"/>
            <a:ext cx="2714625" cy="2160588"/>
          </a:xfrm>
          <a:ln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25603" name="Содержимое 9" descr="m-14071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5000" y="3286125"/>
            <a:ext cx="3214688" cy="2071688"/>
          </a:xfrm>
          <a:ln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25604" name="Рисунок 10" descr="баранец арктический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3214688"/>
            <a:ext cx="2214563" cy="22860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5" name="Рисунок 11" descr="минуарция арктическая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63" y="357188"/>
            <a:ext cx="2667000" cy="20002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57188" y="5786438"/>
            <a:ext cx="24368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баранец арктический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858000" y="5572125"/>
            <a:ext cx="965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пушица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357313" y="2500313"/>
            <a:ext cx="573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мох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858000" y="2428875"/>
            <a:ext cx="1558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ива полярная</a:t>
            </a:r>
          </a:p>
        </p:txBody>
      </p:sp>
      <p:pic>
        <p:nvPicPr>
          <p:cNvPr id="25610" name="Рисунок 16" descr="полярная ива1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38" y="382588"/>
            <a:ext cx="2571750" cy="192881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429000" y="2428875"/>
            <a:ext cx="2700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минуарция арктическая</a:t>
            </a:r>
          </a:p>
        </p:txBody>
      </p:sp>
      <p:pic>
        <p:nvPicPr>
          <p:cNvPr id="25612" name="Рисунок 18" descr="полярный мак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3000375"/>
            <a:ext cx="1928813" cy="28511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571875" y="6000750"/>
            <a:ext cx="1643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полярный мак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928688"/>
          </a:xfrm>
        </p:spPr>
        <p:txBody>
          <a:bodyPr/>
          <a:lstStyle/>
          <a:p>
            <a:pPr eaLnBrk="1" hangingPunct="1"/>
            <a:r>
              <a:rPr lang="ru-RU" altLang="ru-RU" b="1" i="1" smtClean="0">
                <a:solidFill>
                  <a:schemeClr val="bg1"/>
                </a:solidFill>
                <a:latin typeface="Arial Black" panose="020B0A04020102020204" pitchFamily="34" charset="0"/>
              </a:rPr>
              <a:t>Животный мир</a:t>
            </a:r>
          </a:p>
        </p:txBody>
      </p:sp>
      <p:sp>
        <p:nvSpPr>
          <p:cNvPr id="27651" name="Содержимое 4"/>
          <p:cNvSpPr>
            <a:spLocks noGrp="1"/>
          </p:cNvSpPr>
          <p:nvPr>
            <p:ph idx="1"/>
          </p:nvPr>
        </p:nvSpPr>
        <p:spPr>
          <a:xfrm>
            <a:off x="214313" y="857250"/>
            <a:ext cx="8229600" cy="1185863"/>
          </a:xfrm>
        </p:spPr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0000FF"/>
                </a:solidFill>
              </a:rPr>
              <a:t>Какие классы и виды животных могут обитать в Арктике?</a:t>
            </a:r>
          </a:p>
        </p:txBody>
      </p:sp>
      <p:pic>
        <p:nvPicPr>
          <p:cNvPr id="6" name="Рисунок 5" descr="1257920599_giant-ocean-fis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0" y="1928813"/>
            <a:ext cx="42862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арктическая цианея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643188"/>
            <a:ext cx="333375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7188" y="1928813"/>
            <a:ext cx="36401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Моллюски, морские звёзды,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актинии, ракообразные, медузы.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2875" y="5072063"/>
            <a:ext cx="3841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Цианея – одна из самых крупных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медуз. Диаметр её колокола – 2 м,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а длина щупалец – 20 – 40 м.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000500" y="4929188"/>
            <a:ext cx="49720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В морях много рыбы: камбала,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морской окунь, треска, сайка, пикша и другие.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85813" y="6000750"/>
            <a:ext cx="7229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Насекомых очень мало. Чаще они имеют тёмную окраску.(?)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 Наиболее распространены шмели.</a:t>
            </a:r>
          </a:p>
        </p:txBody>
      </p:sp>
      <p:pic>
        <p:nvPicPr>
          <p:cNvPr id="12" name="Рисунок 11" descr="76281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4825" y="5929313"/>
            <a:ext cx="804863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63" y="0"/>
            <a:ext cx="5786437" cy="9286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Хозяин Арктики</a:t>
            </a:r>
          </a:p>
        </p:txBody>
      </p:sp>
      <p:pic>
        <p:nvPicPr>
          <p:cNvPr id="4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72125" y="4071938"/>
            <a:ext cx="3333750" cy="2500312"/>
          </a:xfrm>
        </p:spPr>
      </p:pic>
      <p:pic>
        <p:nvPicPr>
          <p:cNvPr id="29700" name="Рисунок 7" descr="a_54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42875"/>
            <a:ext cx="2720975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0223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4714875"/>
            <a:ext cx="24765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28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8" y="928688"/>
            <a:ext cx="3937000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18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875" y="4143375"/>
            <a:ext cx="2547938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rcticanim4_520x693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7750" y="3357563"/>
            <a:ext cx="4000500" cy="3005137"/>
          </a:xfrm>
          <a:ln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0_140a3_ceca6951_XL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3357563"/>
            <a:ext cx="4589463" cy="3000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тюлень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42875"/>
            <a:ext cx="4286250" cy="3003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m-14010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285750"/>
            <a:ext cx="4141787" cy="2786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" name="Содержимое 3" descr="0_15ea_7575a1e_XL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" y="285750"/>
            <a:ext cx="4071938" cy="3065463"/>
          </a:xfrm>
        </p:spPr>
      </p:pic>
      <p:pic>
        <p:nvPicPr>
          <p:cNvPr id="6" name="Рисунок 5" descr="белуха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857625"/>
            <a:ext cx="4475162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57313" y="3429000"/>
            <a:ext cx="2062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гренландский кит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14500" y="6357938"/>
            <a:ext cx="873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белуха</a:t>
            </a:r>
          </a:p>
        </p:txBody>
      </p:sp>
      <p:pic>
        <p:nvPicPr>
          <p:cNvPr id="9" name="Рисунок 8" descr="косатка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85750"/>
            <a:ext cx="4146550" cy="303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215063" y="3357563"/>
            <a:ext cx="1050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косатка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429375" y="6357938"/>
            <a:ext cx="911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нарвал</a:t>
            </a:r>
          </a:p>
        </p:txBody>
      </p:sp>
      <p:pic>
        <p:nvPicPr>
          <p:cNvPr id="13" name="Рисунок 12" descr="нарвал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88" y="3786188"/>
            <a:ext cx="25717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Содержимое 12" descr="арктическая чайка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3" y="571500"/>
            <a:ext cx="2571750" cy="1857375"/>
          </a:xfrm>
          <a:ln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5843" name="Содержимое 14" descr="тупик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" y="3429000"/>
            <a:ext cx="2452688" cy="2500313"/>
          </a:xfrm>
          <a:ln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28625" y="2571750"/>
            <a:ext cx="2159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арктическая чайка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000125" y="6000750"/>
            <a:ext cx="960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тупики</a:t>
            </a:r>
          </a:p>
        </p:txBody>
      </p:sp>
      <p:pic>
        <p:nvPicPr>
          <p:cNvPr id="35846" name="Рисунок 16" descr="кайра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4750" y="785813"/>
            <a:ext cx="2889250" cy="432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429500" y="5500688"/>
            <a:ext cx="782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кайра</a:t>
            </a:r>
          </a:p>
        </p:txBody>
      </p:sp>
      <p:pic>
        <p:nvPicPr>
          <p:cNvPr id="35848" name="Рисунок 18" descr="гага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38" y="500063"/>
            <a:ext cx="3013075" cy="2000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143375" y="2643188"/>
            <a:ext cx="623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гага</a:t>
            </a:r>
          </a:p>
        </p:txBody>
      </p:sp>
      <p:pic>
        <p:nvPicPr>
          <p:cNvPr id="35850" name="Рисунок 20" descr="поморник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3214688"/>
            <a:ext cx="2913062" cy="2643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000500" y="6000750"/>
            <a:ext cx="1200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поморник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20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42875"/>
            <a:ext cx="8358187" cy="62865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Как животные приспособились к жизни в суровых условиях Арктики?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00FF"/>
                </a:solidFill>
              </a:rPr>
              <a:t>Толстый слой подкожного жира, густой мех – у зверей, пух – у птиц</a:t>
            </a:r>
            <a:r>
              <a:rPr lang="ru-RU" sz="3600" b="1" i="1" dirty="0" smtClean="0">
                <a:solidFill>
                  <a:srgbClr val="0000FF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b="1" i="1" dirty="0" smtClean="0">
              <a:solidFill>
                <a:srgbClr val="0000FF"/>
              </a:solidFill>
            </a:endParaRPr>
          </a:p>
        </p:txBody>
      </p:sp>
      <p:pic>
        <p:nvPicPr>
          <p:cNvPr id="37891" name="Рисунок 4" descr="m-140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88" y="2714625"/>
            <a:ext cx="2005012" cy="3000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2" name="Рисунок 5" descr="m-1401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3071813"/>
            <a:ext cx="2857500" cy="1857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3" name="Рисунок 8" descr="0_140a3_ceca6951_XL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0" y="2857500"/>
            <a:ext cx="3500438" cy="2289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42875"/>
            <a:ext cx="8229600" cy="56261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животные приспособились к суровым условиям Арктики?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Хорошие пловцы, т.к. источник пищи – море.</a:t>
            </a:r>
            <a:endParaRPr lang="ru-RU" b="1" i="1" dirty="0" smtClean="0">
              <a:solidFill>
                <a:srgbClr val="0000FF"/>
              </a:solidFill>
            </a:endParaRPr>
          </a:p>
        </p:txBody>
      </p:sp>
      <p:pic>
        <p:nvPicPr>
          <p:cNvPr id="39939" name="Рисунок 4" descr="39986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38" y="2928938"/>
            <a:ext cx="3476625" cy="3001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0" name="Рисунок 5" descr="image_1197_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928938"/>
            <a:ext cx="4524375" cy="3008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Зона арктических пустынь</a:t>
            </a:r>
          </a:p>
        </p:txBody>
      </p:sp>
      <p:pic>
        <p:nvPicPr>
          <p:cNvPr id="5123" name="Содержимое 13" descr="арктика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" y="1000125"/>
            <a:ext cx="8539163" cy="5124450"/>
          </a:xfrm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000125" y="6143625"/>
            <a:ext cx="75041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00FF"/>
                </a:solidFill>
              </a:rPr>
              <a:t>«Арктос» – в переводе с греческого - медведь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42875"/>
            <a:ext cx="8229600" cy="642937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животные приспособились к суровым условиям Арктики?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Животные собираются в колонии.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Миграции.</a:t>
            </a:r>
            <a:endParaRPr lang="ru-RU" b="1" i="1" dirty="0" smtClean="0">
              <a:solidFill>
                <a:srgbClr val="0000FF"/>
              </a:solidFill>
            </a:endParaRPr>
          </a:p>
        </p:txBody>
      </p:sp>
      <p:pic>
        <p:nvPicPr>
          <p:cNvPr id="41987" name="Рисунок 3" descr="лежбище моржей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5" y="4143375"/>
            <a:ext cx="4445000" cy="2362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8" name="Рисунок 5" descr="imgB.asp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1857375"/>
            <a:ext cx="3733800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Рисунок 6" descr="slvs9090031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924050"/>
            <a:ext cx="3357562" cy="2005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2144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Цепи питания</a:t>
            </a:r>
          </a:p>
        </p:txBody>
      </p:sp>
      <p:pic>
        <p:nvPicPr>
          <p:cNvPr id="44035" name="Содержимое 3" descr="охота_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00375" y="1285875"/>
            <a:ext cx="3068638" cy="2428875"/>
          </a:xfrm>
          <a:ln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4036" name="TextBox 4"/>
          <p:cNvSpPr txBox="1">
            <a:spLocks noChangeArrowheads="1"/>
          </p:cNvSpPr>
          <p:nvPr/>
        </p:nvSpPr>
        <p:spPr bwMode="auto">
          <a:xfrm>
            <a:off x="571500" y="3429000"/>
            <a:ext cx="18367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00FF"/>
                </a:solidFill>
              </a:rPr>
              <a:t>водоросли</a:t>
            </a:r>
          </a:p>
        </p:txBody>
      </p:sp>
      <p:sp>
        <p:nvSpPr>
          <p:cNvPr id="44037" name="TextBox 5"/>
          <p:cNvSpPr txBox="1">
            <a:spLocks noChangeArrowheads="1"/>
          </p:cNvSpPr>
          <p:nvPr/>
        </p:nvSpPr>
        <p:spPr bwMode="auto">
          <a:xfrm>
            <a:off x="2928938" y="4143375"/>
            <a:ext cx="3703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00FF"/>
                </a:solidFill>
              </a:rPr>
              <a:t>мелкие ракообразные</a:t>
            </a:r>
          </a:p>
        </p:txBody>
      </p:sp>
      <p:sp>
        <p:nvSpPr>
          <p:cNvPr id="44038" name="TextBox 6"/>
          <p:cNvSpPr txBox="1">
            <a:spLocks noChangeArrowheads="1"/>
          </p:cNvSpPr>
          <p:nvPr/>
        </p:nvSpPr>
        <p:spPr bwMode="auto">
          <a:xfrm>
            <a:off x="1000125" y="4929188"/>
            <a:ext cx="1008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00FF"/>
                </a:solidFill>
              </a:rPr>
              <a:t>рыба</a:t>
            </a:r>
          </a:p>
        </p:txBody>
      </p:sp>
      <p:sp>
        <p:nvSpPr>
          <p:cNvPr id="44039" name="TextBox 7"/>
          <p:cNvSpPr txBox="1">
            <a:spLocks noChangeArrowheads="1"/>
          </p:cNvSpPr>
          <p:nvPr/>
        </p:nvSpPr>
        <p:spPr bwMode="auto">
          <a:xfrm>
            <a:off x="6357938" y="4857750"/>
            <a:ext cx="14747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00FF"/>
                </a:solidFill>
              </a:rPr>
              <a:t>тюлень</a:t>
            </a:r>
          </a:p>
        </p:txBody>
      </p:sp>
      <p:sp>
        <p:nvSpPr>
          <p:cNvPr id="44040" name="TextBox 8"/>
          <p:cNvSpPr txBox="1">
            <a:spLocks noChangeArrowheads="1"/>
          </p:cNvSpPr>
          <p:nvPr/>
        </p:nvSpPr>
        <p:spPr bwMode="auto">
          <a:xfrm>
            <a:off x="6215063" y="3500438"/>
            <a:ext cx="2609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00FF"/>
                </a:solidFill>
              </a:rPr>
              <a:t>белый медведь</a:t>
            </a:r>
          </a:p>
        </p:txBody>
      </p:sp>
      <p:sp>
        <p:nvSpPr>
          <p:cNvPr id="44041" name="TextBox 9"/>
          <p:cNvSpPr txBox="1">
            <a:spLocks noChangeArrowheads="1"/>
          </p:cNvSpPr>
          <p:nvPr/>
        </p:nvSpPr>
        <p:spPr bwMode="auto">
          <a:xfrm>
            <a:off x="3214688" y="5000625"/>
            <a:ext cx="1098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00FF"/>
                </a:solidFill>
              </a:rPr>
              <a:t>чайка</a:t>
            </a:r>
          </a:p>
        </p:txBody>
      </p:sp>
      <p:sp>
        <p:nvSpPr>
          <p:cNvPr id="44042" name="TextBox 10"/>
          <p:cNvSpPr txBox="1">
            <a:spLocks noChangeArrowheads="1"/>
          </p:cNvSpPr>
          <p:nvPr/>
        </p:nvSpPr>
        <p:spPr bwMode="auto">
          <a:xfrm>
            <a:off x="4929188" y="5715000"/>
            <a:ext cx="1762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00FF"/>
                </a:solidFill>
              </a:rPr>
              <a:t>поморник</a:t>
            </a:r>
          </a:p>
        </p:txBody>
      </p:sp>
      <p:sp>
        <p:nvSpPr>
          <p:cNvPr id="44043" name="TextBox 11"/>
          <p:cNvSpPr txBox="1">
            <a:spLocks noChangeArrowheads="1"/>
          </p:cNvSpPr>
          <p:nvPr/>
        </p:nvSpPr>
        <p:spPr bwMode="auto">
          <a:xfrm>
            <a:off x="2143125" y="5786438"/>
            <a:ext cx="1076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00FF"/>
                </a:solidFill>
              </a:rPr>
              <a:t>песец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Содержимое 3" descr="m-14081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3" y="3357563"/>
            <a:ext cx="4286250" cy="2836862"/>
          </a:xfrm>
          <a:ln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6083" name="Рисунок 4" descr="m-1408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57188"/>
            <a:ext cx="3954463" cy="2714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4" name="Рисунок 5" descr="m-1409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357188"/>
            <a:ext cx="4144962" cy="276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Рисунок 9" descr="photos-2071-img-b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3357563"/>
            <a:ext cx="40767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8131" name="Содержимое 3" descr="дрейфующая полярная станция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375" y="258763"/>
            <a:ext cx="7653338" cy="5241925"/>
          </a:xfrm>
        </p:spPr>
      </p:pic>
      <p:sp>
        <p:nvSpPr>
          <p:cNvPr id="48132" name="TextBox 4"/>
          <p:cNvSpPr txBox="1">
            <a:spLocks noChangeArrowheads="1"/>
          </p:cNvSpPr>
          <p:nvPr/>
        </p:nvSpPr>
        <p:spPr bwMode="auto">
          <a:xfrm>
            <a:off x="1857375" y="5786438"/>
            <a:ext cx="53895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00FF"/>
                </a:solidFill>
              </a:rPr>
              <a:t>Дрейфующая полярная станция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Содержимое 3" descr="23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57375" y="500063"/>
            <a:ext cx="5524500" cy="4143375"/>
          </a:xfrm>
        </p:spPr>
      </p:pic>
      <p:sp>
        <p:nvSpPr>
          <p:cNvPr id="5" name="TextBox 4"/>
          <p:cNvSpPr txBox="1"/>
          <p:nvPr/>
        </p:nvSpPr>
        <p:spPr>
          <a:xfrm>
            <a:off x="3286125" y="4857750"/>
            <a:ext cx="2640013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Конец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0"/>
            <a:ext cx="8786813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Географическое положение</a:t>
            </a:r>
          </a:p>
        </p:txBody>
      </p:sp>
      <p:pic>
        <p:nvPicPr>
          <p:cNvPr id="7171" name="Содержимое 3" descr="картаgif.gif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88" y="1143000"/>
            <a:ext cx="4311650" cy="4311650"/>
          </a:xfrm>
        </p:spPr>
      </p:pic>
      <p:pic>
        <p:nvPicPr>
          <p:cNvPr id="5" name="Рисунок 4" descr="photos-1738-img-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8" y="1428750"/>
            <a:ext cx="3965575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313" y="5643563"/>
            <a:ext cx="46180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Арктикой называют земли, лежащие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под созвездием Большой Медведицы,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т.е. вокруг Северного полюса.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29188" y="4357688"/>
            <a:ext cx="39290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В России</a:t>
            </a:r>
            <a:r>
              <a:rPr lang="en-US" altLang="ru-RU" sz="2000" b="1" i="1">
                <a:solidFill>
                  <a:srgbClr val="0000FF"/>
                </a:solidFill>
              </a:rPr>
              <a:t> </a:t>
            </a:r>
            <a:r>
              <a:rPr lang="ru-RU" altLang="ru-RU" sz="2000" b="1" i="1">
                <a:solidFill>
                  <a:srgbClr val="0000FF"/>
                </a:solidFill>
              </a:rPr>
              <a:t>эта зона занимает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Острова Северного Ледовитого океана и узкую полоску его побережья.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0"/>
            <a:ext cx="8786813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Арктика – царство снега и льда</a:t>
            </a:r>
          </a:p>
        </p:txBody>
      </p:sp>
      <p:pic>
        <p:nvPicPr>
          <p:cNvPr id="9219" name="Рисунок 12" descr="1193128896_8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1000125"/>
            <a:ext cx="7500937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71500" y="5929313"/>
            <a:ext cx="81724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Толщина однолетнего льда достигает 1,8 м, многолетнего – 3 - 4 м,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торосистого – 25 – 30 м.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От чего зависит климат природной зоны?</a:t>
            </a:r>
          </a:p>
        </p:txBody>
      </p:sp>
      <p:pic>
        <p:nvPicPr>
          <p:cNvPr id="11267" name="Содержимое 5" descr="m-14025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813" y="1428750"/>
            <a:ext cx="7658100" cy="506730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7858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Климат</a:t>
            </a:r>
          </a:p>
        </p:txBody>
      </p:sp>
      <p:pic>
        <p:nvPicPr>
          <p:cNvPr id="4" name="Содержимое 3" descr="17171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625" y="785813"/>
            <a:ext cx="3660775" cy="2928937"/>
          </a:xfrm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6250" y="857250"/>
            <a:ext cx="43576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>
                <a:solidFill>
                  <a:srgbClr val="0000FF"/>
                </a:solidFill>
              </a:rPr>
              <a:t>Зимой </a:t>
            </a:r>
            <a:r>
              <a:rPr lang="ru-RU" altLang="ru-RU" sz="1800" b="1" i="1">
                <a:solidFill>
                  <a:srgbClr val="0000FF"/>
                </a:solidFill>
              </a:rPr>
              <a:t> - долгая полярная ночь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(на 75° с. ш. – 98 суток, на 80° с.ш. – 127 суток, в районе полюса – полгода).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286250" y="1928813"/>
            <a:ext cx="4518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Температура понижается до -40° и ниже.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357688" y="2428875"/>
            <a:ext cx="428625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Дуют сильные ураганные ветры,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часты бураны</a:t>
            </a:r>
            <a:r>
              <a:rPr lang="ru-RU" altLang="ru-RU" sz="2000"/>
              <a:t>.</a:t>
            </a:r>
          </a:p>
        </p:txBody>
      </p:sp>
      <p:pic>
        <p:nvPicPr>
          <p:cNvPr id="13" name="Рисунок 12" descr="600x600,fs-KRIVONOSOV-05,09,Kriw-028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3286125"/>
            <a:ext cx="2928938" cy="29638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 descr="пурга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3929063"/>
            <a:ext cx="3214688" cy="2547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857375" y="6457950"/>
            <a:ext cx="960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пурга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14875" y="6357938"/>
            <a:ext cx="3773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Откапывание домика после пурги.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7858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Климат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498975" y="785813"/>
            <a:ext cx="464502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>
                <a:solidFill>
                  <a:srgbClr val="0000FF"/>
                </a:solidFill>
              </a:rPr>
              <a:t>Летом</a:t>
            </a:r>
            <a:r>
              <a:rPr lang="ru-RU" altLang="ru-RU" sz="1800" b="1" i="1">
                <a:solidFill>
                  <a:srgbClr val="0000FF"/>
                </a:solidFill>
              </a:rPr>
              <a:t> – полярный день, но тепла мало.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Температура – чуть выше 0°.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0" y="2286000"/>
            <a:ext cx="44465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Небо часто затянуто серыми облаками,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образуются густые туманы.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0" y="1571625"/>
            <a:ext cx="4151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Снег и лёд тают, обнажаются скалы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и берега островов.</a:t>
            </a:r>
          </a:p>
        </p:txBody>
      </p:sp>
      <p:pic>
        <p:nvPicPr>
          <p:cNvPr id="15366" name="Рисунок 7" descr="IMG_023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0" y="3857625"/>
            <a:ext cx="3500438" cy="262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Рисунок 9" descr="лето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857250"/>
            <a:ext cx="409257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Рисунок 13" descr="m-1406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3917950"/>
            <a:ext cx="3857625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43438" y="3000375"/>
            <a:ext cx="3270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Весна и осень очень короткие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FF"/>
                </a:solidFill>
              </a:rPr>
              <a:t>со сменой дня и ночи.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7411" name="Содержимое 3" descr="торосы2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" y="214313"/>
            <a:ext cx="8429625" cy="5626100"/>
          </a:xfrm>
        </p:spPr>
      </p:pic>
      <p:sp>
        <p:nvSpPr>
          <p:cNvPr id="5" name="TextBox 4"/>
          <p:cNvSpPr txBox="1"/>
          <p:nvPr/>
        </p:nvSpPr>
        <p:spPr>
          <a:xfrm>
            <a:off x="0" y="5842000"/>
            <a:ext cx="8894763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00FF"/>
                </a:solidFill>
                <a:latin typeface="+mn-lt"/>
              </a:rPr>
              <a:t>Летом лёд раскалывается, и ветры относят его от берега. Но в центре океана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00FF"/>
                </a:solidFill>
                <a:latin typeface="+mn-lt"/>
              </a:rPr>
              <a:t>льды не тают, сталкиваются, разбиваются, образуя валы битого льда – </a:t>
            </a:r>
            <a:r>
              <a:rPr lang="ru-RU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торосы</a:t>
            </a:r>
            <a:endParaRPr lang="ru-RU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b="1" i="1" smtClean="0">
                <a:solidFill>
                  <a:schemeClr val="bg1"/>
                </a:solidFill>
                <a:latin typeface="Arial Black" panose="020B0A04020102020204" pitchFamily="34" charset="0"/>
              </a:rPr>
              <a:t>Чудеса Арктики</a:t>
            </a:r>
            <a:endParaRPr lang="ru-RU" altLang="ru-RU" sz="3200" b="1" i="1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9459" name="Содержимое 3" descr="aurora-boreal-en-el-campamento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3" y="1143000"/>
            <a:ext cx="4325937" cy="2857500"/>
          </a:xfrm>
        </p:spPr>
      </p:pic>
      <p:pic>
        <p:nvPicPr>
          <p:cNvPr id="19460" name="Рисунок 5" descr="1407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3" y="1143000"/>
            <a:ext cx="357187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6" descr="северное сияние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3643313"/>
            <a:ext cx="3571875" cy="284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42875" y="4214813"/>
            <a:ext cx="5138738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Полярное сияние – это люминисцентное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свечение, возникающее в результате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взаимодействия летящих от Солнца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заряженных частиц с атомами и молекулами земной атмосферы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00FF"/>
                </a:solidFill>
              </a:rPr>
              <a:t>на высоте около 100 км.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494</Words>
  <Application>Microsoft Office PowerPoint</Application>
  <PresentationFormat>Экран (4:3)</PresentationFormat>
  <Paragraphs>124</Paragraphs>
  <Slides>24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Arial Black</vt:lpstr>
      <vt:lpstr>Тема Office</vt:lpstr>
      <vt:lpstr> Арктика</vt:lpstr>
      <vt:lpstr>Зона арктических пустынь</vt:lpstr>
      <vt:lpstr>Географическое положение</vt:lpstr>
      <vt:lpstr>Арктика – царство снега и льда</vt:lpstr>
      <vt:lpstr>От чего зависит климат природной зоны?</vt:lpstr>
      <vt:lpstr>Климат</vt:lpstr>
      <vt:lpstr>Климат</vt:lpstr>
      <vt:lpstr>Презентация PowerPoint</vt:lpstr>
      <vt:lpstr>Чудеса Арктики</vt:lpstr>
      <vt:lpstr>Чудеса Арктики</vt:lpstr>
      <vt:lpstr>Растительный мир</vt:lpstr>
      <vt:lpstr>Презентация PowerPoint</vt:lpstr>
      <vt:lpstr>Животный мир</vt:lpstr>
      <vt:lpstr>Хозяин Арктики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Цепи питания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Арктика</dc:title>
  <dc:creator>Ильяс</dc:creator>
  <cp:lastModifiedBy>Наталья</cp:lastModifiedBy>
  <cp:revision>29</cp:revision>
  <dcterms:created xsi:type="dcterms:W3CDTF">2010-01-12T18:56:16Z</dcterms:created>
  <dcterms:modified xsi:type="dcterms:W3CDTF">2017-10-07T22:14:43Z</dcterms:modified>
</cp:coreProperties>
</file>