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0FFC-018C-4D16-8A96-032E7665DAE6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A8367-BA89-4A09-B0DD-7CADF67B68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0FFC-018C-4D16-8A96-032E7665DAE6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A8367-BA89-4A09-B0DD-7CADF67B68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0FFC-018C-4D16-8A96-032E7665DAE6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A8367-BA89-4A09-B0DD-7CADF67B68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0FFC-018C-4D16-8A96-032E7665DAE6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A8367-BA89-4A09-B0DD-7CADF67B68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0FFC-018C-4D16-8A96-032E7665DAE6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A8367-BA89-4A09-B0DD-7CADF67B68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0FFC-018C-4D16-8A96-032E7665DAE6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A8367-BA89-4A09-B0DD-7CADF67B68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0FFC-018C-4D16-8A96-032E7665DAE6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A8367-BA89-4A09-B0DD-7CADF67B68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0FFC-018C-4D16-8A96-032E7665DAE6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A8367-BA89-4A09-B0DD-7CADF67B68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0FFC-018C-4D16-8A96-032E7665DAE6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A8367-BA89-4A09-B0DD-7CADF67B68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0FFC-018C-4D16-8A96-032E7665DAE6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A8367-BA89-4A09-B0DD-7CADF67B68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0FFC-018C-4D16-8A96-032E7665DAE6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A8367-BA89-4A09-B0DD-7CADF67B68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260FFC-018C-4D16-8A96-032E7665DAE6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A8367-BA89-4A09-B0DD-7CADF67B68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362824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im-bhIVlWQ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1556792"/>
            <a:ext cx="1224136" cy="12547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2852936"/>
            <a:ext cx="81369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специальное (коррекционное) образовательное учреждение для детей с ограниченными возможностями здоровья специальная (коррекционная) общеобразовательная школа (VI вида) № 584 «Озерки» Выборгского района Санкт-Петербурга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(ГБСКОУ школа №584 “Озерки”)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35696" y="5877272"/>
            <a:ext cx="5656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Учитель истории и обществознания: Владимирова М.А.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47516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245424"/>
          </a:xfrm>
        </p:spPr>
      </p:pic>
      <p:sp>
        <p:nvSpPr>
          <p:cNvPr id="5" name="TextBox 4"/>
          <p:cNvSpPr txBox="1"/>
          <p:nvPr/>
        </p:nvSpPr>
        <p:spPr>
          <a:xfrm>
            <a:off x="3059832" y="1052736"/>
            <a:ext cx="496855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Возьмите пожалуйста конверты № 4, достаньте содержимое конверта.. Прочитайте текст и подберите определения к каждому из трех понятий элементов правовой нормы.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47516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71400"/>
            <a:ext cx="9144000" cy="7317432"/>
          </a:xfrm>
        </p:spPr>
      </p:pic>
      <p:sp>
        <p:nvSpPr>
          <p:cNvPr id="5" name="Прямоугольник 4"/>
          <p:cNvSpPr/>
          <p:nvPr/>
        </p:nvSpPr>
        <p:spPr>
          <a:xfrm>
            <a:off x="2987824" y="980728"/>
            <a:ext cx="5112568" cy="100811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092846" y="980728"/>
            <a:ext cx="299793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Элементы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правовой нормы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 rot="2025846">
            <a:off x="2413988" y="1970836"/>
            <a:ext cx="504056" cy="1020558"/>
          </a:xfrm>
          <a:prstGeom prst="down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491880" y="3212976"/>
            <a:ext cx="2088232" cy="43204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4139952" y="2132856"/>
            <a:ext cx="504056" cy="864096"/>
          </a:xfrm>
          <a:prstGeom prst="down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115616" y="3212976"/>
            <a:ext cx="2088232" cy="43204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6660232" y="2132856"/>
            <a:ext cx="504056" cy="864096"/>
          </a:xfrm>
          <a:prstGeom prst="down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940152" y="3212976"/>
            <a:ext cx="2088232" cy="43204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403648" y="3212976"/>
            <a:ext cx="1444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Segoe Script" pitchFamily="34" charset="0"/>
              </a:rPr>
              <a:t>Гипотеза</a:t>
            </a:r>
            <a:endParaRPr lang="ru-RU" b="1" dirty="0">
              <a:latin typeface="Segoe Script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35896" y="3212976"/>
            <a:ext cx="1819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Segoe Script" pitchFamily="34" charset="0"/>
              </a:rPr>
              <a:t>Диспозиция</a:t>
            </a:r>
            <a:endParaRPr lang="ru-RU" b="1" dirty="0">
              <a:latin typeface="Segoe Script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00192" y="3212976"/>
            <a:ext cx="1404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Segoe Script" pitchFamily="34" charset="0"/>
              </a:rPr>
              <a:t>Санкция</a:t>
            </a:r>
            <a:endParaRPr lang="ru-RU" b="1" dirty="0">
              <a:latin typeface="Segoe Script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15616" y="3717032"/>
            <a:ext cx="2160240" cy="28083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491880" y="3717032"/>
            <a:ext cx="2160240" cy="28083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940152" y="3717032"/>
            <a:ext cx="2160240" cy="28083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1187624" y="3645024"/>
            <a:ext cx="20162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элемент правовой нормы, определяющий круг лиц, которым она адресована, а также обстоятельства, при которых эта норма действует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3563888" y="3861048"/>
            <a:ext cx="21602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элемент правовой  нормы, в котором изложено само правило поведения, указаны права и обязанности лица</a:t>
            </a:r>
            <a:endParaRPr lang="ru-RU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012160" y="3861048"/>
            <a:ext cx="20517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элемент правовой нормы, в котором изложены неблагоприятные последствия неправомерного поведения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allAtOnce"/>
      <p:bldP spid="20" grpId="0" build="allAtOnce"/>
      <p:bldP spid="21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47516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317432"/>
          </a:xfrm>
        </p:spPr>
      </p:pic>
      <p:sp>
        <p:nvSpPr>
          <p:cNvPr id="5" name="TextBox 4"/>
          <p:cNvSpPr txBox="1"/>
          <p:nvPr/>
        </p:nvSpPr>
        <p:spPr>
          <a:xfrm>
            <a:off x="3203848" y="980728"/>
            <a:ext cx="475252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Остался один конверт   под  номером  5. Извлеките  содержимое конверта, прочитайте текст  и определите, какие существуют источники права? Приведите по одному примеру к каждому источнику.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47516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245424"/>
          </a:xfrm>
        </p:spPr>
      </p:pic>
      <p:sp>
        <p:nvSpPr>
          <p:cNvPr id="5" name="TextBox 4"/>
          <p:cNvSpPr txBox="1"/>
          <p:nvPr/>
        </p:nvSpPr>
        <p:spPr>
          <a:xfrm>
            <a:off x="2915816" y="692696"/>
            <a:ext cx="52405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Источники права.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59832" y="1772816"/>
            <a:ext cx="51312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Нормативно-правовой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акт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2780928"/>
            <a:ext cx="720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Исходящий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как правило, от компетентного органа государства акт-документ, содержащий нормы права.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5616" y="4437112"/>
            <a:ext cx="678628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Конституция</a:t>
            </a:r>
          </a:p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Российской Федерации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47516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245424"/>
          </a:xfrm>
        </p:spPr>
      </p:pic>
      <p:sp>
        <p:nvSpPr>
          <p:cNvPr id="5" name="Прямоугольник 4"/>
          <p:cNvSpPr/>
          <p:nvPr/>
        </p:nvSpPr>
        <p:spPr>
          <a:xfrm>
            <a:off x="2771800" y="764704"/>
            <a:ext cx="543341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Нормативно-правовой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договор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2780928"/>
            <a:ext cx="74168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Добровольное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соглашение двух и более сторон, содержащее нормы права.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5696" y="4581128"/>
            <a:ext cx="56885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Трудовой договор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47516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245424"/>
          </a:xfrm>
        </p:spPr>
      </p:pic>
      <p:sp>
        <p:nvSpPr>
          <p:cNvPr id="5" name="Прямоугольник 4"/>
          <p:cNvSpPr/>
          <p:nvPr/>
        </p:nvSpPr>
        <p:spPr>
          <a:xfrm>
            <a:off x="2771800" y="692696"/>
            <a:ext cx="538987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Правовой обычай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2708920"/>
            <a:ext cx="7416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Санкционированный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государством обычай, приобретающий в силу этого общеобязательное значение.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4365104"/>
            <a:ext cx="597509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Законы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Драконта</a:t>
            </a:r>
            <a:endParaRPr lang="ru-RU" sz="4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(Афины VII в. до н.э.) 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836855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317432"/>
          </a:xfrm>
        </p:spPr>
      </p:pic>
      <p:sp>
        <p:nvSpPr>
          <p:cNvPr id="5" name="TextBox 4"/>
          <p:cNvSpPr txBox="1"/>
          <p:nvPr/>
        </p:nvSpPr>
        <p:spPr>
          <a:xfrm>
            <a:off x="3275856" y="764704"/>
            <a:ext cx="50405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этом наше занятие подошло к концу. Прежде чем Вы покинете зал, предлагаю Вам взять в руки пульты и ответить на несколько вопросов.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99792" y="4725144"/>
            <a:ext cx="58287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483685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3174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35896" y="764704"/>
            <a:ext cx="49409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Нет прав без обязанностей, нет обязанностей без прав.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Карл Маркс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thumb_7923_chronicle_list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3068960"/>
            <a:ext cx="2808312" cy="33500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47516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317432"/>
          </a:xfrm>
        </p:spPr>
      </p:pic>
      <p:sp>
        <p:nvSpPr>
          <p:cNvPr id="5" name="TextBox 4"/>
          <p:cNvSpPr txBox="1"/>
          <p:nvPr/>
        </p:nvSpPr>
        <p:spPr>
          <a:xfrm>
            <a:off x="899592" y="2636912"/>
            <a:ext cx="74168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Исходя из высказывания Карла Маркса, попробуйте определить тему нашего сегодняшнего занятия.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47516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7245424"/>
          </a:xfrm>
        </p:spPr>
      </p:pic>
      <p:sp>
        <p:nvSpPr>
          <p:cNvPr id="5" name="TextBox 4"/>
          <p:cNvSpPr txBox="1"/>
          <p:nvPr/>
        </p:nvSpPr>
        <p:spPr>
          <a:xfrm>
            <a:off x="2915816" y="836712"/>
            <a:ext cx="53285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Перед Вами лежат конверты под № 1, в них вы найдете набор букв, если вы правильно составите слово, то сможете ответить на вопрос.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3861048"/>
            <a:ext cx="593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Р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39752" y="3861048"/>
            <a:ext cx="7825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95936" y="3861048"/>
            <a:ext cx="7409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36096" y="3861048"/>
            <a:ext cx="7825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92280" y="3861048"/>
            <a:ext cx="6976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75763E-7 L -0.45677 0.13621 " pathEditMode="relative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6 2.53469E-6 L 0.21267 0.13621 " pathEditMode="relative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0.03099 L -0.00104 0.1357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0.02035 L -0.17987 0.1357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-4.49584E-6 L 0.51181 0.13645 " pathEditMode="relative" ptsTypes="AA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47516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245424"/>
          </a:xfrm>
        </p:spPr>
      </p:pic>
      <p:sp>
        <p:nvSpPr>
          <p:cNvPr id="5" name="TextBox 4"/>
          <p:cNvSpPr txBox="1"/>
          <p:nvPr/>
        </p:nvSpPr>
        <p:spPr>
          <a:xfrm>
            <a:off x="2051720" y="2780928"/>
            <a:ext cx="515628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занятия: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3789040"/>
            <a:ext cx="745543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Знакомство</a:t>
            </a:r>
          </a:p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понятием «Право»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47516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317432"/>
          </a:xfrm>
        </p:spPr>
      </p:pic>
      <p:sp>
        <p:nvSpPr>
          <p:cNvPr id="5" name="TextBox 4"/>
          <p:cNvSpPr txBox="1"/>
          <p:nvPr/>
        </p:nvSpPr>
        <p:spPr>
          <a:xfrm>
            <a:off x="2915816" y="1052736"/>
            <a:ext cx="532859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Перед вами лежат конверты с цифрой 2, откройте их и извлеките содержимое. Затем, прочитав текст, из отдельных слов составьте определение понятия «ПРАВО»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3789040"/>
            <a:ext cx="756084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Право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  совокупность   юридических норм, принятых государством для управления социальными отношениями в обществе.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47516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245424"/>
          </a:xfrm>
        </p:spPr>
      </p:pic>
      <p:sp>
        <p:nvSpPr>
          <p:cNvPr id="5" name="TextBox 4"/>
          <p:cNvSpPr txBox="1"/>
          <p:nvPr/>
        </p:nvSpPr>
        <p:spPr>
          <a:xfrm>
            <a:off x="2843809" y="908720"/>
            <a:ext cx="5400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Теперь, нам с Вами предстоит выяснить, откуда берет свое начало понятие «ПРАВО». Возьмите в руки конверты с цифрой 3и извлеките содержимое конверта. 1. Прочитайте текст и дайте определение понятию «Социальная норма» 2. Затем, заполните схему.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3903345"/>
            <a:ext cx="713489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Социальная норма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это правила поведения, регулирующие взаимоотношения людей и их объединений.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47516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245424"/>
          </a:xfrm>
        </p:spPr>
      </p:pic>
      <p:sp>
        <p:nvSpPr>
          <p:cNvPr id="5" name="Прямоугольник 4"/>
          <p:cNvSpPr/>
          <p:nvPr/>
        </p:nvSpPr>
        <p:spPr>
          <a:xfrm>
            <a:off x="2771801" y="764704"/>
            <a:ext cx="54726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Виды социальных норм 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: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419872" y="1412776"/>
            <a:ext cx="0" cy="4896544"/>
          </a:xfrm>
          <a:prstGeom prst="line">
            <a:avLst/>
          </a:prstGeom>
          <a:ln w="34925" cap="rnd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563888" y="2348880"/>
            <a:ext cx="7920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563888" y="3501008"/>
            <a:ext cx="7920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563888" y="4725144"/>
            <a:ext cx="7920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563888" y="6093296"/>
            <a:ext cx="7920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4572000" y="2060848"/>
            <a:ext cx="3600400" cy="8640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572000" y="3212976"/>
            <a:ext cx="3600400" cy="8640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572000" y="4293096"/>
            <a:ext cx="3600400" cy="8640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572000" y="5517232"/>
            <a:ext cx="3600400" cy="8640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4788024" y="2132856"/>
            <a:ext cx="31640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Нормы права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44008" y="3284984"/>
            <a:ext cx="34858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Нормы морали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72000" y="4365104"/>
            <a:ext cx="36978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Нормы обычаев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75223" y="5445224"/>
            <a:ext cx="278640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Корпоративные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нормы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19" grpId="0" build="p"/>
      <p:bldP spid="20" grpId="0" build="p"/>
      <p:bldP spid="21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47516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245424"/>
          </a:xfrm>
        </p:spPr>
      </p:pic>
      <p:sp>
        <p:nvSpPr>
          <p:cNvPr id="5" name="Прямоугольник 4"/>
          <p:cNvSpPr/>
          <p:nvPr/>
        </p:nvSpPr>
        <p:spPr>
          <a:xfrm>
            <a:off x="1259632" y="3501008"/>
            <a:ext cx="2592288" cy="151216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319455" y="3573016"/>
            <a:ext cx="245426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Правовая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норма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верх 7"/>
          <p:cNvSpPr/>
          <p:nvPr/>
        </p:nvSpPr>
        <p:spPr>
          <a:xfrm>
            <a:off x="3275856" y="2276872"/>
            <a:ext cx="216024" cy="1008112"/>
          </a:xfrm>
          <a:prstGeom prst="up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275856" y="1124744"/>
            <a:ext cx="4536504" cy="10801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635896" y="1124744"/>
            <a:ext cx="37577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atin typeface="Segoe Print" pitchFamily="2" charset="0"/>
              </a:rPr>
              <a:t>Установлена</a:t>
            </a:r>
          </a:p>
          <a:p>
            <a:pPr algn="ctr"/>
            <a:r>
              <a:rPr lang="ru-RU" sz="3600" b="1" dirty="0" smtClean="0">
                <a:latin typeface="Segoe Print" pitchFamily="2" charset="0"/>
              </a:rPr>
              <a:t> государством</a:t>
            </a:r>
          </a:p>
        </p:txBody>
      </p:sp>
      <p:sp>
        <p:nvSpPr>
          <p:cNvPr id="12" name="Стрелка вправо 11"/>
          <p:cNvSpPr/>
          <p:nvPr/>
        </p:nvSpPr>
        <p:spPr>
          <a:xfrm>
            <a:off x="3995936" y="3429000"/>
            <a:ext cx="648072" cy="216024"/>
          </a:xfrm>
          <a:prstGeom prst="righ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860032" y="2564904"/>
            <a:ext cx="3024336" cy="136815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860032" y="4221088"/>
            <a:ext cx="3024336" cy="93610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4932040" y="2564904"/>
            <a:ext cx="2952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Segoe Print" pitchFamily="2" charset="0"/>
              </a:rPr>
              <a:t>Является</a:t>
            </a:r>
          </a:p>
          <a:p>
            <a:pPr algn="ctr"/>
            <a:r>
              <a:rPr lang="ru-RU" sz="2000" b="1" dirty="0" smtClean="0">
                <a:latin typeface="Segoe Print" pitchFamily="2" charset="0"/>
              </a:rPr>
              <a:t> обязательным</a:t>
            </a:r>
          </a:p>
          <a:p>
            <a:pPr algn="ctr"/>
            <a:r>
              <a:rPr lang="ru-RU" sz="2000" b="1" dirty="0" smtClean="0">
                <a:latin typeface="Segoe Print" pitchFamily="2" charset="0"/>
              </a:rPr>
              <a:t> правилом</a:t>
            </a:r>
          </a:p>
          <a:p>
            <a:pPr algn="ctr"/>
            <a:r>
              <a:rPr lang="ru-RU" sz="2000" b="1" dirty="0" smtClean="0">
                <a:latin typeface="Segoe Print" pitchFamily="2" charset="0"/>
              </a:rPr>
              <a:t> поведения</a:t>
            </a:r>
          </a:p>
        </p:txBody>
      </p:sp>
      <p:sp>
        <p:nvSpPr>
          <p:cNvPr id="16" name="Стрелка вправо 15"/>
          <p:cNvSpPr/>
          <p:nvPr/>
        </p:nvSpPr>
        <p:spPr>
          <a:xfrm>
            <a:off x="3995936" y="4797152"/>
            <a:ext cx="648072" cy="216024"/>
          </a:xfrm>
          <a:prstGeom prst="righ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788024" y="4221089"/>
            <a:ext cx="30243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Segoe Print" pitchFamily="2" charset="0"/>
              </a:rPr>
              <a:t>Имеет письменную форму</a:t>
            </a:r>
            <a:endParaRPr lang="ru-RU" sz="2000" b="1" dirty="0">
              <a:latin typeface="Segoe Print" pitchFamily="2" charset="0"/>
            </a:endParaRPr>
          </a:p>
        </p:txBody>
      </p:sp>
      <p:sp>
        <p:nvSpPr>
          <p:cNvPr id="19" name="Двойная стрелка влево/вверх 18"/>
          <p:cNvSpPr/>
          <p:nvPr/>
        </p:nvSpPr>
        <p:spPr>
          <a:xfrm rot="5400000">
            <a:off x="1166417" y="5134044"/>
            <a:ext cx="576064" cy="504056"/>
          </a:xfrm>
          <a:prstGeom prst="leftUp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979712" y="5373216"/>
            <a:ext cx="5976664" cy="93610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2267744" y="5373216"/>
            <a:ext cx="535435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Segoe Print" pitchFamily="2" charset="0"/>
              </a:rPr>
              <a:t>Охраняется и защищается</a:t>
            </a:r>
          </a:p>
          <a:p>
            <a:pPr algn="ctr"/>
            <a:r>
              <a:rPr lang="ru-RU" sz="2800" b="1" dirty="0" smtClean="0">
                <a:latin typeface="Segoe Print" pitchFamily="2" charset="0"/>
              </a:rPr>
              <a:t> государством</a:t>
            </a:r>
            <a:endParaRPr lang="ru-RU" sz="2800" b="1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  <p:bldP spid="15" grpId="0" build="allAtOnce"/>
      <p:bldP spid="18" grpId="0" build="allAtOnce"/>
      <p:bldP spid="21" grpId="0" build="allAtOnce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454</Words>
  <Application>Microsoft Office PowerPoint</Application>
  <PresentationFormat>Экран (4:3)</PresentationFormat>
  <Paragraphs>62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38</cp:revision>
  <dcterms:created xsi:type="dcterms:W3CDTF">2015-09-22T11:22:35Z</dcterms:created>
  <dcterms:modified xsi:type="dcterms:W3CDTF">2015-09-30T15:58:08Z</dcterms:modified>
</cp:coreProperties>
</file>