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5" autoAdjust="0"/>
    <p:restoredTop sz="94660"/>
  </p:normalViewPr>
  <p:slideViewPr>
    <p:cSldViewPr>
      <p:cViewPr varScale="1">
        <p:scale>
          <a:sx n="81" d="100"/>
          <a:sy n="81" d="100"/>
        </p:scale>
        <p:origin x="102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ln>
          <a:solidFill>
            <a:schemeClr val="accent1"/>
          </a:solidFill>
        </a:ln>
      </c:spPr>
    </c:sideWall>
    <c:backWall>
      <c:thickness val="0"/>
      <c:spPr>
        <a:ln>
          <a:solidFill>
            <a:schemeClr val="accent1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3.3333333333333375E-2"/>
                  <c:y val="-9.25925925925927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3333333333333291E-2"/>
                  <c:y val="-5.092592592592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6666666666666687E-2"/>
                  <c:y val="-1.38888888888889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666666666666692E-2"/>
                  <c:y val="-3.703703703703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Лист1!$A$1:$A$4</c:f>
              <c:strCache>
                <c:ptCount val="4"/>
                <c:pt idx="0">
                  <c:v>высокий</c:v>
                </c:pt>
                <c:pt idx="1">
                  <c:v>выше среднего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>
                  <c:v>0</c:v>
                </c:pt>
                <c:pt idx="1">
                  <c:v>0.34000000000000036</c:v>
                </c:pt>
                <c:pt idx="2">
                  <c:v>0.5</c:v>
                </c:pt>
                <c:pt idx="3">
                  <c:v>0.16000000000000011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5475248"/>
        <c:axId val="226757112"/>
        <c:axId val="0"/>
      </c:bar3DChart>
      <c:catAx>
        <c:axId val="225475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Comic Sans MS" pitchFamily="66" charset="0"/>
              </a:defRPr>
            </a:pPr>
            <a:endParaRPr lang="ru-RU"/>
          </a:p>
        </c:txPr>
        <c:crossAx val="226757112"/>
        <c:crosses val="autoZero"/>
        <c:auto val="1"/>
        <c:lblAlgn val="ctr"/>
        <c:lblOffset val="100"/>
        <c:noMultiLvlLbl val="0"/>
      </c:catAx>
      <c:valAx>
        <c:axId val="226757112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one"/>
        <c:crossAx val="225475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FD0C9-D056-4C89-A39D-0C3CA8CB1805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50A46-E09F-417F-8701-33427842AC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567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50A46-E09F-417F-8701-33427842AC4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6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060848"/>
            <a:ext cx="6912768" cy="30243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Влияние  мелкой  моторики на  развитие  речи  </a:t>
            </a:r>
            <a:br>
              <a:rPr lang="ru-RU" b="0" dirty="0" smtClean="0">
                <a:solidFill>
                  <a:schemeClr val="tx1"/>
                </a:solidFill>
              </a:rPr>
            </a:br>
            <a:r>
              <a:rPr lang="ru-RU" b="0" dirty="0" smtClean="0">
                <a:solidFill>
                  <a:schemeClr val="tx1"/>
                </a:solidFill>
              </a:rPr>
              <a:t>детей с ОНР 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445224"/>
            <a:ext cx="6768752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Учитель-логопед:  </a:t>
            </a:r>
            <a:r>
              <a:rPr lang="ru-RU" dirty="0" err="1" smtClean="0">
                <a:latin typeface="+mj-lt"/>
              </a:rPr>
              <a:t>Высовина</a:t>
            </a:r>
            <a:r>
              <a:rPr lang="ru-RU" dirty="0" smtClean="0">
                <a:latin typeface="+mj-lt"/>
              </a:rPr>
              <a:t>  Надежда  Николаевна</a:t>
            </a:r>
            <a:endParaRPr lang="ru-RU" dirty="0">
              <a:latin typeface="+mj-lt"/>
            </a:endParaRPr>
          </a:p>
        </p:txBody>
      </p:sp>
      <p:pic>
        <p:nvPicPr>
          <p:cNvPr id="4" name="Picture 7" descr="C:\Users\User\Desktop\Jx9ETdHPmIc.jpg"/>
          <p:cNvPicPr>
            <a:picLocks noChangeAspect="1" noChangeArrowheads="1"/>
          </p:cNvPicPr>
          <p:nvPr/>
        </p:nvPicPr>
        <p:blipFill>
          <a:blip r:embed="rId3" cstate="print"/>
          <a:srcRect l="16940" r="20443"/>
          <a:stretch>
            <a:fillRect/>
          </a:stretch>
        </p:blipFill>
        <p:spPr bwMode="auto">
          <a:xfrm>
            <a:off x="251520" y="116632"/>
            <a:ext cx="17281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99792" y="332656"/>
            <a:ext cx="5878532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latin typeface="+mj-lt"/>
              </a:rPr>
              <a:t>МБДОУ -ДСКВ № 28 ст. Староминская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85728"/>
            <a:ext cx="583264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Элементы </a:t>
            </a:r>
            <a:r>
              <a:rPr lang="ru-RU" sz="2400" dirty="0" err="1" smtClean="0">
                <a:latin typeface="+mj-lt"/>
              </a:rPr>
              <a:t>самомассажа</a:t>
            </a:r>
            <a:r>
              <a:rPr lang="ru-RU" sz="2400" dirty="0" smtClean="0">
                <a:latin typeface="+mj-lt"/>
              </a:rPr>
              <a:t>  кистей и пальцев рук</a:t>
            </a:r>
            <a:endParaRPr lang="ru-RU" sz="2400" dirty="0">
              <a:latin typeface="+mj-lt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1604196"/>
            <a:ext cx="4678240" cy="161582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ВИДЫ  САМОМАССАЖА: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тыльной стороны кистей рук;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ладоней;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пальцев рук.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04048" y="4509120"/>
            <a:ext cx="3995936" cy="21236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ПРИЕМЫ  САМОМАССАЖА: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поглаживание;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растирание;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разминание;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выжимание.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Кирилл\Desktop\ФОТО ВЫсовина\SDC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86190"/>
            <a:ext cx="3929127" cy="2490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Кирилл\Desktop\ФОТО ВЫсовина\SDC10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71612"/>
            <a:ext cx="3234806" cy="2228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ownloads\P320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User\Downloads\IMG_1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56992"/>
            <a:ext cx="3945132" cy="295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User\Desktop\2520_photo.jpg"/>
          <p:cNvPicPr>
            <a:picLocks noChangeAspect="1" noChangeArrowheads="1"/>
          </p:cNvPicPr>
          <p:nvPr/>
        </p:nvPicPr>
        <p:blipFill>
          <a:blip r:embed="rId4" cstate="print"/>
          <a:srcRect r="3021"/>
          <a:stretch>
            <a:fillRect/>
          </a:stretch>
        </p:blipFill>
        <p:spPr bwMode="auto">
          <a:xfrm>
            <a:off x="4860032" y="548680"/>
            <a:ext cx="3365803" cy="2602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ser\Desktop\6058647.jpg"/>
          <p:cNvPicPr>
            <a:picLocks noChangeAspect="1" noChangeArrowheads="1"/>
          </p:cNvPicPr>
          <p:nvPr/>
        </p:nvPicPr>
        <p:blipFill>
          <a:blip r:embed="rId5" cstate="print"/>
          <a:srcRect l="3381" t="1782" r="2121" b="5226"/>
          <a:stretch>
            <a:fillRect/>
          </a:stretch>
        </p:blipFill>
        <p:spPr bwMode="auto">
          <a:xfrm>
            <a:off x="467544" y="3356992"/>
            <a:ext cx="390043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55576" y="534459"/>
            <a:ext cx="781236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РАСПРОСТРАНЕНИЕ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ОПЫТА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500174"/>
            <a:ext cx="2286016" cy="11430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ЛОГОПЕД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000504"/>
            <a:ext cx="2286016" cy="22145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</a:rPr>
              <a:t>РОДИТЕЛИ: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консультации;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родительские собрания;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практические занятия.</a:t>
            </a: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000504"/>
            <a:ext cx="2214578" cy="22145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</a:rPr>
              <a:t>ПЕДАГОГИ: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консультации;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мастер-класс;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Выступления на педсоветах.</a:t>
            </a:r>
          </a:p>
          <a:p>
            <a:pPr algn="ctr">
              <a:buFont typeface="Wingdings" pitchFamily="2" charset="2"/>
              <a:buChar char="ü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4000504"/>
            <a:ext cx="2428892" cy="21431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20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20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20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</a:rPr>
              <a:t>ИНТЕРНЕТ: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Мини – сайт: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консультации для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картотека игр;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подбор материала по темам;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конспекты занятий.</a:t>
            </a:r>
          </a:p>
          <a:p>
            <a:pPr algn="ctr">
              <a:buFont typeface="Wingdings" pitchFamily="2" charset="2"/>
              <a:buChar char="ü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285984" y="2714620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179091" y="332184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29322" y="2643182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7380" y="3068960"/>
            <a:ext cx="6840760" cy="25393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+mj-lt"/>
              </a:rPr>
              <a:t>       Истоки способностей и дарования детей - на кончиках их пальцев. От пальцев идут тончайшие нити – ручейки, которые питают источник творческой мысли. Другими словами, чем больше мастерства в детской руке, тем умнее ребенок</a:t>
            </a:r>
          </a:p>
          <a:p>
            <a:pPr algn="r">
              <a:lnSpc>
                <a:spcPct val="150000"/>
              </a:lnSpc>
            </a:pPr>
            <a:r>
              <a:rPr lang="ru-RU" dirty="0" smtClean="0">
                <a:latin typeface="+mj-lt"/>
              </a:rPr>
              <a:t>В.А. Сухомлинский</a:t>
            </a:r>
            <a:endParaRPr lang="ru-RU" dirty="0">
              <a:latin typeface="+mj-lt"/>
            </a:endParaRPr>
          </a:p>
        </p:txBody>
      </p:sp>
      <p:pic>
        <p:nvPicPr>
          <p:cNvPr id="1026" name="Picture 2" descr="C:\Users\User\Desktop\Училка\Мои рисунки\СВЕТИЛЫ\В.А. Сухомли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051720" cy="236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627784" y="548680"/>
            <a:ext cx="6157192" cy="59093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АКТУАЛЬНОСТЬ  ПРОБЛЕМЫ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Формирование словесной речи ребёнка начинается тогда, когда движения пальцев рук достигают достаточной тонкости. Развитие пальцевой моторики как бы подготавливает почву для последующего формирования речи.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+mj-lt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Поскольку существует тесная взаимосвязь и взаимозависимости речевой и моторной деятельности, что позволяет использовать более сохранную функцию для коррекции нарушений другой, то при наличии речевого дефекта у ребёнка на тренировки его пальцев необходимо обратить особое внимание.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b="6627"/>
          <a:stretch>
            <a:fillRect/>
          </a:stretch>
        </p:blipFill>
        <p:spPr bwMode="auto">
          <a:xfrm>
            <a:off x="323528" y="836712"/>
            <a:ext cx="2184942" cy="2013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User\Desktop\Училка\Мои рисунки\i (4)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b="5897"/>
          <a:stretch>
            <a:fillRect/>
          </a:stretch>
        </p:blipFill>
        <p:spPr bwMode="auto">
          <a:xfrm>
            <a:off x="467544" y="3501008"/>
            <a:ext cx="196403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396389"/>
            <a:ext cx="8424936" cy="143116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ЦЕЛЬ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изучение приемов и форм работы по развитию ручного </a:t>
            </a:r>
            <a:r>
              <a:rPr lang="ru-RU" dirty="0" err="1" smtClean="0">
                <a:latin typeface="+mj-lt"/>
                <a:ea typeface="Times New Roman" pitchFamily="18" charset="0"/>
                <a:cs typeface="Arial" pitchFamily="34" charset="0"/>
              </a:rPr>
              <a:t>праксиса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 детей старшего дошкольного возраста с ОНР, разработка и апробация мероприятий, направленных на развитие мелкой моторики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1886" y="2132856"/>
            <a:ext cx="8496944" cy="410881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ЗАДАЧИ 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изучить литературу по данной проблеме;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выявить состояние мелкой моторики у детей с ОНР;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проанализировать результаты обследования и наметить пути коррекции выявленных нарушений;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разработать  и апробировать содержание работы по развитию мелкой моторики у детей;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выявить результативность проведенной работы;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сделать подборку дидактического материала, способствующего развитию мелкой моторики.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764704"/>
            <a:ext cx="8496944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ДИАГНОСТИКА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ЦЕЛЬ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 выявить особенности  развития и уровень сформированности  мелкой моторики у старших дошкольников с ОНР.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ДИАГНОСТИЧЕСКИЕ ЗАДАНИЯ: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Сжать пальцы в кулак (попеременно правой, левой рукой; обеими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руками).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 Загнуть каждый из пальцев попеременно то на правой, то на левой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руке («Пальчики прячутся»).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3. Соединить пальцы одной руки с пальцами другой («Пальчики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здороваются»).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4. Нанизывать на нитку бусинки.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5. Укладывать в коробку правой и левой руками по одной пять спичек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(палочек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87624" y="1772816"/>
          <a:ext cx="6696743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15616" y="796062"/>
            <a:ext cx="7596336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УРОВЕНЬ  СФОРМИРОВАННОСТИ  МЕЛКОЙ  МОТОРИКИ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 ДЕТЕЙ  С  ОНР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7"/>
            <a:ext cx="8856984" cy="34624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+mj-lt"/>
              </a:rPr>
              <a:t>ПРИЕМЫ  РАБОТЫ  ПО   РАЗВИТИЮ   МЕЛКОЙ  МОТОРИКИ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пальчиковая гимнастика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пальчиковые игры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графические упражнения («Дорожки», штриховки, обведение рисунков по линиям, соединение точек одной линией, рисование фигур, картинок, продолжение узоров по клеточкам, </a:t>
            </a:r>
            <a:r>
              <a:rPr lang="ru-RU" sz="1600" dirty="0" err="1" smtClean="0">
                <a:latin typeface="+mj-lt"/>
              </a:rPr>
              <a:t>дорисовывание</a:t>
            </a:r>
            <a:r>
              <a:rPr lang="ru-RU" sz="1600" dirty="0" smtClean="0">
                <a:latin typeface="+mj-lt"/>
              </a:rPr>
              <a:t> картинок, графические диктанты, срисовывание фигур);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err="1" smtClean="0">
                <a:latin typeface="+mj-lt"/>
              </a:rPr>
              <a:t>самомассаж</a:t>
            </a:r>
            <a:r>
              <a:rPr lang="ru-RU" sz="1600" dirty="0" smtClean="0">
                <a:latin typeface="+mj-lt"/>
              </a:rPr>
              <a:t> кистей и пальцев рук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600" dirty="0" smtClean="0">
                <a:latin typeface="+mj-lt"/>
              </a:rPr>
              <a:t>работа со специальными пособиями (шнуровки, застежки, конструирование фигур из счетных палочек,  спичек, мозаика  и др.)</a:t>
            </a:r>
            <a:endParaRPr lang="ru-RU" sz="1600" dirty="0">
              <a:latin typeface="+mj-lt"/>
            </a:endParaRPr>
          </a:p>
        </p:txBody>
      </p:sp>
      <p:pic>
        <p:nvPicPr>
          <p:cNvPr id="2051" name="Picture 3" descr="C:\Users\User\Downloads\SDC10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933056"/>
            <a:ext cx="3220616" cy="256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ownloads\P320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3220616" cy="256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500042"/>
            <a:ext cx="4221112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ГРАФИЧЕСКИЕ УПРАЖНЕНИЯ</a:t>
            </a:r>
            <a:endParaRPr lang="ru-RU" sz="2000" dirty="0">
              <a:latin typeface="+mj-lt"/>
            </a:endParaRPr>
          </a:p>
        </p:txBody>
      </p:sp>
      <p:pic>
        <p:nvPicPr>
          <p:cNvPr id="7169" name="Picture 1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3140704" cy="928117"/>
          </a:xfrm>
          <a:prstGeom prst="rect">
            <a:avLst/>
          </a:prstGeom>
          <a:noFill/>
        </p:spPr>
      </p:pic>
      <p:pic>
        <p:nvPicPr>
          <p:cNvPr id="1026" name="Picture 2" descr="C:\Users\Кирилл\Desktop\ФОТО ВЫсовина\SDC10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3" y="1714488"/>
            <a:ext cx="5334037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3068960"/>
            <a:ext cx="327044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>
                <a:latin typeface="+mj-lt"/>
              </a:rPr>
              <a:t>ПАЛЬЧИКОВЫЕ 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 ИГРЫ</a:t>
            </a:r>
            <a:endParaRPr lang="ru-RU" sz="2000" dirty="0">
              <a:latin typeface="+mj-lt"/>
            </a:endParaRPr>
          </a:p>
        </p:txBody>
      </p:sp>
      <p:pic>
        <p:nvPicPr>
          <p:cNvPr id="6145" name="Picture 1" descr="C:\Users\User\Downloads\P32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364632" cy="2523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2780928"/>
            <a:ext cx="153097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ШНУРОВКА</a:t>
            </a:r>
            <a:endParaRPr lang="ru-RU" dirty="0">
              <a:latin typeface="+mj-lt"/>
            </a:endParaRPr>
          </a:p>
        </p:txBody>
      </p:sp>
      <p:pic>
        <p:nvPicPr>
          <p:cNvPr id="6146" name="Picture 2" descr="C:\Users\User\Downloads\SDC10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924944"/>
            <a:ext cx="2253444" cy="30045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6021288"/>
            <a:ext cx="217399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+mj-lt"/>
              </a:rPr>
              <a:t>ИГРЫ С ПЕСКОМ</a:t>
            </a:r>
            <a:endParaRPr lang="ru-RU" dirty="0">
              <a:latin typeface="+mj-lt"/>
            </a:endParaRPr>
          </a:p>
        </p:txBody>
      </p:sp>
      <p:pic>
        <p:nvPicPr>
          <p:cNvPr id="6148" name="Picture 4" descr="C:\Users\User\Desktop\RNT-SH-007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48680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50" name="Picture 6" descr="C:\Users\User\Downloads\P3200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645024"/>
            <a:ext cx="393643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1" name="Picture 7" descr="C:\Users\User\Desktop\Jx9ETdHPmIc.jpg"/>
          <p:cNvPicPr>
            <a:picLocks noChangeAspect="1" noChangeArrowheads="1"/>
          </p:cNvPicPr>
          <p:nvPr/>
        </p:nvPicPr>
        <p:blipFill>
          <a:blip r:embed="rId6" cstate="print"/>
          <a:srcRect l="16940" r="20443"/>
          <a:stretch>
            <a:fillRect/>
          </a:stretch>
        </p:blipFill>
        <p:spPr bwMode="auto">
          <a:xfrm>
            <a:off x="179512" y="3645024"/>
            <a:ext cx="17281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271166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92D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Другая 1">
      <a:majorFont>
        <a:latin typeface="Comic Sans MS"/>
        <a:ea typeface=""/>
        <a:cs typeface=""/>
      </a:majorFont>
      <a:minorFont>
        <a:latin typeface="Calibri"/>
        <a:ea typeface=""/>
        <a:cs typeface="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TS010271166</Template>
  <TotalTime>496</TotalTime>
  <Words>476</Words>
  <Application>Microsoft Office PowerPoint</Application>
  <PresentationFormat>Экран (4:3)</PresentationFormat>
  <Paragraphs>81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Wingdings</vt:lpstr>
      <vt:lpstr>Wingdings 3</vt:lpstr>
      <vt:lpstr>TS010271166</vt:lpstr>
      <vt:lpstr>Влияние  мелкой  моторики на  развитие  речи   детей с ОНР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 мелкой  моторики на  развитие  речи   детей с ОНР </dc:title>
  <dc:creator>User</dc:creator>
  <cp:lastModifiedBy>ds</cp:lastModifiedBy>
  <cp:revision>16</cp:revision>
  <dcterms:created xsi:type="dcterms:W3CDTF">2014-03-23T07:33:17Z</dcterms:created>
  <dcterms:modified xsi:type="dcterms:W3CDTF">2017-02-13T16:22:52Z</dcterms:modified>
</cp:coreProperties>
</file>