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3" r:id="rId9"/>
    <p:sldId id="265" r:id="rId10"/>
    <p:sldId id="266" r:id="rId11"/>
    <p:sldId id="267" r:id="rId12"/>
    <p:sldId id="268" r:id="rId13"/>
    <p:sldId id="269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2000"/>
    <a:srgbClr val="F6BB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444" autoAdjust="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5C96E-D0FC-4DFE-BD32-CC70854FEAB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489C5-C11A-44CC-92D7-0102ECAFB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Химия\Him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836712"/>
            <a:ext cx="583264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2636912"/>
            <a:ext cx="5040560" cy="7920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CAF7B2-E77E-4333-9719-98DC23569C4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1F15903-4F84-481D-A4FA-76E3631CD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Химия\HimiaSl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150" y="274638"/>
            <a:ext cx="68516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763713" y="1600200"/>
            <a:ext cx="6923087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515225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A6A6A6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A6A6A6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ransition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0%D1%82%D0%B0%D0%BB%D0%B8%D0%B7%D0%B0%D1%82%D0%BE%D1%80" TargetMode="External"/><Relationship Id="rId13" Type="http://schemas.openxmlformats.org/officeDocument/2006/relationships/image" Target="../media/image39.png"/><Relationship Id="rId3" Type="http://schemas.openxmlformats.org/officeDocument/2006/relationships/image" Target="../media/image36.jpeg"/><Relationship Id="rId7" Type="http://schemas.openxmlformats.org/officeDocument/2006/relationships/hyperlink" Target="https://ru.wikipedia.org/wiki/%D0%90%D1%80%D0%B5%D0%BD%D1%8B" TargetMode="External"/><Relationship Id="rId12" Type="http://schemas.openxmlformats.org/officeDocument/2006/relationships/image" Target="../media/image38.png"/><Relationship Id="rId2" Type="http://schemas.openxmlformats.org/officeDocument/2006/relationships/image" Target="../media/image19.jpe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1%86%D0%B8%D0%BB%D0%B8%D1%80%D0%BE%D0%B2%D0%B0%D0%BD%D0%B8%D0%B5" TargetMode="External"/><Relationship Id="rId11" Type="http://schemas.openxmlformats.org/officeDocument/2006/relationships/hyperlink" Target="https://ru.wikipedia.org/wiki/%D0%A5%D0%BB%D0%BE%D1%80%D0%B8%D0%B4_%D0%B6%D0%B5%D0%BB%D0%B5%D0%B7%D0%B0_(III)" TargetMode="External"/><Relationship Id="rId5" Type="http://schemas.openxmlformats.org/officeDocument/2006/relationships/hyperlink" Target="https://ru.wikipedia.org/wiki/%D0%90%D0%BB%D0%BA%D0%B8%D0%BB%D0%B8%D1%80%D0%BE%D0%B2%D0%B0%D0%BD%D0%B8%D0%B5" TargetMode="External"/><Relationship Id="rId15" Type="http://schemas.openxmlformats.org/officeDocument/2006/relationships/image" Target="../media/image41.png"/><Relationship Id="rId10" Type="http://schemas.openxmlformats.org/officeDocument/2006/relationships/hyperlink" Target="https://ru.wikipedia.org/wiki/%D0%A4%D1%82%D0%BE%D1%80%D0%B8%D0%B4_%D0%B1%D0%BE%D1%80%D0%B0" TargetMode="External"/><Relationship Id="rId4" Type="http://schemas.openxmlformats.org/officeDocument/2006/relationships/image" Target="../media/image37.jpeg"/><Relationship Id="rId9" Type="http://schemas.openxmlformats.org/officeDocument/2006/relationships/hyperlink" Target="https://ru.wikipedia.org/wiki/%D0%A5%D0%BB%D0%BE%D1%80%D0%B8%D0%B4_%D0%B0%D0%BB%D1%8E%D0%BC%D0%B8%D0%BD%D0%B8%D1%8F_(III)" TargetMode="External"/><Relationship Id="rId1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5%D1%82%D0%B5%D1%80%D0%B1%D1%83%D1%80%D0%B3%D1%81%D0%BA%D0%B0%D1%8F_%D0%B0%D0%BA%D0%B0%D0%B4%D0%B5%D0%BC%D0%B8%D1%8F_%D0%BD%D0%B0%D1%83%D0%BA" TargetMode="External"/><Relationship Id="rId3" Type="http://schemas.openxmlformats.org/officeDocument/2006/relationships/image" Target="../media/image19.jpeg"/><Relationship Id="rId7" Type="http://schemas.openxmlformats.org/officeDocument/2006/relationships/hyperlink" Target="http://ru.wikipedia.org/wiki/1867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0%D1%80%D0%B8%D0%B6%D1%81%D0%BA%D0%B0%D1%8F_%D0%B0%D0%BA%D0%B0%D0%B4%D0%B5%D0%BC%D0%B8%D1%8F_%D0%BD%D0%B0%D1%83%D0%BA" TargetMode="External"/><Relationship Id="rId5" Type="http://schemas.openxmlformats.org/officeDocument/2006/relationships/image" Target="../media/image21.gif"/><Relationship Id="rId4" Type="http://schemas.openxmlformats.org/officeDocument/2006/relationships/image" Target="../media/image20.gif"/><Relationship Id="rId9" Type="http://schemas.openxmlformats.org/officeDocument/2006/relationships/hyperlink" Target="http://ru.wikipedia.org/wiki/187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B%D0%BE%D0%B6%D0%BD%D1%8B%D0%B5_%D1%8D%D1%84%D0%B8%D1%80%D1%8B" TargetMode="External"/><Relationship Id="rId3" Type="http://schemas.openxmlformats.org/officeDocument/2006/relationships/image" Target="../media/image23.jpeg"/><Relationship Id="rId7" Type="http://schemas.openxmlformats.org/officeDocument/2006/relationships/hyperlink" Target="https://ru.wikipedia.org/wiki/%D0%96%D0%B8%D1%80%D1%8B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E%D0%B4%D0%BE%D1%80%D0%BE%D0%B4" TargetMode="External"/><Relationship Id="rId11" Type="http://schemas.openxmlformats.org/officeDocument/2006/relationships/hyperlink" Target="https://ru.wikipedia.org/wiki/%D0%93%D0%BE%D0%BC%D0%BE%D0%BB%D0%BE%D0%B3%D0%B8%D1%87%D0%B5%D1%81%D0%BA%D0%B8%D0%B9_%D1%80%D1%8F%D0%B4" TargetMode="External"/><Relationship Id="rId5" Type="http://schemas.openxmlformats.org/officeDocument/2006/relationships/hyperlink" Target="https://ru.wikipedia.org/wiki/%D0%A5%D0%BB%D0%BE%D1%80" TargetMode="External"/><Relationship Id="rId10" Type="http://schemas.openxmlformats.org/officeDocument/2006/relationships/hyperlink" Target="https://ru.wikipedia.org/wiki/%D0%98%D0%BD%D0%B4%D0%B8%D0%B3%D0%BE" TargetMode="External"/><Relationship Id="rId4" Type="http://schemas.openxmlformats.org/officeDocument/2006/relationships/hyperlink" Target="https://ru.wikipedia.org/wiki/%D0%90%D1%86%D0%B5%D1%82%D0%BE%D0%BD" TargetMode="External"/><Relationship Id="rId9" Type="http://schemas.openxmlformats.org/officeDocument/2006/relationships/hyperlink" Target="https://ru.wikipedia.org/wiki/%D0%AD%D0%BC%D0%BF%D0%B8%D1%80%D0%B8%D1%87%D0%B5%D1%81%D0%BA%D0%B0%D1%8F_%D1%84%D0%BE%D1%80%D0%BC%D1%83%D0%BB%D0%B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870" TargetMode="External"/><Relationship Id="rId3" Type="http://schemas.openxmlformats.org/officeDocument/2006/relationships/image" Target="../media/image14.jpeg"/><Relationship Id="rId7" Type="http://schemas.openxmlformats.org/officeDocument/2006/relationships/hyperlink" Target="https://ru.wikipedia.org/wiki/%D0%92%D1%8E%D1%80%D1%86,_%D0%A8%D0%B0%D1%80%D0%BB%D1%8C_%D0%90%D0%B4%D0%BE%D0%BB%D1%8C%D1%84" TargetMode="External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B%D1%8C%D0%B1%D0%B5,_%D0%90%D0%B4%D0%BE%D0%BB%D1%8C%D1%84_%D0%92%D0%B8%D0%BB%D1%8C%D0%B3%D0%B5%D0%BB%D1%8C%D0%BC_%D0%93%D0%B5%D1%80%D0%BC%D0%B0%D0%BD" TargetMode="External"/><Relationship Id="rId5" Type="http://schemas.openxmlformats.org/officeDocument/2006/relationships/hyperlink" Target="https://ru.wikipedia.org/wiki/%D0%9A%D0%B0%D0%B7%D0%B0%D0%BD%D1%81%D0%BA%D0%B8%D0%B9_%D1%83%D0%BD%D0%B8%D0%B2%D0%B5%D1%80%D1%81%D0%B8%D1%82%D0%B5%D1%82" TargetMode="External"/><Relationship Id="rId10" Type="http://schemas.openxmlformats.org/officeDocument/2006/relationships/image" Target="../media/image25.jpeg"/><Relationship Id="rId4" Type="http://schemas.openxmlformats.org/officeDocument/2006/relationships/hyperlink" Target="https://ru.wikipedia.org/wiki/%D0%91%D1%83%D1%82%D0%BB%D0%B5%D1%80%D0%BE%D0%B2,_%D0%90%D0%BB%D0%B5%D0%BA%D1%81%D0%B0%D0%BD%D0%B4%D1%80_%D0%9C%D0%B8%D1%85%D0%B0%D0%B9%D0%BB%D0%BE%D0%B2%D0%B8%D1%87" TargetMode="External"/><Relationship Id="rId9" Type="http://schemas.openxmlformats.org/officeDocument/2006/relationships/hyperlink" Target="https://ru.wikipedia.org/wiki/%D0%96%D0%B8%D1%80%D0%BD%D1%8B%D0%B5_%D0%BA%D0%B8%D1%81%D0%BB%D0%BE%D1%82%D1%8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2060848"/>
            <a:ext cx="583264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ИМЕННЫЕ</a:t>
            </a:r>
          </a:p>
          <a:p>
            <a:pPr algn="ctr"/>
            <a:r>
              <a:rPr lang="ru-RU" sz="60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6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РЕАКЦИИ</a:t>
            </a:r>
            <a:endParaRPr lang="ru-RU" sz="6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372533" cy="7029400"/>
          </a:xfrm>
          <a:prstGeom prst="rect">
            <a:avLst/>
          </a:prstGeom>
        </p:spPr>
      </p:pic>
      <p:pic>
        <p:nvPicPr>
          <p:cNvPr id="5" name="Рисунок 4" descr="Рисунок1.jpgгшшл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396536" cy="70294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1844824"/>
            <a:ext cx="939653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ИМЕННЫЕ РЕАКЦИИ В ОРГАНИЧЕСКОЙ ХИМИИ</a:t>
            </a:r>
            <a:endParaRPr lang="ru-RU" sz="6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5035" y="0"/>
            <a:ext cx="45252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Бутлеровские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чтения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123728" y="4365104"/>
            <a:ext cx="666714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Работу выполнила: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Афлятунова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Зарина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Ильгизаровна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Ученица 10 Б класса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МБОУ «Лицей №9 имени А. С. Пушкина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Зеленодольского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муниципального района Республики Татарстан»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Научный руководитель: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Кушниковская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Галина Александровна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07904" y="6453336"/>
            <a:ext cx="2129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Зеленодольск, 2015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л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039" cy="6858000"/>
          </a:xfrm>
          <a:prstGeom prst="rect">
            <a:avLst/>
          </a:prstGeom>
        </p:spPr>
      </p:pic>
      <p:sp>
        <p:nvSpPr>
          <p:cNvPr id="1026" name="AutoShape 2" descr="http://www.tonnel.ru/gzl/35578595_tonnel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www.tonnel.ru/gzl/35578595_tonn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548680"/>
            <a:ext cx="2160240" cy="288032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411760" y="908720"/>
            <a:ext cx="4968552" cy="3096344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998726"/>
            <a:ext cx="4968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разработал конструкцию противогаза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 осуществил процессы каталитической ароматизации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нефтей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 получил алициклические кетоны каталитическим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ацилированием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нефтяных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цикланов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 один из основоположников учения об органическом катализе; открыл реакцию получения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α-аминокислот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67744" y="77723"/>
            <a:ext cx="524515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Зелинский Николай Дмитриевич </a:t>
            </a:r>
          </a:p>
          <a:p>
            <a:pPr algn="ctr"/>
            <a:r>
              <a:rPr lang="ru-RU" sz="2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1861 -1953</a:t>
            </a:r>
            <a:endParaRPr lang="ru-RU" sz="2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077072"/>
            <a:ext cx="74523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Реакция Зелинского: </a:t>
            </a:r>
            <a:endParaRPr lang="en-US" sz="4400" b="1" cap="all" spc="0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50561" y="4941168"/>
            <a:ext cx="451758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 smtClean="0"/>
              <a:t>3C</a:t>
            </a:r>
            <a:r>
              <a:rPr lang="en-US" sz="6600" baseline="-25000" dirty="0" smtClean="0"/>
              <a:t>2</a:t>
            </a:r>
            <a:r>
              <a:rPr lang="en-US" sz="6600" dirty="0" smtClean="0"/>
              <a:t>H</a:t>
            </a:r>
            <a:r>
              <a:rPr lang="en-US" sz="6600" baseline="-25000" dirty="0" smtClean="0"/>
              <a:t>2</a:t>
            </a:r>
            <a:r>
              <a:rPr lang="en-US" sz="6600" dirty="0" smtClean="0"/>
              <a:t> = C</a:t>
            </a:r>
            <a:r>
              <a:rPr lang="en-US" sz="6600" baseline="-25000" dirty="0" smtClean="0"/>
              <a:t>6</a:t>
            </a:r>
            <a:r>
              <a:rPr lang="en-US" sz="6600" dirty="0" smtClean="0"/>
              <a:t>H</a:t>
            </a:r>
            <a:r>
              <a:rPr lang="en-US" sz="6600" baseline="-25000" dirty="0" smtClean="0"/>
              <a:t>6</a:t>
            </a:r>
            <a:endParaRPr lang="ru-RU" sz="6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1.liveinternet.ru/images/attach/c/1/51/160/51160719_Konovalov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60648"/>
            <a:ext cx="3020616" cy="3105016"/>
          </a:xfrm>
          <a:prstGeom prst="rect">
            <a:avLst/>
          </a:prstGeom>
          <a:noFill/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372533" cy="7029400"/>
          </a:xfrm>
          <a:prstGeom prst="rect">
            <a:avLst/>
          </a:prstGeom>
        </p:spPr>
      </p:pic>
      <p:pic>
        <p:nvPicPr>
          <p:cNvPr id="14340" name="Picture 4" descr="http://img1.liveinternet.ru/images/attach/c/1/51/160/51160719_Konovalov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16632"/>
            <a:ext cx="2720233" cy="324036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979712" y="1196752"/>
            <a:ext cx="5067156" cy="19082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Коновалов Михаил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Иванович 1858-1906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348880"/>
            <a:ext cx="5760640" cy="165618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420888"/>
            <a:ext cx="5598368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Русский химик-органик, ученик </a:t>
            </a:r>
            <a:r>
              <a:rPr lang="ru-RU" dirty="0" err="1" smtClean="0"/>
              <a:t>В.В.Марковникова</a:t>
            </a:r>
            <a:r>
              <a:rPr lang="ru-RU" dirty="0" smtClean="0"/>
              <a:t>; разработал способ нитрования алифатических, алициклических, жирно-ароматических соединений азотной кислотой (12-20%) под давлением (механизм радикальный).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0963" y="4221088"/>
            <a:ext cx="9131557" cy="7694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Реакция Коновалова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Рисунок 14" descr="http://him.1september.ru/2000/38/no38_2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5157192"/>
            <a:ext cx="75608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96536" cy="70474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82049" y="-459432"/>
            <a:ext cx="64223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Кучеров Михаил Григорьевич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1850-1911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s://upload.wikimedia.org/wikipedia/ru/4/4b/%D0%9A%D1%83%D1%87%D0%B5%D1%80%D0%BE%D0%B2,_%D0%9C%D0%B8%D1%85%D0%B0%D0%B8%D0%BB_%D0%93%D1%80%D0%B8%D0%B3%D0%BE%D1%80%D1%8C%D0%B5%D0%B2%D0%B8%D1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692696"/>
            <a:ext cx="1907704" cy="2649589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softEdge rad="127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195736" y="1340768"/>
            <a:ext cx="4968552" cy="2304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1340768"/>
            <a:ext cx="504055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*Русский химик-органик. </a:t>
            </a:r>
          </a:p>
          <a:p>
            <a:r>
              <a:rPr lang="ru-RU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*Основные работы посвящены органическому синтезу. </a:t>
            </a:r>
          </a:p>
          <a:p>
            <a:r>
              <a:rPr lang="ru-RU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*Открыл (1881) каталитическую гидратацию ацетилена, его гомологов (по правилу </a:t>
            </a:r>
            <a:r>
              <a:rPr lang="ru-RU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Мар-ковникова</a:t>
            </a:r>
            <a:r>
              <a:rPr lang="ru-RU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и производных с образованием карбонильных соединений </a:t>
            </a:r>
          </a:p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ru-RU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реакция </a:t>
            </a:r>
            <a:r>
              <a:rPr lang="ru-RU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Кучерова</a:t>
            </a:r>
            <a:r>
              <a:rPr lang="ru-RU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): </a:t>
            </a:r>
            <a:endParaRPr lang="ru-RU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\mathsf{C_6H_5C\equiv CH + H_2O \xrightarrow[]{HgSO_4, H^+} C_6H_5C(O)CH_3}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4256" y="5661248"/>
            <a:ext cx="6948264" cy="530113"/>
          </a:xfrm>
          <a:prstGeom prst="rect">
            <a:avLst/>
          </a:prstGeom>
          <a:noFill/>
        </p:spPr>
      </p:pic>
      <p:pic>
        <p:nvPicPr>
          <p:cNvPr id="4100" name="Picture 4" descr="\mathsf{HC\equiv CH + H_2O \xrightarrow[]{HgSO_4, H^+} CH_3CHO}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4213" y="4437112"/>
            <a:ext cx="6558267" cy="57606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0" y="0"/>
            <a:ext cx="9138039" cy="6858000"/>
          </a:xfrm>
          <a:prstGeom prst="rect">
            <a:avLst/>
          </a:prstGeom>
        </p:spPr>
      </p:pic>
      <p:pic>
        <p:nvPicPr>
          <p:cNvPr id="16386" name="Picture 2" descr="http://www.library.spbu.ru/blog/wp-content/uploads/2011/08/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14" y="116632"/>
            <a:ext cx="2088282" cy="3032982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55576" y="-99392"/>
            <a:ext cx="626469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Лебедев Сергей Васильевич 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1874-1934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1124744"/>
            <a:ext cx="5112568" cy="302433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113125"/>
            <a:ext cx="532859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*</a:t>
            </a:r>
            <a:r>
              <a:rPr lang="ru-RU" sz="2400" b="1" dirty="0" smtClean="0">
                <a:solidFill>
                  <a:srgbClr val="002060"/>
                </a:solidFill>
              </a:rPr>
              <a:t>В 1928 г. получил СК полимеризацией бутадиена под действием металлического натрия. 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*По предложенному </a:t>
            </a:r>
            <a:r>
              <a:rPr lang="ru-RU" sz="2400" b="1" dirty="0" smtClean="0">
                <a:solidFill>
                  <a:srgbClr val="002060"/>
                </a:solidFill>
              </a:rPr>
              <a:t>им способу в 1935 г. в СССР получен первый в мире промышленный синтетический каучук.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09704" y="4365104"/>
            <a:ext cx="753429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Получение бутадиена пиролизом этанола</a:t>
            </a:r>
            <a:r>
              <a:rPr lang="ru-RU" sz="2800" b="1" i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r>
              <a:rPr lang="ru-RU" sz="28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</a:t>
            </a:r>
            <a:r>
              <a:rPr lang="ru-RU" sz="2800" b="1" i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1926</a:t>
            </a:r>
            <a:r>
              <a:rPr lang="ru-RU" sz="28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):</a:t>
            </a:r>
            <a:endParaRPr lang="ru-RU" sz="28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388" name="Picture 4" descr="http://him.1september.ru/2000/38/no38_2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0236" y="5445224"/>
            <a:ext cx="6958228" cy="57606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0.liveinternet.ru/images/attach/c/2/67/406/67406293_jure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1410" y="260648"/>
            <a:ext cx="1972590" cy="2708920"/>
          </a:xfrm>
          <a:prstGeom prst="rect">
            <a:avLst/>
          </a:prstGeom>
          <a:noFill/>
        </p:spPr>
      </p:pic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24528" cy="6993396"/>
          </a:xfrm>
          <a:prstGeom prst="rect">
            <a:avLst/>
          </a:prstGeom>
        </p:spPr>
      </p:pic>
      <p:pic>
        <p:nvPicPr>
          <p:cNvPr id="19460" name="Picture 4" descr="http://img0.liveinternet.ru/images/attach/c/2/67/406/67406293_ju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3539" y="116632"/>
            <a:ext cx="2044965" cy="280831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softEdge rad="127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390226" y="620688"/>
            <a:ext cx="48460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Юрьев </a:t>
            </a:r>
          </a:p>
          <a:p>
            <a:pPr algn="ctr"/>
            <a:r>
              <a:rPr lang="ru-RU" sz="3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Юрий Константинович</a:t>
            </a:r>
          </a:p>
          <a:p>
            <a:pPr algn="ctr"/>
            <a:r>
              <a:rPr lang="ru-RU" sz="3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1896-1965</a:t>
            </a:r>
            <a:endParaRPr lang="ru-RU" sz="3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64" name="Picture 8" descr="http://him.1september.ru/2000/38/no38_4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1" y="3717032"/>
            <a:ext cx="4320481" cy="280831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7504" y="2996952"/>
            <a:ext cx="4680520" cy="25202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3034695"/>
            <a:ext cx="475252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*Русский химик-органик</a:t>
            </a:r>
          </a:p>
          <a:p>
            <a:r>
              <a:rPr lang="ru-RU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*Разработал метод взаимопревращений гетероциклических соединений (превращение фурана в пиррол, тиофен, </a:t>
            </a:r>
            <a:r>
              <a:rPr lang="ru-RU" sz="20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селенофен</a:t>
            </a:r>
            <a:r>
              <a:rPr lang="ru-RU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при действии, соответственно, аммиака, сероводорода или </a:t>
            </a:r>
            <a:r>
              <a:rPr lang="ru-RU" sz="20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селеноводорода</a:t>
            </a:r>
            <a:r>
              <a:rPr lang="ru-RU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над окисью алюминия в газовой фазе): </a:t>
            </a:r>
            <a:endParaRPr lang="ru-RU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л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1" y="0"/>
            <a:ext cx="913803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15045" y="67271"/>
            <a:ext cx="75539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Реакция </a:t>
            </a:r>
            <a:r>
              <a:rPr lang="ru-RU" sz="4400" b="1" cap="all" spc="0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фриделя-крафтса</a:t>
            </a:r>
            <a:r>
              <a:rPr lang="ru-RU" sz="4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-</a:t>
            </a:r>
            <a:endParaRPr lang="ru-RU" sz="4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482" name="Picture 2" descr="Charles Fried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48680"/>
            <a:ext cx="1419225" cy="2181226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484" name="Picture 4" descr="Crafts James Ma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4018" y="2962622"/>
            <a:ext cx="1910470" cy="2770634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07504" y="764704"/>
            <a:ext cx="7200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002060"/>
                </a:solidFill>
              </a:rPr>
              <a:t>способ</a:t>
            </a:r>
            <a:r>
              <a:rPr lang="ru-RU" sz="2200" dirty="0" smtClean="0">
                <a:solidFill>
                  <a:srgbClr val="002060"/>
                </a:solidFill>
              </a:rPr>
              <a:t> </a:t>
            </a:r>
            <a:r>
              <a:rPr lang="ru-RU" sz="2200" dirty="0" err="1" smtClean="0">
                <a:solidFill>
                  <a:srgbClr val="002060"/>
                </a:solidFill>
                <a:hlinkClick r:id="rId5" tooltip="Алкилирование"/>
              </a:rPr>
              <a:t>алкилирования</a:t>
            </a:r>
            <a:r>
              <a:rPr lang="ru-RU" sz="2200" dirty="0" smtClean="0">
                <a:solidFill>
                  <a:srgbClr val="002060"/>
                </a:solidFill>
              </a:rPr>
              <a:t> и </a:t>
            </a:r>
            <a:r>
              <a:rPr lang="ru-RU" sz="2200" dirty="0" err="1" smtClean="0">
                <a:solidFill>
                  <a:srgbClr val="002060"/>
                </a:solidFill>
                <a:hlinkClick r:id="rId6" tooltip="Ацилирование"/>
              </a:rPr>
              <a:t>ацилирования</a:t>
            </a:r>
            <a:r>
              <a:rPr lang="ru-RU" sz="2200" dirty="0" smtClean="0">
                <a:solidFill>
                  <a:srgbClr val="002060"/>
                </a:solidFill>
              </a:rPr>
              <a:t> </a:t>
            </a:r>
            <a:r>
              <a:rPr lang="ru-RU" sz="2200" dirty="0" smtClean="0">
                <a:solidFill>
                  <a:srgbClr val="002060"/>
                </a:solidFill>
                <a:hlinkClick r:id="rId7" tooltip="Арены"/>
              </a:rPr>
              <a:t>ароматических соединений</a:t>
            </a:r>
            <a:r>
              <a:rPr lang="ru-RU" sz="2200" dirty="0" smtClean="0">
                <a:solidFill>
                  <a:srgbClr val="002060"/>
                </a:solidFill>
              </a:rPr>
              <a:t> в присутствии </a:t>
            </a:r>
            <a:r>
              <a:rPr lang="ru-RU" sz="2200" dirty="0" smtClean="0">
                <a:solidFill>
                  <a:srgbClr val="002060"/>
                </a:solidFill>
                <a:hlinkClick r:id="rId8" tooltip="Катализатор"/>
              </a:rPr>
              <a:t>катализаторов</a:t>
            </a:r>
            <a:r>
              <a:rPr lang="ru-RU" sz="2200" dirty="0" smtClean="0">
                <a:solidFill>
                  <a:srgbClr val="002060"/>
                </a:solidFill>
              </a:rPr>
              <a:t> кислотного характера, например </a:t>
            </a:r>
            <a:r>
              <a:rPr lang="ru-RU" sz="2200" dirty="0" smtClean="0">
                <a:solidFill>
                  <a:srgbClr val="002060"/>
                </a:solidFill>
                <a:hlinkClick r:id="rId9" tooltip="Хлорид алюминия (III)"/>
              </a:rPr>
              <a:t>AlCl</a:t>
            </a:r>
            <a:r>
              <a:rPr lang="ru-RU" sz="2200" baseline="-25000" dirty="0" smtClean="0">
                <a:solidFill>
                  <a:srgbClr val="002060"/>
                </a:solidFill>
                <a:hlinkClick r:id="rId9" tooltip="Хлорид алюминия (III)"/>
              </a:rPr>
              <a:t>3</a:t>
            </a:r>
            <a:r>
              <a:rPr lang="ru-RU" sz="2200" dirty="0" smtClean="0">
                <a:solidFill>
                  <a:srgbClr val="002060"/>
                </a:solidFill>
              </a:rPr>
              <a:t>,</a:t>
            </a:r>
            <a:r>
              <a:rPr lang="ru-RU" sz="2200" dirty="0" smtClean="0">
                <a:solidFill>
                  <a:srgbClr val="002060"/>
                </a:solidFill>
                <a:hlinkClick r:id="rId10" tooltip="Фторид бора"/>
              </a:rPr>
              <a:t>BF</a:t>
            </a:r>
            <a:r>
              <a:rPr lang="ru-RU" sz="2200" baseline="-25000" dirty="0" smtClean="0">
                <a:solidFill>
                  <a:srgbClr val="002060"/>
                </a:solidFill>
                <a:hlinkClick r:id="rId10" tooltip="Фторид бора"/>
              </a:rPr>
              <a:t>3</a:t>
            </a:r>
            <a:r>
              <a:rPr lang="ru-RU" sz="2200" dirty="0" smtClean="0">
                <a:solidFill>
                  <a:srgbClr val="002060"/>
                </a:solidFill>
              </a:rPr>
              <a:t>, ZnCl</a:t>
            </a:r>
            <a:r>
              <a:rPr lang="ru-RU" sz="2200" baseline="-25000" dirty="0" smtClean="0">
                <a:solidFill>
                  <a:srgbClr val="002060"/>
                </a:solidFill>
              </a:rPr>
              <a:t>2</a:t>
            </a:r>
            <a:r>
              <a:rPr lang="ru-RU" sz="2200" dirty="0" smtClean="0">
                <a:solidFill>
                  <a:srgbClr val="002060"/>
                </a:solidFill>
              </a:rPr>
              <a:t>, </a:t>
            </a:r>
            <a:r>
              <a:rPr lang="ru-RU" sz="2200" dirty="0" smtClean="0">
                <a:solidFill>
                  <a:srgbClr val="002060"/>
                </a:solidFill>
                <a:hlinkClick r:id="rId11" tooltip="Хлорид железа (III)"/>
              </a:rPr>
              <a:t>FeCI</a:t>
            </a:r>
            <a:r>
              <a:rPr lang="ru-RU" sz="2200" baseline="-25000" dirty="0" smtClean="0">
                <a:solidFill>
                  <a:srgbClr val="002060"/>
                </a:solidFill>
                <a:hlinkClick r:id="rId11" tooltip="Хлорид железа (III)"/>
              </a:rPr>
              <a:t>3</a:t>
            </a:r>
            <a:r>
              <a:rPr lang="ru-RU" sz="2200" dirty="0" smtClean="0">
                <a:solidFill>
                  <a:srgbClr val="002060"/>
                </a:solidFill>
              </a:rPr>
              <a:t>, минеральных кислот, окислов, </a:t>
            </a:r>
            <a:r>
              <a:rPr lang="ru-RU" sz="2200" dirty="0" err="1" smtClean="0">
                <a:solidFill>
                  <a:srgbClr val="002060"/>
                </a:solidFill>
              </a:rPr>
              <a:t>катионообменных</a:t>
            </a:r>
            <a:r>
              <a:rPr lang="ru-RU" sz="2200" dirty="0" smtClean="0">
                <a:solidFill>
                  <a:srgbClr val="002060"/>
                </a:solidFill>
              </a:rPr>
              <a:t> смол. 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20487" name="Picture 7" descr="\mathsf{C_2H_5^+ + C_6H_6 \rightarrow C_6H_5C_2H_5 + H^+}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3284984"/>
            <a:ext cx="6026757" cy="504056"/>
          </a:xfrm>
          <a:prstGeom prst="rect">
            <a:avLst/>
          </a:prstGeom>
          <a:noFill/>
        </p:spPr>
      </p:pic>
      <p:pic>
        <p:nvPicPr>
          <p:cNvPr id="20488" name="Picture 8" descr="\mathsf{CH_3COCl + AlCl_3 \rightarrow CH_3CO^+[AlCl_4]^-}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4149080"/>
            <a:ext cx="6793799" cy="504056"/>
          </a:xfrm>
          <a:prstGeom prst="rect">
            <a:avLst/>
          </a:prstGeom>
          <a:noFill/>
        </p:spPr>
      </p:pic>
      <p:pic>
        <p:nvPicPr>
          <p:cNvPr id="20489" name="Picture 9" descr="\mathsf{CH_3CO^+ + C_6H_6 \rightarrow CH_3COC_6H_5 + H^+}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1520" y="5085184"/>
            <a:ext cx="6583589" cy="432048"/>
          </a:xfrm>
          <a:prstGeom prst="rect">
            <a:avLst/>
          </a:prstGeom>
          <a:noFill/>
        </p:spPr>
      </p:pic>
      <p:pic>
        <p:nvPicPr>
          <p:cNvPr id="20490" name="Picture 10" descr="\mathsf{H^+ + [AlCl_4]^- \rightarrow HCl + AlCl_3}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0622" y="5877272"/>
            <a:ext cx="5303546" cy="504056"/>
          </a:xfrm>
          <a:prstGeom prst="rect">
            <a:avLst/>
          </a:prstGeom>
          <a:noFill/>
        </p:spPr>
      </p:pic>
      <p:pic>
        <p:nvPicPr>
          <p:cNvPr id="20486" name="Picture 6" descr="\mathsf{C_2H_5Cl + AlCl_3 \rightarrow C_2H_5^+[AlCl_4]^-}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3528" y="2276872"/>
            <a:ext cx="6612213" cy="57606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Химия\Himia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http://upload.wikimedia.org/wikipedia/commons/d/d0/Michaelis-Arbuzov_Reaction_Mechanis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5083778"/>
            <a:ext cx="6840760" cy="1513574"/>
          </a:xfrm>
          <a:prstGeom prst="rect">
            <a:avLst/>
          </a:prstGeom>
          <a:noFill/>
          <a:effectLst>
            <a:glow rad="228600">
              <a:srgbClr val="FFFF00">
                <a:alpha val="40000"/>
              </a:srgbClr>
            </a:glow>
            <a:softEdge rad="127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691680" y="44624"/>
            <a:ext cx="5544616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 smtClean="0">
                <a:solidFill>
                  <a:srgbClr val="FFC000"/>
                </a:solidFill>
                <a:latin typeface="Comic Sans MS" pitchFamily="66" charset="0"/>
                <a:ea typeface="Dotum" pitchFamily="34" charset="-127"/>
              </a:rPr>
              <a:t>Арбузов  Александр </a:t>
            </a:r>
            <a:r>
              <a:rPr lang="ru-RU" sz="1900" b="1" dirty="0" err="1" smtClean="0">
                <a:solidFill>
                  <a:srgbClr val="FFC000"/>
                </a:solidFill>
                <a:latin typeface="Comic Sans MS" pitchFamily="66" charset="0"/>
                <a:ea typeface="Dotum" pitchFamily="34" charset="-127"/>
              </a:rPr>
              <a:t>Ерминингельдович</a:t>
            </a:r>
            <a:r>
              <a:rPr lang="ru-RU" sz="1900" b="1" dirty="0" smtClean="0">
                <a:solidFill>
                  <a:srgbClr val="FFC000"/>
                </a:solidFill>
                <a:latin typeface="Comic Sans MS" pitchFamily="66" charset="0"/>
                <a:ea typeface="Dotum" pitchFamily="34" charset="-127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404664"/>
            <a:ext cx="1598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/>
                </a:solidFill>
                <a:latin typeface="Comic Sans MS" pitchFamily="66" charset="0"/>
              </a:rPr>
              <a:t>1877-1968</a:t>
            </a:r>
            <a:endParaRPr lang="ru-RU" sz="2000" b="1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980728"/>
            <a:ext cx="4752528" cy="432048"/>
          </a:xfrm>
          <a:prstGeom prst="rect">
            <a:avLst/>
          </a:prstGeom>
          <a:solidFill>
            <a:srgbClr val="FFC00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  <a:softEdge rad="3175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1012666"/>
            <a:ext cx="4933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602000"/>
                </a:solidFill>
              </a:rPr>
              <a:t>* окончил Казанский университет в 1900 г.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1556792"/>
            <a:ext cx="4752528" cy="1584176"/>
          </a:xfrm>
          <a:prstGeom prst="rect">
            <a:avLst/>
          </a:prstGeom>
          <a:solidFill>
            <a:srgbClr val="60200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3175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35696" y="1268760"/>
            <a:ext cx="4716016" cy="2016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F6BB00"/>
              </a:solidFill>
            </a:endParaRPr>
          </a:p>
          <a:p>
            <a:r>
              <a:rPr lang="ru-RU" sz="2000" b="1" dirty="0" smtClean="0">
                <a:solidFill>
                  <a:srgbClr val="F6BB00"/>
                </a:solidFill>
              </a:rPr>
              <a:t>* в 1905 г. описал перегруппировку эфиров кислот Р (III) при реакции с галогенопроизводными углеводородов в производные кислот P(V) (реакция Арбузова).</a:t>
            </a:r>
            <a:endParaRPr lang="ru-RU" sz="2000" b="1" dirty="0">
              <a:solidFill>
                <a:srgbClr val="F6BB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3284984"/>
            <a:ext cx="5040560" cy="936104"/>
          </a:xfrm>
          <a:prstGeom prst="rect">
            <a:avLst/>
          </a:prstGeom>
          <a:solidFill>
            <a:srgbClr val="FFC00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  <a:softEdge rad="3175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3277433"/>
            <a:ext cx="51125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602000"/>
                </a:solidFill>
              </a:rPr>
              <a:t>* основоположник изучения химии </a:t>
            </a:r>
            <a:r>
              <a:rPr lang="ru-RU" sz="2000" b="1" dirty="0" err="1" smtClean="0">
                <a:solidFill>
                  <a:srgbClr val="602000"/>
                </a:solidFill>
              </a:rPr>
              <a:t>фосфороорганических</a:t>
            </a:r>
            <a:r>
              <a:rPr lang="ru-RU" sz="2000" b="1" dirty="0" smtClean="0">
                <a:solidFill>
                  <a:srgbClr val="602000"/>
                </a:solidFill>
              </a:rPr>
              <a:t> </a:t>
            </a:r>
            <a:r>
              <a:rPr lang="ru-RU" sz="2000" b="1" dirty="0" smtClean="0">
                <a:solidFill>
                  <a:srgbClr val="602000"/>
                </a:solidFill>
              </a:rPr>
              <a:t>соединений в России. </a:t>
            </a:r>
          </a:p>
        </p:txBody>
      </p:sp>
      <p:pic>
        <p:nvPicPr>
          <p:cNvPr id="4102" name="Picture 6" descr="http://nik-rech.narod.ru/album_kazan_dostoprim/pamyatniki/image/arbuzov_pamyatn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9740" y="116632"/>
            <a:ext cx="2424318" cy="3456384"/>
          </a:xfrm>
          <a:prstGeom prst="roundRect">
            <a:avLst/>
          </a:prstGeom>
          <a:noFill/>
          <a:effectLst>
            <a:softEdge rad="3175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2680064" y="4221088"/>
            <a:ext cx="55643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Механизм реакции</a:t>
            </a:r>
            <a:endParaRPr lang="ru-RU" sz="4400" b="1" cap="all" spc="0" dirty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372533" cy="7029400"/>
          </a:xfrm>
          <a:prstGeom prst="rect">
            <a:avLst/>
          </a:prstGeom>
        </p:spPr>
      </p:pic>
      <p:pic>
        <p:nvPicPr>
          <p:cNvPr id="9218" name="Picture 2" descr="http://www.biografguru.ru/img/8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3770" y="188640"/>
            <a:ext cx="2214246" cy="2952328"/>
          </a:xfrm>
          <a:prstGeom prst="round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-36512" y="836712"/>
            <a:ext cx="890472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Бертло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Пьер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Эжен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Марселей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1827-1907</a:t>
            </a: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67744" y="1772816"/>
            <a:ext cx="4680520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1846565"/>
            <a:ext cx="4968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*французский химик и государственный                                      деятель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9512" y="2636912"/>
            <a:ext cx="6768752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*основная область исследований - органическая, аналитическая, </a:t>
            </a:r>
            <a:r>
              <a:rPr lang="ru-RU" sz="2000" b="1" dirty="0" err="1" smtClean="0">
                <a:solidFill>
                  <a:srgbClr val="C00000"/>
                </a:solidFill>
              </a:rPr>
              <a:t>термо</a:t>
            </a:r>
            <a:r>
              <a:rPr lang="ru-RU" sz="2000" b="1" dirty="0" smtClean="0">
                <a:solidFill>
                  <a:srgbClr val="C00000"/>
                </a:solidFill>
              </a:rPr>
              <a:t>- и биохимия, история химии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504" y="3501008"/>
            <a:ext cx="9073008" cy="12241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537590"/>
            <a:ext cx="8964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Бертло</a:t>
            </a:r>
            <a:r>
              <a:rPr lang="ru-RU" sz="2400" b="1" dirty="0" smtClean="0">
                <a:solidFill>
                  <a:srgbClr val="C00000"/>
                </a:solidFill>
              </a:rPr>
              <a:t> первым </a:t>
            </a:r>
            <a:r>
              <a:rPr lang="ru-RU" sz="2400" b="1" dirty="0">
                <a:solidFill>
                  <a:srgbClr val="C00000"/>
                </a:solidFill>
              </a:rPr>
              <a:t>предложил способ </a:t>
            </a:r>
            <a:r>
              <a:rPr lang="ru-RU" sz="2400" b="1" dirty="0" err="1">
                <a:solidFill>
                  <a:srgbClr val="C00000"/>
                </a:solidFill>
              </a:rPr>
              <a:t>циклотримеризации</a:t>
            </a:r>
            <a:r>
              <a:rPr lang="ru-RU" sz="2400" b="1" dirty="0">
                <a:solidFill>
                  <a:srgbClr val="C00000"/>
                </a:solidFill>
              </a:rPr>
              <a:t> ацетилена в бензол при пропускании через раскаленные трубки при 500° 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6" name="Picture 4" descr="http://5fan.info/files/57/dc58f4bb23c8b3c79e0c9cf5fd4787c6.html_files/rId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1" y="4824536"/>
            <a:ext cx="7018659" cy="206084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372533" cy="7029400"/>
          </a:xfrm>
          <a:prstGeom prst="rect">
            <a:avLst/>
          </a:prstGeom>
        </p:spPr>
      </p:pic>
      <p:pic>
        <p:nvPicPr>
          <p:cNvPr id="10250" name="Picture 10" descr="http://www.belcanto.ru/media/images/uploaded/121228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5574" y="116633"/>
            <a:ext cx="2266945" cy="324036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4581128"/>
            <a:ext cx="7158351" cy="864096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2195736" y="5805264"/>
            <a:ext cx="694826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Одновременно с </a:t>
            </a:r>
            <a:r>
              <a:rPr lang="ru-RU" sz="2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Вюрцем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осуществил </a:t>
            </a:r>
            <a:r>
              <a:rPr lang="ru-RU" sz="2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альдольную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конденсацию. </a:t>
            </a:r>
            <a:endParaRPr lang="ru-RU" sz="2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70119" y="-27384"/>
            <a:ext cx="4390113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Бородин </a:t>
            </a:r>
          </a:p>
          <a:p>
            <a:pPr algn="ctr"/>
            <a:r>
              <a:rPr lang="ru-RU" sz="3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Александр Порфирьевич</a:t>
            </a:r>
          </a:p>
          <a:p>
            <a:pPr algn="ctr"/>
            <a:r>
              <a:rPr lang="ru-RU" sz="3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1883-1887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1484784"/>
            <a:ext cx="460851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Хим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ик-органик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композитор (автор оперы «Князь Игорь»).</a:t>
            </a:r>
          </a:p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Предложил способ получения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алкилгалогенидов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декарбоксилированием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32248" y="3284984"/>
            <a:ext cx="6876256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еребряных солей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карбоновых кислот галогенами в безводном органическом растворителе: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138039" cy="6858000"/>
          </a:xfrm>
          <a:prstGeom prst="rect">
            <a:avLst/>
          </a:prstGeom>
        </p:spPr>
      </p:pic>
      <p:pic>
        <p:nvPicPr>
          <p:cNvPr id="2050" name="Picture 2" descr="http://www.peoples.ru/science/chemistry/butlerov/butlerov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2230" y="116632"/>
            <a:ext cx="2322258" cy="3096344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619672" y="3339569"/>
            <a:ext cx="7200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err="1" smtClean="0">
                <a:solidFill>
                  <a:srgbClr val="002060"/>
                </a:solidFill>
                <a:latin typeface="+mn-lt"/>
                <a:cs typeface="Arial" pitchFamily="34" charset="0"/>
              </a:rPr>
              <a:t>С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амоконденсация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 формальдегида под действием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гидроксидов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щел.-зем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. металлов,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Рb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 или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Sn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 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 образованием смеси углеводов (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формозы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cs typeface="Arial" pitchFamily="34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  </a:t>
            </a:r>
          </a:p>
        </p:txBody>
      </p:sp>
      <p:pic>
        <p:nvPicPr>
          <p:cNvPr id="2052" name="Picture 4" descr="1066-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293096"/>
            <a:ext cx="7012433" cy="648072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2056" name="AutoShape 8" descr="http://www.chemistry.ssu.samara.ru/chem4/pic/butl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://www.chemistry.ssu.samara.ru/chem4/pic/butl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1619672" y="5505618"/>
            <a:ext cx="712879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C4D5F"/>
                </a:solidFill>
                <a:effectLst/>
                <a:latin typeface="+mn-lt"/>
                <a:cs typeface="Tahoma" pitchFamily="34" charset="0"/>
              </a:rPr>
              <a:t>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C4D5F"/>
              </a:solidFill>
              <a:effectLst/>
              <a:latin typeface="+mn-lt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3C4D5F"/>
              </a:solidFill>
              <a:latin typeface="+mn-lt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C4D5F"/>
              </a:solidFill>
              <a:effectLst/>
              <a:latin typeface="+mn-lt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3C4D5F"/>
              </a:solidFill>
              <a:latin typeface="+mn-lt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C4D5F"/>
              </a:solidFill>
              <a:effectLst/>
              <a:latin typeface="+mn-lt"/>
              <a:cs typeface="Tahoma" pitchFamily="34" charset="0"/>
            </a:endParaRPr>
          </a:p>
        </p:txBody>
      </p:sp>
      <p:pic>
        <p:nvPicPr>
          <p:cNvPr id="2060" name="Picture 12" descr="http://www.chemport.ru/data/chemipedia/imgs/1066-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5157192"/>
            <a:ext cx="7094942" cy="1584176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827584" y="26621"/>
            <a:ext cx="615617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Бутлеров Александр Михайлович 1828-1886 </a:t>
            </a:r>
            <a:endParaRPr lang="ru-RU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63688" y="980728"/>
            <a:ext cx="4680520" cy="2376264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980728"/>
            <a:ext cx="460851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Профессор Казанского, затем Петербургского университетов, академик. Создатель теории строения органических соединений. Открыл реакцию полимеризации, осуществил синтез сахаристого вещества, изучал гидратацию этилена. Очень много сделал для развития пчеловодства в России. </a:t>
            </a:r>
            <a:endParaRPr lang="ru-RU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crankshift.com/wp-content/uploads/2013/09/Charles-Adolphe_Wurt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8050" y="281781"/>
            <a:ext cx="4787900" cy="6299200"/>
          </a:xfrm>
          <a:prstGeom prst="rect">
            <a:avLst/>
          </a:prstGeom>
          <a:noFill/>
        </p:spPr>
      </p:pic>
      <p:pic>
        <p:nvPicPr>
          <p:cNvPr id="6" name="Рисунок 5" descr="бл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61" y="0"/>
            <a:ext cx="9138039" cy="6858000"/>
          </a:xfrm>
          <a:prstGeom prst="rect">
            <a:avLst/>
          </a:prstGeom>
        </p:spPr>
      </p:pic>
      <p:pic>
        <p:nvPicPr>
          <p:cNvPr id="11268" name="Picture 4" descr="http://www.crankshift.com/wp-content/uploads/2013/09/Charles-Adolphe_Wur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353471" cy="3096344"/>
          </a:xfrm>
          <a:prstGeom prst="round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softEdge rad="127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07504" y="4293096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Синтез </a:t>
            </a:r>
            <a:r>
              <a:rPr lang="ru-RU" sz="2400" dirty="0" err="1" smtClean="0">
                <a:solidFill>
                  <a:srgbClr val="002060"/>
                </a:solidFill>
              </a:rPr>
              <a:t>алканов</a:t>
            </a:r>
            <a:r>
              <a:rPr lang="ru-RU" sz="2400" dirty="0" smtClean="0">
                <a:solidFill>
                  <a:srgbClr val="002060"/>
                </a:solidFill>
              </a:rPr>
              <a:t> действием металлического натрия в инертном растворителе на </a:t>
            </a:r>
            <a:r>
              <a:rPr lang="ru-RU" sz="2400" dirty="0" err="1" smtClean="0">
                <a:solidFill>
                  <a:srgbClr val="002060"/>
                </a:solidFill>
              </a:rPr>
              <a:t>алкилгалогениды</a:t>
            </a:r>
            <a:r>
              <a:rPr lang="ru-RU" sz="2400" dirty="0" smtClean="0">
                <a:solidFill>
                  <a:srgbClr val="002060"/>
                </a:solidFill>
              </a:rPr>
              <a:t> (1855):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1274" name="Picture 10" descr="http://him.1september.ru/2000/38/no38_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085184"/>
            <a:ext cx="6473271" cy="619554"/>
          </a:xfrm>
          <a:prstGeom prst="rect">
            <a:avLst/>
          </a:prstGeom>
          <a:noFill/>
          <a:effectLst/>
        </p:spPr>
      </p:pic>
      <p:sp>
        <p:nvSpPr>
          <p:cNvPr id="17" name="Прямоугольник 16"/>
          <p:cNvSpPr/>
          <p:nvPr/>
        </p:nvSpPr>
        <p:spPr>
          <a:xfrm>
            <a:off x="179512" y="5589240"/>
            <a:ext cx="1783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в общем виде: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1278" name="Picture 14" descr="http://him.1september.ru/2000/38/no38_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6021288"/>
            <a:ext cx="5970118" cy="576064"/>
          </a:xfrm>
          <a:prstGeom prst="rect">
            <a:avLst/>
          </a:prstGeom>
          <a:noFill/>
          <a:effectLst/>
        </p:spPr>
      </p:pic>
      <p:sp>
        <p:nvSpPr>
          <p:cNvPr id="11" name="Прямоугольник 10"/>
          <p:cNvSpPr/>
          <p:nvPr/>
        </p:nvSpPr>
        <p:spPr>
          <a:xfrm>
            <a:off x="2825774" y="-99392"/>
            <a:ext cx="44267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Шарль Адольф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Вюрц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1817-1884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3852337"/>
            <a:ext cx="64209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Реакция </a:t>
            </a:r>
            <a:r>
              <a:rPr lang="ru-RU" sz="3200" b="1" i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Вюрца</a:t>
            </a:r>
            <a:r>
              <a:rPr lang="ru-RU" sz="32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(</a:t>
            </a:r>
            <a:r>
              <a:rPr lang="ru-RU" sz="3200" b="1" i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реакция</a:t>
            </a:r>
            <a:r>
              <a:rPr lang="ru-RU" sz="32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3200" b="1" i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Вюртца</a:t>
            </a:r>
            <a:r>
              <a:rPr lang="ru-RU" sz="32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)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27784" y="1052736"/>
            <a:ext cx="4752528" cy="2880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980728"/>
            <a:ext cx="482453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 smtClean="0">
                <a:solidFill>
                  <a:srgbClr val="002060"/>
                </a:solidFill>
              </a:rPr>
              <a:t>Французский химик, член </a:t>
            </a:r>
            <a:r>
              <a:rPr lang="ru-RU" sz="1900" b="1" dirty="0" smtClean="0">
                <a:solidFill>
                  <a:srgbClr val="002060"/>
                </a:solidFill>
                <a:hlinkClick r:id="rId6" tooltip="Парижская академия наук"/>
              </a:rPr>
              <a:t>Парижской академии наук</a:t>
            </a:r>
            <a:r>
              <a:rPr lang="ru-RU" sz="1900" b="1" dirty="0" smtClean="0">
                <a:solidFill>
                  <a:srgbClr val="002060"/>
                </a:solidFill>
              </a:rPr>
              <a:t> (</a:t>
            </a:r>
            <a:r>
              <a:rPr lang="ru-RU" sz="1900" b="1" dirty="0" smtClean="0">
                <a:solidFill>
                  <a:srgbClr val="002060"/>
                </a:solidFill>
                <a:hlinkClick r:id="rId7" tooltip="1867"/>
              </a:rPr>
              <a:t>1867</a:t>
            </a:r>
            <a:r>
              <a:rPr lang="ru-RU" sz="1900" b="1" dirty="0" smtClean="0">
                <a:solidFill>
                  <a:srgbClr val="002060"/>
                </a:solidFill>
              </a:rPr>
              <a:t>) и её президент с 1881 г., член-корреспондент </a:t>
            </a:r>
            <a:r>
              <a:rPr lang="ru-RU" sz="1900" b="1" dirty="0" smtClean="0">
                <a:solidFill>
                  <a:srgbClr val="002060"/>
                </a:solidFill>
                <a:hlinkClick r:id="rId8" tooltip="Петербургская академия наук"/>
              </a:rPr>
              <a:t>Петербургской АН</a:t>
            </a:r>
            <a:r>
              <a:rPr lang="ru-RU" sz="1900" b="1" dirty="0" smtClean="0">
                <a:solidFill>
                  <a:srgbClr val="002060"/>
                </a:solidFill>
              </a:rPr>
              <a:t> (</a:t>
            </a:r>
            <a:r>
              <a:rPr lang="ru-RU" sz="1900" b="1" dirty="0" smtClean="0">
                <a:solidFill>
                  <a:srgbClr val="002060"/>
                </a:solidFill>
                <a:hlinkClick r:id="rId9" tooltip="1873"/>
              </a:rPr>
              <a:t>1873</a:t>
            </a:r>
            <a:r>
              <a:rPr lang="ru-RU" sz="1900" b="1" dirty="0" smtClean="0">
                <a:solidFill>
                  <a:srgbClr val="002060"/>
                </a:solidFill>
              </a:rPr>
              <a:t>). </a:t>
            </a:r>
          </a:p>
          <a:p>
            <a:r>
              <a:rPr lang="ru-RU" sz="1900" b="1" dirty="0" err="1" smtClean="0">
                <a:solidFill>
                  <a:srgbClr val="002060"/>
                </a:solidFill>
              </a:rPr>
              <a:t>Вюрц</a:t>
            </a:r>
            <a:r>
              <a:rPr lang="ru-RU" sz="1900" b="1" dirty="0" smtClean="0">
                <a:solidFill>
                  <a:srgbClr val="002060"/>
                </a:solidFill>
              </a:rPr>
              <a:t> был:</a:t>
            </a:r>
          </a:p>
          <a:p>
            <a:r>
              <a:rPr lang="ru-RU" sz="1900" b="1" dirty="0" smtClean="0">
                <a:solidFill>
                  <a:srgbClr val="002060"/>
                </a:solidFill>
              </a:rPr>
              <a:t>*деканом медицинского факультета в Париже с 1866 по 1875 год,</a:t>
            </a:r>
          </a:p>
          <a:p>
            <a:r>
              <a:rPr lang="ru-RU" sz="1900" b="1" dirty="0" smtClean="0">
                <a:solidFill>
                  <a:srgbClr val="002060"/>
                </a:solidFill>
              </a:rPr>
              <a:t>*сенатором недвижимости с 1881,</a:t>
            </a:r>
          </a:p>
          <a:p>
            <a:r>
              <a:rPr lang="ru-RU" sz="1900" b="1" dirty="0" smtClean="0">
                <a:solidFill>
                  <a:srgbClr val="002060"/>
                </a:solidFill>
              </a:rPr>
              <a:t>*членом Академии медицины (1856)</a:t>
            </a:r>
          </a:p>
          <a:p>
            <a:r>
              <a:rPr lang="ru-RU" sz="1900" b="1" dirty="0" smtClean="0">
                <a:solidFill>
                  <a:srgbClr val="002060"/>
                </a:solidFill>
              </a:rPr>
              <a:t>*членом Академии наук (1867)</a:t>
            </a:r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68544" cy="7101408"/>
          </a:xfrm>
          <a:prstGeom prst="rect">
            <a:avLst/>
          </a:prstGeom>
        </p:spPr>
      </p:pic>
      <p:pic>
        <p:nvPicPr>
          <p:cNvPr id="4098" name="Picture 2" descr="http://linzik.com/uploads/posts/pics/Formaldegidi_vizivayut_rakovie_zaboleva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9236" y="188640"/>
            <a:ext cx="2527300" cy="3024336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51520" y="5345921"/>
            <a:ext cx="84969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NH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→[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CH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NH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]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I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CH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NH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]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NH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3(изб.)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→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CH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NH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NH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4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cs typeface="Arial" pitchFamily="34" charset="0"/>
              </a:rPr>
              <a:t>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62617" y="1250757"/>
            <a:ext cx="556171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Гофман Август Вильгельм </a:t>
            </a:r>
          </a:p>
          <a:p>
            <a:pPr algn="ctr"/>
            <a:r>
              <a:rPr lang="ru-RU" sz="3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(1818-1892) </a:t>
            </a:r>
            <a:endParaRPr lang="ru-RU" sz="3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348880"/>
            <a:ext cx="914501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Немецкий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химик-органик; изучал азот и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\</a:t>
            </a:r>
          </a:p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фосфорорганические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соединения, алкалоиды. 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Открыл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несколько реакций. К примеру, термическое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расщепление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четвертичных аммониевых оснований с образованием олефинов; получение третичных алифатических аминов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алкилированием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аммиака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алкилбромидами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под давлением (реакция Гофмана):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бл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039" cy="6858000"/>
          </a:xfrm>
          <a:prstGeom prst="rect">
            <a:avLst/>
          </a:prstGeom>
        </p:spPr>
      </p:pic>
      <p:pic>
        <p:nvPicPr>
          <p:cNvPr id="21506" name="Picture 2" descr="Jean Baptiste André Duma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836712"/>
            <a:ext cx="2235572" cy="2754225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188640"/>
            <a:ext cx="69987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Жан-Батист Андре Дюма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5066020"/>
            <a:ext cx="28312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Реакция </a:t>
            </a:r>
            <a:r>
              <a:rPr lang="ru-RU" sz="2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дюма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008" y="5661248"/>
            <a:ext cx="74523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dirty="0" smtClean="0"/>
              <a:t>CH</a:t>
            </a:r>
            <a:r>
              <a:rPr lang="pl-PL" sz="3000" baseline="-25000" dirty="0" smtClean="0"/>
              <a:t>3</a:t>
            </a:r>
            <a:r>
              <a:rPr lang="pl-PL" sz="3000" dirty="0" smtClean="0"/>
              <a:t>COONa (тв.) + NaOH (тв.)  =  CH</a:t>
            </a:r>
            <a:r>
              <a:rPr lang="pl-PL" sz="3000" baseline="-25000" dirty="0" smtClean="0"/>
              <a:t>4</a:t>
            </a:r>
            <a:r>
              <a:rPr lang="pl-PL" sz="3000" dirty="0" smtClean="0"/>
              <a:t> + Na</a:t>
            </a:r>
            <a:r>
              <a:rPr lang="pl-PL" sz="3000" baseline="-25000" dirty="0" smtClean="0"/>
              <a:t>2</a:t>
            </a:r>
            <a:r>
              <a:rPr lang="pl-PL" sz="3000" dirty="0" smtClean="0"/>
              <a:t>CO</a:t>
            </a:r>
            <a:r>
              <a:rPr lang="pl-PL" sz="3000" baseline="-25000" dirty="0" smtClean="0"/>
              <a:t>3</a:t>
            </a:r>
            <a:endParaRPr lang="ru-RU" sz="3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2008" y="908720"/>
            <a:ext cx="6516216" cy="41044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4016" y="908720"/>
            <a:ext cx="65882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*В </a:t>
            </a:r>
            <a:r>
              <a:rPr lang="ru-RU" sz="2000" dirty="0" smtClean="0">
                <a:solidFill>
                  <a:srgbClr val="002060"/>
                </a:solidFill>
              </a:rPr>
              <a:t>1827 году Дюма установил состав </a:t>
            </a:r>
            <a:r>
              <a:rPr lang="ru-RU" sz="2000" dirty="0" smtClean="0">
                <a:solidFill>
                  <a:srgbClr val="002060"/>
                </a:solidFill>
                <a:hlinkClick r:id="rId4" tooltip="Ацетон"/>
              </a:rPr>
              <a:t>ацетона</a:t>
            </a:r>
            <a:r>
              <a:rPr lang="ru-RU" sz="2000" dirty="0" smtClean="0">
                <a:solidFill>
                  <a:srgbClr val="002060"/>
                </a:solidFill>
              </a:rPr>
              <a:t> и сложных </a:t>
            </a:r>
            <a:r>
              <a:rPr lang="ru-RU" sz="2000" dirty="0" smtClean="0">
                <a:solidFill>
                  <a:srgbClr val="002060"/>
                </a:solidFill>
              </a:rPr>
              <a:t>эфиров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*В </a:t>
            </a:r>
            <a:r>
              <a:rPr lang="ru-RU" sz="2000" dirty="0" smtClean="0">
                <a:solidFill>
                  <a:srgbClr val="002060"/>
                </a:solidFill>
              </a:rPr>
              <a:t>1833—1834 годах он изучал действие </a:t>
            </a:r>
            <a:r>
              <a:rPr lang="ru-RU" sz="2000" dirty="0" smtClean="0">
                <a:solidFill>
                  <a:srgbClr val="002060"/>
                </a:solidFill>
                <a:hlinkClick r:id="rId5" tooltip="Хлор"/>
              </a:rPr>
              <a:t>хлора</a:t>
            </a:r>
            <a:r>
              <a:rPr lang="ru-RU" sz="2000" dirty="0" smtClean="0">
                <a:solidFill>
                  <a:srgbClr val="002060"/>
                </a:solidFill>
              </a:rPr>
              <a:t> на органические соединения и сформулировал эмпирические правила замещения </a:t>
            </a:r>
            <a:r>
              <a:rPr lang="ru-RU" sz="2000" dirty="0" smtClean="0">
                <a:solidFill>
                  <a:srgbClr val="002060"/>
                </a:solidFill>
                <a:hlinkClick r:id="rId6" tooltip="Водород"/>
              </a:rPr>
              <a:t>водорода</a:t>
            </a:r>
            <a:r>
              <a:rPr lang="ru-RU" sz="2000" dirty="0" smtClean="0">
                <a:solidFill>
                  <a:srgbClr val="002060"/>
                </a:solidFill>
              </a:rPr>
              <a:t> хлором 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*В </a:t>
            </a:r>
            <a:r>
              <a:rPr lang="ru-RU" sz="2000" dirty="0" smtClean="0">
                <a:solidFill>
                  <a:srgbClr val="002060"/>
                </a:solidFill>
              </a:rPr>
              <a:t>1839 году совместно с </a:t>
            </a:r>
            <a:r>
              <a:rPr lang="ru-RU" sz="2000" dirty="0" err="1" smtClean="0">
                <a:solidFill>
                  <a:srgbClr val="002060"/>
                </a:solidFill>
              </a:rPr>
              <a:t>Пелиго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установил, что</a:t>
            </a:r>
            <a:r>
              <a:rPr lang="ru-RU" sz="2000" dirty="0" smtClean="0">
                <a:solidFill>
                  <a:srgbClr val="002060"/>
                </a:solidFill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hlinkClick r:id="rId7" tooltip="Жиры"/>
              </a:rPr>
              <a:t>жиры</a:t>
            </a:r>
            <a:r>
              <a:rPr lang="ru-RU" sz="2000" dirty="0" smtClean="0">
                <a:solidFill>
                  <a:srgbClr val="002060"/>
                </a:solidFill>
              </a:rPr>
              <a:t> являются </a:t>
            </a:r>
            <a:r>
              <a:rPr lang="ru-RU" sz="2000" dirty="0" smtClean="0">
                <a:solidFill>
                  <a:srgbClr val="002060"/>
                </a:solidFill>
                <a:hlinkClick r:id="rId8" tooltip="Сложные эфиры"/>
              </a:rPr>
              <a:t>сложными эфирами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Дюма также определил </a:t>
            </a:r>
            <a:r>
              <a:rPr lang="ru-RU" sz="2000" dirty="0" smtClean="0">
                <a:solidFill>
                  <a:srgbClr val="002060"/>
                </a:solidFill>
                <a:hlinkClick r:id="rId9" tooltip="Эмпирическая формула"/>
              </a:rPr>
              <a:t>эмпирическую формулу</a:t>
            </a:r>
            <a:r>
              <a:rPr lang="ru-RU" sz="2000" dirty="0" smtClean="0">
                <a:solidFill>
                  <a:srgbClr val="002060"/>
                </a:solidFill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hlinkClick r:id="rId10" tooltip="Индиго"/>
              </a:rPr>
              <a:t>индиго</a:t>
            </a:r>
            <a:r>
              <a:rPr lang="ru-RU" sz="2000" dirty="0" smtClean="0">
                <a:solidFill>
                  <a:srgbClr val="002060"/>
                </a:solidFill>
              </a:rPr>
              <a:t> (1841), установил существование первого </a:t>
            </a:r>
            <a:r>
              <a:rPr lang="ru-RU" sz="2000" dirty="0" smtClean="0">
                <a:solidFill>
                  <a:srgbClr val="002060"/>
                </a:solidFill>
                <a:hlinkClick r:id="rId11" tooltip="Гомологический ряд"/>
              </a:rPr>
              <a:t>гомологического ряда</a:t>
            </a:r>
            <a:r>
              <a:rPr lang="ru-RU" sz="2000" dirty="0" smtClean="0">
                <a:solidFill>
                  <a:srgbClr val="002060"/>
                </a:solidFill>
              </a:rPr>
              <a:t> в органической химии — ряда муравьиной кислоты (1843).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him.1september.ru/2000/38/no38_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777880"/>
            <a:ext cx="5604616" cy="1080120"/>
          </a:xfrm>
          <a:prstGeom prst="rect">
            <a:avLst/>
          </a:prstGeom>
          <a:noFill/>
        </p:spPr>
      </p:pic>
      <p:pic>
        <p:nvPicPr>
          <p:cNvPr id="4" name="Рисунок 3" descr="5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38039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19672" y="-24482"/>
            <a:ext cx="55699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Зайцев Александр Михайлович </a:t>
            </a:r>
          </a:p>
          <a:p>
            <a:pPr algn="ctr"/>
            <a:r>
              <a:rPr lang="ru-RU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1841-1910</a:t>
            </a:r>
            <a:endParaRPr lang="ru-RU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908721"/>
            <a:ext cx="5472608" cy="2277547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cap="all" dirty="0" smtClean="0">
                <a:ln w="0"/>
                <a:solidFill>
                  <a:srgbClr val="002060"/>
                </a:solidFill>
                <a:effectLst/>
              </a:rPr>
              <a:t>    </a:t>
            </a:r>
            <a:r>
              <a:rPr lang="ru-RU" sz="1600" b="1" cap="all" dirty="0" smtClean="0">
                <a:ln w="0"/>
                <a:solidFill>
                  <a:srgbClr val="002060"/>
                </a:solidFill>
                <a:effectLst/>
              </a:rPr>
              <a:t>*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Ученик 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  <a:hlinkClick r:id="rId4" tooltip="Бутлеров, Александр Михайлович"/>
              </a:rPr>
              <a:t>А. М. Бутлерова</a:t>
            </a:r>
            <a:r>
              <a:rPr lang="ru-RU" sz="1600" b="1" cap="all" dirty="0" smtClean="0">
                <a:ln w="0"/>
                <a:solidFill>
                  <a:srgbClr val="002060"/>
                </a:solidFill>
                <a:effectLst/>
              </a:rPr>
              <a:t>. 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По окончании 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  <a:hlinkClick r:id="rId5" tooltip="Казанский университет"/>
              </a:rPr>
              <a:t>Казанского университета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 работал в лабораториях </a:t>
            </a:r>
            <a:r>
              <a:rPr lang="ru-RU" sz="1600" b="1" cap="all" spc="0" dirty="0" err="1" smtClean="0">
                <a:ln w="0"/>
                <a:solidFill>
                  <a:srgbClr val="002060"/>
                </a:solidFill>
                <a:effectLst/>
                <a:hlinkClick r:id="rId6" tooltip="Кольбе, Адольф Вильгельм Герман"/>
              </a:rPr>
              <a:t>Кольбе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 и 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  <a:hlinkClick r:id="rId7" tooltip="Вюрц, Шарль Адольф"/>
              </a:rPr>
              <a:t>Ш. А. </a:t>
            </a:r>
            <a:r>
              <a:rPr lang="ru-RU" sz="1600" b="1" cap="all" spc="0" dirty="0" err="1" smtClean="0">
                <a:ln w="0"/>
                <a:solidFill>
                  <a:srgbClr val="002060"/>
                </a:solidFill>
                <a:effectLst/>
                <a:hlinkClick r:id="rId7" tooltip="Вюрц, Шарль Адольф"/>
              </a:rPr>
              <a:t>Вюрца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.</a:t>
            </a:r>
          </a:p>
          <a:p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   </a:t>
            </a:r>
          </a:p>
          <a:p>
            <a:r>
              <a:rPr lang="ru-RU" sz="1600" b="1" cap="all" dirty="0" smtClean="0">
                <a:ln w="0"/>
                <a:solidFill>
                  <a:srgbClr val="002060"/>
                </a:solidFill>
                <a:effectLst/>
              </a:rPr>
              <a:t>  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*В 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  <a:hlinkClick r:id="rId8" tooltip="1870"/>
              </a:rPr>
              <a:t>1870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 защитил докторскую диссертацию «Новый способ превращения 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  <a:hlinkClick r:id="rId9" tooltip="Жирные кислоты"/>
              </a:rPr>
              <a:t>жирных кислот</a:t>
            </a:r>
            <a:r>
              <a:rPr lang="ru-RU" sz="1600" b="1" cap="all" spc="0" dirty="0" smtClean="0">
                <a:ln w="0"/>
                <a:solidFill>
                  <a:srgbClr val="002060"/>
                </a:solidFill>
                <a:effectLst/>
              </a:rPr>
              <a:t> в соответствующие им алкоголи»</a:t>
            </a:r>
          </a:p>
          <a:p>
            <a:r>
              <a:rPr lang="ru-RU" sz="1500" b="1" cap="all" spc="0" dirty="0" smtClean="0">
                <a:ln w="0"/>
                <a:solidFill>
                  <a:srgbClr val="002060"/>
                </a:solidFill>
                <a:effectLst/>
              </a:rPr>
              <a:t>   </a:t>
            </a:r>
          </a:p>
          <a:p>
            <a:r>
              <a:rPr lang="ru-RU" sz="1500" b="1" cap="all" dirty="0" smtClean="0">
                <a:ln w="0"/>
                <a:solidFill>
                  <a:srgbClr val="002060"/>
                </a:solidFill>
                <a:effectLst/>
              </a:rPr>
              <a:t>  </a:t>
            </a:r>
            <a:endParaRPr lang="ru-RU" sz="1500" b="1" cap="all" spc="0" dirty="0">
              <a:ln w="0"/>
              <a:solidFill>
                <a:srgbClr val="002060"/>
              </a:solidFill>
              <a:effectLst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63688" y="2708920"/>
            <a:ext cx="698477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63688" y="2795900"/>
            <a:ext cx="6984776" cy="214526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12700"/>
          </a:effectLst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 Зайцева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Отщепление галогеноводородных кислот от </a:t>
            </a:r>
            <a:r>
              <a:rPr lang="ru-RU" sz="2000" dirty="0" err="1" smtClean="0">
                <a:solidFill>
                  <a:srgbClr val="002060"/>
                </a:solidFill>
              </a:rPr>
              <a:t>алкилгалогенидов</a:t>
            </a:r>
            <a:r>
              <a:rPr lang="ru-RU" sz="2000" dirty="0" smtClean="0">
                <a:solidFill>
                  <a:srgbClr val="002060"/>
                </a:solidFill>
              </a:rPr>
              <a:t> или воды от спиртов преимущественно происходит так, что с галогеном или гидроксилом уходит водород от наименее </a:t>
            </a:r>
            <a:r>
              <a:rPr lang="ru-RU" sz="2000" dirty="0" err="1" smtClean="0">
                <a:solidFill>
                  <a:srgbClr val="002060"/>
                </a:solidFill>
              </a:rPr>
              <a:t>гидрогенизованного</a:t>
            </a:r>
            <a:r>
              <a:rPr lang="ru-RU" sz="2000" dirty="0" smtClean="0">
                <a:solidFill>
                  <a:srgbClr val="002060"/>
                </a:solidFill>
              </a:rPr>
              <a:t> соседнего атома углерода (</a:t>
            </a:r>
            <a:r>
              <a:rPr lang="ru-RU" sz="2000" i="1" dirty="0" smtClean="0">
                <a:solidFill>
                  <a:srgbClr val="002060"/>
                </a:solidFill>
              </a:rPr>
              <a:t>1875</a:t>
            </a:r>
            <a:r>
              <a:rPr lang="ru-RU" sz="2000" dirty="0" smtClean="0">
                <a:solidFill>
                  <a:srgbClr val="002060"/>
                </a:solidFill>
              </a:rPr>
              <a:t>):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" name="Picture 2" descr="http://him.1september.ru/2000/38/no38_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1" y="5085184"/>
            <a:ext cx="7128792" cy="1373859"/>
          </a:xfrm>
          <a:prstGeom prst="rect">
            <a:avLst/>
          </a:prstGeom>
          <a:noFill/>
        </p:spPr>
      </p:pic>
      <p:pic>
        <p:nvPicPr>
          <p:cNvPr id="2050" name="Picture 2" descr="http://img0.liveinternet.ru/images/attach/c/1/61/73/61073257_Zaycev_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92280" y="116632"/>
            <a:ext cx="1872208" cy="2895296"/>
          </a:xfrm>
          <a:prstGeom prst="round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  <a:softEdge rad="127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mi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Himia</Template>
  <TotalTime>1258</TotalTime>
  <Words>583</Words>
  <Application>Microsoft Office PowerPoint</Application>
  <PresentationFormat>Экран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Himia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77005</dc:creator>
  <dc:description>http://propowerpoint.ru - Бесплатные шаблоны для презентаций. Полезные советы и уроки  PowerPoint .</dc:description>
  <cp:lastModifiedBy>77005</cp:lastModifiedBy>
  <cp:revision>112</cp:revision>
  <dcterms:created xsi:type="dcterms:W3CDTF">2015-02-03T18:47:15Z</dcterms:created>
  <dcterms:modified xsi:type="dcterms:W3CDTF">2015-03-22T12:07:04Z</dcterms:modified>
</cp:coreProperties>
</file>