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9" r:id="rId4"/>
    <p:sldId id="260" r:id="rId5"/>
    <p:sldId id="261" r:id="rId6"/>
    <p:sldId id="258"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94" autoAdjust="0"/>
    <p:restoredTop sz="94660"/>
  </p:normalViewPr>
  <p:slideViewPr>
    <p:cSldViewPr snapToGrid="0">
      <p:cViewPr>
        <p:scale>
          <a:sx n="76" d="100"/>
          <a:sy n="76" d="100"/>
        </p:scale>
        <p:origin x="-90" y="-6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baseline="0" dirty="0">
                <a:ln w="3175" cmpd="sng">
                  <a:noFill/>
                </a:ln>
                <a:solidFill>
                  <a:schemeClr val="accent1"/>
                </a:solidFill>
                <a:effectLst/>
                <a:latin typeface="Arial"/>
              </a:rPr>
              <a:t>”</a:t>
            </a:r>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smtClean="0"/>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13"/>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32"/>
            <a:ext cx="2356674" cy="6853285"/>
            <a:chOff x="6627813" y="195454"/>
            <a:chExt cx="1952625" cy="5678297"/>
          </a:xfrm>
        </p:grpSpPr>
        <p:sp>
          <p:nvSpPr>
            <p:cNvPr id="11" name="Freeform 27"/>
            <p:cNvSpPr/>
            <p:nvPr/>
          </p:nvSpPr>
          <p:spPr bwMode="auto">
            <a:xfrm>
              <a:off x="6627813" y="195454"/>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10/8/2017</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gif"/></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97877" y="254000"/>
            <a:ext cx="11394831" cy="2262781"/>
          </a:xfrm>
        </p:spPr>
        <p:txBody>
          <a:bodyPr>
            <a:normAutofit/>
          </a:bodyPr>
          <a:lstStyle/>
          <a:p>
            <a:r>
              <a:rPr lang="ru-RU" sz="4000" b="1" dirty="0"/>
              <a:t>Как мне IT-технологии помогают в работе.</a:t>
            </a:r>
            <a:br>
              <a:rPr lang="ru-RU" sz="4000" b="1" dirty="0"/>
            </a:br>
            <a:endParaRPr lang="ru-RU" sz="4000" b="1" dirty="0"/>
          </a:p>
        </p:txBody>
      </p:sp>
      <p:sp>
        <p:nvSpPr>
          <p:cNvPr id="3" name="Подзаголовок 2"/>
          <p:cNvSpPr>
            <a:spLocks noGrp="1"/>
          </p:cNvSpPr>
          <p:nvPr>
            <p:ph type="subTitle" idx="1"/>
          </p:nvPr>
        </p:nvSpPr>
        <p:spPr>
          <a:xfrm>
            <a:off x="3006968" y="3113679"/>
            <a:ext cx="9185031" cy="1126283"/>
          </a:xfrm>
        </p:spPr>
        <p:txBody>
          <a:bodyPr>
            <a:noAutofit/>
          </a:bodyPr>
          <a:lstStyle/>
          <a:p>
            <a:r>
              <a:rPr lang="ru-RU" sz="2400" b="1" dirty="0" smtClean="0">
                <a:solidFill>
                  <a:schemeClr val="tx1"/>
                </a:solidFill>
              </a:rPr>
              <a:t>Выполнила : Головкова </a:t>
            </a:r>
            <a:r>
              <a:rPr lang="ru-RU" sz="2400" b="1" smtClean="0">
                <a:solidFill>
                  <a:schemeClr val="tx1"/>
                </a:solidFill>
              </a:rPr>
              <a:t>О.В.</a:t>
            </a:r>
            <a:endParaRPr lang="ru-RU" sz="2400" b="1" dirty="0" smtClean="0">
              <a:solidFill>
                <a:schemeClr val="tx1"/>
              </a:solidFill>
            </a:endParaRPr>
          </a:p>
        </p:txBody>
      </p:sp>
    </p:spTree>
    <p:extLst>
      <p:ext uri="{BB962C8B-B14F-4D97-AF65-F5344CB8AC3E}">
        <p14:creationId xmlns:p14="http://schemas.microsoft.com/office/powerpoint/2010/main" val="12535884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Объект 10"/>
          <p:cNvPicPr>
            <a:picLocks noGrp="1" noChangeAspect="1"/>
          </p:cNvPicPr>
          <p:nvPr>
            <p:ph sz="half" idx="1"/>
          </p:nvPr>
        </p:nvPicPr>
        <p:blipFill>
          <a:blip r:embed="rId2" cstate="email">
            <a:extLst>
              <a:ext uri="{28A0092B-C50C-407E-A947-70E740481C1C}">
                <a14:useLocalDpi xmlns:a14="http://schemas.microsoft.com/office/drawing/2010/main"/>
              </a:ext>
            </a:extLst>
          </a:blip>
          <a:stretch>
            <a:fillRect/>
          </a:stretch>
        </p:blipFill>
        <p:spPr>
          <a:xfrm>
            <a:off x="1740875" y="0"/>
            <a:ext cx="4747847" cy="6858000"/>
          </a:xfrm>
        </p:spPr>
      </p:pic>
      <p:pic>
        <p:nvPicPr>
          <p:cNvPr id="14" name="Объект 13"/>
          <p:cNvPicPr>
            <a:picLocks noGrp="1" noChangeAspect="1"/>
          </p:cNvPicPr>
          <p:nvPr>
            <p:ph sz="half" idx="2"/>
          </p:nvPr>
        </p:nvPicPr>
        <p:blipFill>
          <a:blip r:embed="rId3" cstate="email">
            <a:extLst>
              <a:ext uri="{28A0092B-C50C-407E-A947-70E740481C1C}">
                <a14:useLocalDpi xmlns:a14="http://schemas.microsoft.com/office/drawing/2010/main"/>
              </a:ext>
            </a:extLst>
          </a:blip>
          <a:stretch>
            <a:fillRect/>
          </a:stretch>
        </p:blipFill>
        <p:spPr>
          <a:xfrm>
            <a:off x="6822829" y="0"/>
            <a:ext cx="5029200" cy="6858000"/>
          </a:xfrm>
        </p:spPr>
      </p:pic>
    </p:spTree>
    <p:extLst>
      <p:ext uri="{BB962C8B-B14F-4D97-AF65-F5344CB8AC3E}">
        <p14:creationId xmlns:p14="http://schemas.microsoft.com/office/powerpoint/2010/main" val="34633664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2293985" y="166910"/>
            <a:ext cx="8911687" cy="1280890"/>
          </a:xfrm>
        </p:spPr>
        <p:txBody>
          <a:bodyPr>
            <a:normAutofit/>
          </a:bodyPr>
          <a:lstStyle/>
          <a:p>
            <a:r>
              <a:rPr lang="ru-RU" sz="2000" b="1" dirty="0"/>
              <a:t>В современном мире необходимо двигаться в ногу со временем</a:t>
            </a:r>
            <a:r>
              <a:rPr lang="ru-RU" sz="2000" b="1" dirty="0" smtClean="0"/>
              <a:t>.</a:t>
            </a:r>
            <a:br>
              <a:rPr lang="ru-RU" sz="2000" b="1" dirty="0" smtClean="0"/>
            </a:br>
            <a:r>
              <a:rPr lang="ru-RU" sz="2000" b="1" dirty="0" smtClean="0"/>
              <a:t>                                                 Это </a:t>
            </a:r>
            <a:r>
              <a:rPr lang="ru-RU" sz="2000" b="1" dirty="0"/>
              <a:t>легко и доступно.</a:t>
            </a:r>
            <a:br>
              <a:rPr lang="ru-RU" sz="2000" b="1" dirty="0"/>
            </a:br>
            <a:endParaRPr lang="ru-RU" sz="2000" b="1" dirty="0"/>
          </a:p>
        </p:txBody>
      </p:sp>
      <p:pic>
        <p:nvPicPr>
          <p:cNvPr id="8" name="Объект 7"/>
          <p:cNvPicPr>
            <a:picLocks noGrp="1" noChangeAspect="1"/>
          </p:cNvPicPr>
          <p:nvPr>
            <p:ph sz="half" idx="1"/>
          </p:nvPr>
        </p:nvPicPr>
        <p:blipFill>
          <a:blip r:embed="rId2" cstate="email">
            <a:extLst>
              <a:ext uri="{28A0092B-C50C-407E-A947-70E740481C1C}">
                <a14:useLocalDpi xmlns:a14="http://schemas.microsoft.com/office/drawing/2010/main"/>
              </a:ext>
            </a:extLst>
          </a:blip>
          <a:stretch>
            <a:fillRect/>
          </a:stretch>
        </p:blipFill>
        <p:spPr>
          <a:xfrm>
            <a:off x="7544656" y="937846"/>
            <a:ext cx="4313237" cy="2741464"/>
          </a:xfrm>
          <a:prstGeom prst="rect">
            <a:avLst/>
          </a:prstGeom>
          <a:ln>
            <a:noFill/>
          </a:ln>
          <a:effectLst>
            <a:softEdge rad="112500"/>
          </a:effectLst>
        </p:spPr>
      </p:pic>
      <p:pic>
        <p:nvPicPr>
          <p:cNvPr id="9" name="Объект 8"/>
          <p:cNvPicPr>
            <a:picLocks noGrp="1" noChangeAspect="1"/>
          </p:cNvPicPr>
          <p:nvPr>
            <p:ph sz="half" idx="2"/>
          </p:nvPr>
        </p:nvPicPr>
        <p:blipFill>
          <a:blip r:embed="rId3">
            <a:extLst>
              <a:ext uri="{28A0092B-C50C-407E-A947-70E740481C1C}">
                <a14:useLocalDpi xmlns:a14="http://schemas.microsoft.com/office/drawing/2010/main"/>
              </a:ext>
            </a:extLst>
          </a:blip>
          <a:stretch>
            <a:fillRect/>
          </a:stretch>
        </p:blipFill>
        <p:spPr>
          <a:xfrm>
            <a:off x="1863970" y="2308578"/>
            <a:ext cx="4466492" cy="4132385"/>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9905868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half" idx="4294967295"/>
          </p:nvPr>
        </p:nvPicPr>
        <p:blipFill>
          <a:blip r:embed="rId2">
            <a:extLst>
              <a:ext uri="{28A0092B-C50C-407E-A947-70E740481C1C}">
                <a14:useLocalDpi xmlns:a14="http://schemas.microsoft.com/office/drawing/2010/main"/>
              </a:ext>
            </a:extLst>
          </a:blip>
          <a:stretch>
            <a:fillRect/>
          </a:stretch>
        </p:blipFill>
        <p:spPr>
          <a:xfrm>
            <a:off x="0" y="0"/>
            <a:ext cx="12192000" cy="6858000"/>
          </a:xfrm>
        </p:spPr>
      </p:pic>
    </p:spTree>
    <p:extLst>
      <p:ext uri="{BB962C8B-B14F-4D97-AF65-F5344CB8AC3E}">
        <p14:creationId xmlns:p14="http://schemas.microsoft.com/office/powerpoint/2010/main" val="16874645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002212" y="112018"/>
            <a:ext cx="7062788" cy="6745982"/>
          </a:xfrm>
        </p:spPr>
        <p:txBody>
          <a:bodyPr>
            <a:normAutofit/>
          </a:bodyPr>
          <a:lstStyle/>
          <a:p>
            <a:pPr marL="0" indent="0" algn="ctr">
              <a:buNone/>
            </a:pPr>
            <a:r>
              <a:rPr lang="ru-RU" sz="2400" dirty="0">
                <a:solidFill>
                  <a:schemeClr val="tx1"/>
                </a:solidFill>
              </a:rPr>
              <a:t>Всего каких-то двадцать лет назад жизнь людей в нашей стране кардинально отличалась от нынешней. Практически все сферы жизни претерпели серьезные изменения, появилась масса новых возможностей, некоторые из них очень сильно продвинулись вперед, причем имеется дальнейшая перспектива роста. Такую серьезную сферу жизни каждой семьи, как дошкольное образование, прогресс не обошел стороной.</a:t>
            </a:r>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28390" y="4127172"/>
            <a:ext cx="3149600" cy="23622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6" name="Рисунок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604168" y="112018"/>
            <a:ext cx="3398044" cy="2548533"/>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7" name="Рисунок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075615" y="4269186"/>
            <a:ext cx="2848708" cy="2377799"/>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12096868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2436812" y="673100"/>
            <a:ext cx="3595688" cy="6184900"/>
          </a:xfrm>
        </p:spPr>
        <p:txBody>
          <a:bodyPr>
            <a:noAutofit/>
          </a:bodyPr>
          <a:lstStyle/>
          <a:p>
            <a:r>
              <a:rPr lang="ru-RU" sz="2000" b="1" i="1" dirty="0"/>
              <a:t>Информационная технология </a:t>
            </a:r>
            <a:r>
              <a:rPr lang="ru-RU" sz="2000" dirty="0"/>
              <a:t>– комплекс методов, способов и средств, обеспечивающих хранение, обработку, передачу и отображение информации и ориентированных на повышение эффективности и производительности </a:t>
            </a:r>
            <a:r>
              <a:rPr lang="ru-RU" sz="2000" dirty="0" smtClean="0"/>
              <a:t>труда. </a:t>
            </a:r>
            <a:r>
              <a:rPr lang="ru-RU" sz="2000" dirty="0"/>
              <a:t>На современном этапе методы, способы и средства напрямую взаимосвязаны с компьютером (</a:t>
            </a:r>
            <a:r>
              <a:rPr lang="ru-RU" sz="2000" b="1" i="1" dirty="0" smtClean="0"/>
              <a:t>компьютерные технологии</a:t>
            </a:r>
            <a:r>
              <a:rPr lang="ru-RU" sz="2000" dirty="0"/>
              <a:t>).</a:t>
            </a:r>
          </a:p>
        </p:txBody>
      </p:sp>
      <p:pic>
        <p:nvPicPr>
          <p:cNvPr id="7" name="Объект 6"/>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6883202" y="446088"/>
            <a:ext cx="4061221" cy="5414962"/>
          </a:xfrm>
        </p:spPr>
      </p:pic>
    </p:spTree>
    <p:extLst>
      <p:ext uri="{BB962C8B-B14F-4D97-AF65-F5344CB8AC3E}">
        <p14:creationId xmlns:p14="http://schemas.microsoft.com/office/powerpoint/2010/main" val="24535583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Объект 1"/>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2687381" y="723900"/>
            <a:ext cx="3802319" cy="5080000"/>
          </a:xfrm>
          <a:ln>
            <a:noFill/>
          </a:ln>
        </p:spPr>
      </p:pic>
      <p:sp>
        <p:nvSpPr>
          <p:cNvPr id="4" name="Текст 3"/>
          <p:cNvSpPr>
            <a:spLocks noGrp="1"/>
          </p:cNvSpPr>
          <p:nvPr>
            <p:ph type="body" sz="half" idx="2"/>
          </p:nvPr>
        </p:nvSpPr>
        <p:spPr>
          <a:xfrm>
            <a:off x="6678612" y="723900"/>
            <a:ext cx="3735388" cy="4965700"/>
          </a:xfrm>
        </p:spPr>
        <p:txBody>
          <a:bodyPr>
            <a:noAutofit/>
          </a:bodyPr>
          <a:lstStyle/>
          <a:p>
            <a:r>
              <a:rPr lang="ru-RU" sz="2000" dirty="0"/>
              <a:t>Главной целью внедрения информационных технологий является создание единого информационного пространства образовательного учреждения, системы, в которой задействованы и на информационном уровне связаны все участники учебно-воспитательного процесса: администрация, педагоги, воспитанники и их родители.</a:t>
            </a:r>
          </a:p>
        </p:txBody>
      </p:sp>
    </p:spTree>
    <p:extLst>
      <p:ext uri="{BB962C8B-B14F-4D97-AF65-F5344CB8AC3E}">
        <p14:creationId xmlns:p14="http://schemas.microsoft.com/office/powerpoint/2010/main" val="13206775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2235200" y="14285"/>
            <a:ext cx="3251200" cy="6857999"/>
          </a:xfrm>
        </p:spPr>
        <p:txBody>
          <a:bodyPr>
            <a:noAutofit/>
          </a:bodyPr>
          <a:lstStyle/>
          <a:p>
            <a:r>
              <a:rPr lang="ru-RU" dirty="0"/>
              <a:t>Для реализации этого необходимы подготовленные педагогические кадры, способные сочетать традиционные методы обучения и современные информационные </a:t>
            </a:r>
            <a:r>
              <a:rPr lang="ru-RU" dirty="0" smtClean="0"/>
              <a:t>технологии. Педагог </a:t>
            </a:r>
            <a:r>
              <a:rPr lang="ru-RU" dirty="0"/>
              <a:t>должен не только уметь пользоваться компьютером и современным мультимедийным оборудованием, но и создавать свои образовательные ресурсы, широко использовать их в своей педагогической деятельности.</a:t>
            </a:r>
          </a:p>
        </p:txBody>
      </p:sp>
      <p:pic>
        <p:nvPicPr>
          <p:cNvPr id="4" name="Рисунок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486400" y="228598"/>
            <a:ext cx="6705600" cy="6429375"/>
          </a:xfrm>
          <a:prstGeom prst="rect">
            <a:avLst/>
          </a:prstGeom>
        </p:spPr>
      </p:pic>
    </p:spTree>
    <p:extLst>
      <p:ext uri="{BB962C8B-B14F-4D97-AF65-F5344CB8AC3E}">
        <p14:creationId xmlns:p14="http://schemas.microsoft.com/office/powerpoint/2010/main" val="10815647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7937163" y="446087"/>
            <a:ext cx="3655099" cy="541496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4" name="Текст 3"/>
          <p:cNvSpPr>
            <a:spLocks noGrp="1"/>
          </p:cNvSpPr>
          <p:nvPr>
            <p:ph type="body" sz="half" idx="2"/>
          </p:nvPr>
        </p:nvSpPr>
        <p:spPr>
          <a:xfrm>
            <a:off x="2250831" y="193431"/>
            <a:ext cx="3833446" cy="6858000"/>
          </a:xfrm>
        </p:spPr>
        <p:txBody>
          <a:bodyPr>
            <a:normAutofit fontScale="92500"/>
          </a:bodyPr>
          <a:lstStyle/>
          <a:p>
            <a:r>
              <a:rPr lang="ru-RU" sz="1600" dirty="0">
                <a:solidFill>
                  <a:schemeClr val="tx1"/>
                </a:solidFill>
              </a:rPr>
              <a:t> </a:t>
            </a:r>
            <a:r>
              <a:rPr lang="ru-RU" sz="2200" dirty="0" smtClean="0">
                <a:solidFill>
                  <a:schemeClr val="tx1"/>
                </a:solidFill>
              </a:rPr>
              <a:t>Под </a:t>
            </a:r>
            <a:r>
              <a:rPr lang="ru-RU" sz="2200" dirty="0">
                <a:solidFill>
                  <a:schemeClr val="accent1">
                    <a:lumMod val="75000"/>
                  </a:schemeClr>
                </a:solidFill>
              </a:rPr>
              <a:t>информационными технологиями </a:t>
            </a:r>
            <a:r>
              <a:rPr lang="ru-RU" sz="2200" dirty="0">
                <a:solidFill>
                  <a:schemeClr val="tx1"/>
                </a:solidFill>
              </a:rPr>
              <a:t>для </a:t>
            </a:r>
            <a:r>
              <a:rPr lang="ru-RU" sz="2200" dirty="0" smtClean="0">
                <a:solidFill>
                  <a:schemeClr val="accent1">
                    <a:lumMod val="75000"/>
                  </a:schemeClr>
                </a:solidFill>
              </a:rPr>
              <a:t>ДОШКОЛЬНОГО УЧРЕЖДЕНИЯ </a:t>
            </a:r>
            <a:r>
              <a:rPr lang="ru-RU" sz="2200" dirty="0" smtClean="0">
                <a:solidFill>
                  <a:schemeClr val="tx1"/>
                </a:solidFill>
              </a:rPr>
              <a:t>следует </a:t>
            </a:r>
            <a:r>
              <a:rPr lang="ru-RU" sz="2200" dirty="0">
                <a:solidFill>
                  <a:schemeClr val="tx1"/>
                </a:solidFill>
              </a:rPr>
              <a:t>понимать не только </a:t>
            </a:r>
            <a:r>
              <a:rPr lang="ru-RU" sz="2200" i="1" dirty="0">
                <a:solidFill>
                  <a:schemeClr val="accent1">
                    <a:lumMod val="75000"/>
                  </a:schemeClr>
                </a:solidFill>
              </a:rPr>
              <a:t>компьютер</a:t>
            </a:r>
            <a:r>
              <a:rPr lang="ru-RU" sz="2200" dirty="0">
                <a:solidFill>
                  <a:schemeClr val="tx1"/>
                </a:solidFill>
              </a:rPr>
              <a:t>, но и </a:t>
            </a:r>
            <a:r>
              <a:rPr lang="ru-RU" sz="2200" i="1" dirty="0">
                <a:solidFill>
                  <a:schemeClr val="accent1">
                    <a:lumMod val="75000"/>
                  </a:schemeClr>
                </a:solidFill>
              </a:rPr>
              <a:t>интерактивную доску, мультимедийный проектор, ноутбук</a:t>
            </a:r>
            <a:r>
              <a:rPr lang="ru-RU" sz="2200" dirty="0">
                <a:solidFill>
                  <a:schemeClr val="tx1"/>
                </a:solidFill>
              </a:rPr>
              <a:t>, а также более привычные всем </a:t>
            </a:r>
            <a:r>
              <a:rPr lang="ru-RU" sz="2200" i="1" dirty="0">
                <a:solidFill>
                  <a:schemeClr val="accent1">
                    <a:lumMod val="75000"/>
                  </a:schemeClr>
                </a:solidFill>
              </a:rPr>
              <a:t>телевизор</a:t>
            </a:r>
            <a:r>
              <a:rPr lang="ru-RU" sz="2200" dirty="0">
                <a:solidFill>
                  <a:schemeClr val="tx1"/>
                </a:solidFill>
              </a:rPr>
              <a:t> и немного теряющий свои позиции </a:t>
            </a:r>
            <a:r>
              <a:rPr lang="ru-RU" sz="2200" i="1" dirty="0">
                <a:solidFill>
                  <a:schemeClr val="accent1">
                    <a:lumMod val="75000"/>
                  </a:schemeClr>
                </a:solidFill>
              </a:rPr>
              <a:t>видеомагнитофон</a:t>
            </a:r>
            <a:r>
              <a:rPr lang="ru-RU" sz="2200" dirty="0">
                <a:solidFill>
                  <a:schemeClr val="accent1">
                    <a:lumMod val="75000"/>
                  </a:schemeClr>
                </a:solidFill>
              </a:rPr>
              <a:t>. </a:t>
            </a:r>
            <a:r>
              <a:rPr lang="ru-RU" sz="2200" i="1" dirty="0">
                <a:solidFill>
                  <a:schemeClr val="accent1">
                    <a:lumMod val="75000"/>
                  </a:schemeClr>
                </a:solidFill>
              </a:rPr>
              <a:t>Фотоаппарат, видеокамера, магнитофон, сканер и принтер </a:t>
            </a:r>
            <a:r>
              <a:rPr lang="ru-RU" sz="2200" dirty="0">
                <a:solidFill>
                  <a:schemeClr val="tx1"/>
                </a:solidFill>
              </a:rPr>
              <a:t>тоже могут помочь в освоении информационных технологий, увеличивая их возможности и делая этот процесс более полным.</a:t>
            </a:r>
          </a:p>
        </p:txBody>
      </p:sp>
    </p:spTree>
    <p:extLst>
      <p:ext uri="{BB962C8B-B14F-4D97-AF65-F5344CB8AC3E}">
        <p14:creationId xmlns:p14="http://schemas.microsoft.com/office/powerpoint/2010/main" val="6367482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Объект 5"/>
          <p:cNvSpPr>
            <a:spLocks noGrp="1"/>
          </p:cNvSpPr>
          <p:nvPr>
            <p:ph idx="1"/>
          </p:nvPr>
        </p:nvSpPr>
        <p:spPr>
          <a:xfrm>
            <a:off x="2589212" y="228600"/>
            <a:ext cx="8915400" cy="5682622"/>
          </a:xfrm>
        </p:spPr>
        <p:txBody>
          <a:bodyPr>
            <a:noAutofit/>
          </a:bodyPr>
          <a:lstStyle/>
          <a:p>
            <a:pPr marL="0" indent="0">
              <a:buNone/>
            </a:pPr>
            <a:r>
              <a:rPr lang="ru-RU" sz="2000" b="1" dirty="0" smtClean="0"/>
              <a:t>Основные </a:t>
            </a:r>
            <a:r>
              <a:rPr lang="ru-RU" sz="2000" b="1" dirty="0"/>
              <a:t>формы </a:t>
            </a:r>
            <a:r>
              <a:rPr lang="ru-RU" sz="2000" b="1" dirty="0" smtClean="0"/>
              <a:t>использования </a:t>
            </a:r>
            <a:r>
              <a:rPr lang="en-US" sz="2000" b="1" dirty="0" smtClean="0"/>
              <a:t>IT-</a:t>
            </a:r>
            <a:r>
              <a:rPr lang="ru-RU" sz="2000" b="1" dirty="0" smtClean="0"/>
              <a:t>технологий </a:t>
            </a:r>
            <a:r>
              <a:rPr lang="ru-RU" sz="2000" b="1" dirty="0"/>
              <a:t>в </a:t>
            </a:r>
            <a:r>
              <a:rPr lang="ru-RU" sz="2000" b="1" dirty="0" smtClean="0"/>
              <a:t>моей работе:</a:t>
            </a:r>
            <a:endParaRPr lang="ru-RU" sz="2000" b="1" dirty="0"/>
          </a:p>
          <a:p>
            <a:pPr marL="0" indent="0">
              <a:buNone/>
            </a:pPr>
            <a:r>
              <a:rPr lang="ru-RU" sz="2000" dirty="0"/>
              <a:t>• Подбор иллюстративного материала к </a:t>
            </a:r>
            <a:r>
              <a:rPr lang="ru-RU" sz="2000" dirty="0" smtClean="0"/>
              <a:t>организованной образовательной деятельности, </a:t>
            </a:r>
            <a:r>
              <a:rPr lang="ru-RU" sz="2000" dirty="0"/>
              <a:t>оформлению родительских уголков, группы, информационного материала для оформления стендов, папок-передвижек, (сканирование, Интернет; принтер, презентация</a:t>
            </a:r>
            <a:r>
              <a:rPr lang="ru-RU" sz="2000" dirty="0" smtClean="0"/>
              <a:t>);</a:t>
            </a:r>
            <a:endParaRPr lang="ru-RU" sz="2000" dirty="0"/>
          </a:p>
          <a:p>
            <a:pPr marL="0" indent="0">
              <a:buNone/>
            </a:pPr>
            <a:endParaRPr lang="ru-RU" sz="2000" dirty="0"/>
          </a:p>
          <a:p>
            <a:pPr marL="0" indent="0">
              <a:buNone/>
            </a:pPr>
            <a:r>
              <a:rPr lang="ru-RU" sz="2000" dirty="0"/>
              <a:t>• Оформление групповой документации (списки детей</a:t>
            </a:r>
            <a:r>
              <a:rPr lang="ru-RU" sz="2000" dirty="0" smtClean="0"/>
              <a:t>, табель, </a:t>
            </a:r>
            <a:r>
              <a:rPr lang="ru-RU" sz="2000" dirty="0"/>
              <a:t>сведения о родителях, диагностику развития детей, планирование, мониторинг выполнения программы и т.п.), отчетов. Компьютер </a:t>
            </a:r>
            <a:r>
              <a:rPr lang="ru-RU" sz="2000" dirty="0" smtClean="0"/>
              <a:t>позволяет </a:t>
            </a:r>
            <a:r>
              <a:rPr lang="ru-RU" sz="2000" dirty="0"/>
              <a:t>не писать отчеты и анализы каждый раз, а достаточно набрать один раз схему и в дальнейшем только вносить необходимые изменения.</a:t>
            </a:r>
            <a:endParaRPr lang="ru-RU" sz="2000" dirty="0" smtClean="0"/>
          </a:p>
        </p:txBody>
      </p:sp>
    </p:spTree>
    <p:extLst>
      <p:ext uri="{BB962C8B-B14F-4D97-AF65-F5344CB8AC3E}">
        <p14:creationId xmlns:p14="http://schemas.microsoft.com/office/powerpoint/2010/main" val="42401284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89212" y="228600"/>
            <a:ext cx="8915400" cy="5682622"/>
          </a:xfrm>
        </p:spPr>
        <p:txBody>
          <a:bodyPr>
            <a:normAutofit fontScale="92500" lnSpcReduction="10000"/>
          </a:bodyPr>
          <a:lstStyle/>
          <a:p>
            <a:pPr marL="0" indent="0">
              <a:buNone/>
            </a:pPr>
            <a:r>
              <a:rPr lang="ru-RU" sz="2000" dirty="0"/>
              <a:t>• Создание презентаций в программе </a:t>
            </a:r>
            <a:r>
              <a:rPr lang="ru-RU" sz="2000" dirty="0" err="1"/>
              <a:t>Рower</a:t>
            </a:r>
            <a:r>
              <a:rPr lang="ru-RU" sz="2000" dirty="0"/>
              <a:t> </a:t>
            </a:r>
            <a:r>
              <a:rPr lang="ru-RU" sz="2000" dirty="0" err="1"/>
              <a:t>Рoint</a:t>
            </a:r>
            <a:r>
              <a:rPr lang="ru-RU" sz="2000" dirty="0"/>
              <a:t> для повышения эффективности образовательных занятий с детьми и педагогической компетенции у родителей в процессе проведения родительских </a:t>
            </a:r>
            <a:r>
              <a:rPr lang="ru-RU" sz="2000" dirty="0" smtClean="0"/>
              <a:t>собраний. Мною </a:t>
            </a:r>
            <a:r>
              <a:rPr lang="ru-RU" sz="2000" dirty="0"/>
              <a:t>созданы </a:t>
            </a:r>
            <a:r>
              <a:rPr lang="ru-RU" sz="2000" dirty="0" smtClean="0"/>
              <a:t>презентации к </a:t>
            </a:r>
            <a:r>
              <a:rPr lang="ru-RU" sz="2000" dirty="0"/>
              <a:t>праздникам, педагогическим советам, родительским собраниям. </a:t>
            </a:r>
          </a:p>
          <a:p>
            <a:pPr marL="0" indent="0">
              <a:buNone/>
            </a:pPr>
            <a:endParaRPr lang="ru-RU" sz="2000" dirty="0" smtClean="0"/>
          </a:p>
          <a:p>
            <a:pPr marL="0" indent="0">
              <a:buNone/>
            </a:pPr>
            <a:r>
              <a:rPr lang="ru-RU" sz="2000" dirty="0" smtClean="0"/>
              <a:t>• </a:t>
            </a:r>
            <a:r>
              <a:rPr lang="ru-RU" sz="2000" dirty="0"/>
              <a:t>Использование цифровой фотоаппаратуры и программ редактирования фотографий, которые позволяют управлять снимками так же просто, как фотографировать, легко находить нужные, редактировать и демонстрировать их</a:t>
            </a:r>
            <a:r>
              <a:rPr lang="ru-RU" sz="2000" dirty="0" smtClean="0"/>
              <a:t>;</a:t>
            </a:r>
          </a:p>
          <a:p>
            <a:pPr marL="0" indent="0">
              <a:buNone/>
            </a:pPr>
            <a:endParaRPr lang="ru-RU" sz="2000" dirty="0" smtClean="0"/>
          </a:p>
          <a:p>
            <a:pPr marL="0" indent="0">
              <a:buNone/>
            </a:pPr>
            <a:r>
              <a:rPr lang="ru-RU" sz="2000" dirty="0" smtClean="0"/>
              <a:t>• </a:t>
            </a:r>
            <a:r>
              <a:rPr lang="ru-RU" sz="2000" dirty="0"/>
              <a:t>Использование </a:t>
            </a:r>
            <a:r>
              <a:rPr lang="ru-RU" sz="2000" dirty="0" smtClean="0"/>
              <a:t>готовых шаблонов(фоторамки) </a:t>
            </a:r>
            <a:r>
              <a:rPr lang="ru-RU" sz="2000" dirty="0"/>
              <a:t>для ознакомления родителей насыщенной и интересной садовской жизнью детей;</a:t>
            </a:r>
          </a:p>
          <a:p>
            <a:pPr marL="0" indent="0">
              <a:buNone/>
            </a:pPr>
            <a:endParaRPr lang="ru-RU" sz="2000" dirty="0" smtClean="0"/>
          </a:p>
          <a:p>
            <a:pPr marL="0" indent="0">
              <a:buNone/>
            </a:pPr>
            <a:r>
              <a:rPr lang="ru-RU" sz="2000" dirty="0" smtClean="0"/>
              <a:t>• </a:t>
            </a:r>
            <a:r>
              <a:rPr lang="ru-RU" sz="2000" dirty="0"/>
              <a:t>Использование Интернета в педагогической деятельности, с целью информационного и научно-методического сопровождения образовательного процесса в дошкольном учреждении;</a:t>
            </a:r>
          </a:p>
          <a:p>
            <a:pPr marL="0" indent="0">
              <a:buNone/>
            </a:pPr>
            <a:endParaRPr lang="ru-RU" sz="2000" dirty="0"/>
          </a:p>
          <a:p>
            <a:pPr marL="0" indent="0">
              <a:buNone/>
            </a:pPr>
            <a:endParaRPr lang="ru-RU" sz="2000" dirty="0"/>
          </a:p>
        </p:txBody>
      </p:sp>
    </p:spTree>
    <p:extLst>
      <p:ext uri="{BB962C8B-B14F-4D97-AF65-F5344CB8AC3E}">
        <p14:creationId xmlns:p14="http://schemas.microsoft.com/office/powerpoint/2010/main" val="1111131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89212" y="158262"/>
            <a:ext cx="8915400" cy="5752960"/>
          </a:xfrm>
        </p:spPr>
        <p:txBody>
          <a:bodyPr>
            <a:normAutofit/>
          </a:bodyPr>
          <a:lstStyle/>
          <a:p>
            <a:pPr marL="0" indent="0">
              <a:buNone/>
            </a:pPr>
            <a:r>
              <a:rPr lang="ru-RU" sz="2000" dirty="0"/>
              <a:t>• Обмен опытом, знакомство с периодикой, наработками других </a:t>
            </a:r>
            <a:r>
              <a:rPr lang="ru-RU" sz="2000" dirty="0" smtClean="0"/>
              <a:t>педагогов;</a:t>
            </a:r>
            <a:endParaRPr lang="ru-RU" sz="2000" dirty="0"/>
          </a:p>
          <a:p>
            <a:pPr marL="0" indent="0">
              <a:buNone/>
            </a:pPr>
            <a:endParaRPr lang="ru-RU" sz="2000" dirty="0" smtClean="0"/>
          </a:p>
          <a:p>
            <a:pPr marL="0" indent="0">
              <a:buNone/>
            </a:pPr>
            <a:r>
              <a:rPr lang="ru-RU" sz="2000" dirty="0" smtClean="0"/>
              <a:t>• </a:t>
            </a:r>
            <a:r>
              <a:rPr lang="ru-RU" sz="2000" dirty="0"/>
              <a:t>Создание электронной почты, ведение </a:t>
            </a:r>
            <a:r>
              <a:rPr lang="ru-RU" sz="2000" dirty="0" smtClean="0"/>
              <a:t>блога на международных образовательных порталах;</a:t>
            </a:r>
          </a:p>
          <a:p>
            <a:pPr marL="0" indent="0">
              <a:buNone/>
            </a:pPr>
            <a:endParaRPr lang="ru-RU" sz="2000" dirty="0" smtClean="0"/>
          </a:p>
          <a:p>
            <a:pPr marL="0" indent="0">
              <a:buNone/>
            </a:pPr>
            <a:r>
              <a:rPr lang="ru-RU" sz="2000" dirty="0" smtClean="0"/>
              <a:t>• </a:t>
            </a:r>
            <a:r>
              <a:rPr lang="ru-RU" sz="2000" dirty="0"/>
              <a:t>Для ведения обстоятельных обсуждений педагогических тем с коллегами и консультации со специалистами я пользуюсь форумами в сетевых педагогических сообществах. </a:t>
            </a:r>
          </a:p>
          <a:p>
            <a:pPr marL="0" indent="0">
              <a:buNone/>
            </a:pPr>
            <a:endParaRPr lang="ru-RU" dirty="0"/>
          </a:p>
        </p:txBody>
      </p:sp>
    </p:spTree>
    <p:extLst>
      <p:ext uri="{BB962C8B-B14F-4D97-AF65-F5344CB8AC3E}">
        <p14:creationId xmlns:p14="http://schemas.microsoft.com/office/powerpoint/2010/main" val="38544663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Легкий дым">
  <a:themeElements>
    <a:clrScheme name="Wisp">
      <a:dk1>
        <a:sysClr val="windowText" lastClr="000000"/>
      </a:dk1>
      <a:lt1>
        <a:sysClr val="window" lastClr="FFFFFF"/>
      </a:lt1>
      <a:dk2>
        <a:srgbClr val="647252"/>
      </a:dk2>
      <a:lt2>
        <a:srgbClr val="EAE8CF"/>
      </a:lt2>
      <a:accent1>
        <a:srgbClr val="E78712"/>
      </a:accent1>
      <a:accent2>
        <a:srgbClr val="B73C26"/>
      </a:accent2>
      <a:accent3>
        <a:srgbClr val="865331"/>
      </a:accent3>
      <a:accent4>
        <a:srgbClr val="B38648"/>
      </a:accent4>
      <a:accent5>
        <a:srgbClr val="BBB473"/>
      </a:accent5>
      <a:accent6>
        <a:srgbClr val="849276"/>
      </a:accent6>
      <a:hlink>
        <a:srgbClr val="FDAB2A"/>
      </a:hlink>
      <a:folHlink>
        <a:srgbClr val="CCB182"/>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Wisp" id="{7CB32D59-10C0-40DD-B7BD-2E94284A981C}" vid="{54F6613E-5ED7-40ED-90A8-F639BE712C0E}"/>
    </a:ext>
  </a:extLst>
</a:theme>
</file>

<file path=docProps/app.xml><?xml version="1.0" encoding="utf-8"?>
<Properties xmlns="http://schemas.openxmlformats.org/officeDocument/2006/extended-properties" xmlns:vt="http://schemas.openxmlformats.org/officeDocument/2006/docPropsVTypes">
  <Template>Wisp</Template>
  <TotalTime>248</TotalTime>
  <Words>507</Words>
  <Application>Microsoft Office PowerPoint</Application>
  <PresentationFormat>Произвольный</PresentationFormat>
  <Paragraphs>24</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Легкий дым</vt:lpstr>
      <vt:lpstr>Как мне IT-технологии помогают в работе.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В современном мире необходимо двигаться в ногу со временем.                                                  Это легко и доступно. </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Современный мир</dc:title>
  <dc:creator>Дмитрий</dc:creator>
  <cp:lastModifiedBy>Дмитрий</cp:lastModifiedBy>
  <cp:revision>13</cp:revision>
  <dcterms:created xsi:type="dcterms:W3CDTF">2015-04-02T14:40:34Z</dcterms:created>
  <dcterms:modified xsi:type="dcterms:W3CDTF">2017-10-08T17:58:24Z</dcterms:modified>
</cp:coreProperties>
</file>