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7" r:id="rId14"/>
    <p:sldId id="268" r:id="rId15"/>
    <p:sldId id="271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44A315-E630-4E39-A175-FB6602C733B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8AF2683-88DC-4618-97FD-A26D32DCEB10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28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Отвечает требованиям ФГОС ДО</a:t>
          </a:r>
          <a:endParaRPr lang="ru-RU" sz="2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778D4AB-0795-4ED3-8332-F10D8A1F1D3F}" type="parTrans" cxnId="{825F83DE-8262-4AA6-AEC0-0C8A2B8A9FD8}">
      <dgm:prSet/>
      <dgm:spPr/>
      <dgm:t>
        <a:bodyPr/>
        <a:lstStyle/>
        <a:p>
          <a:endParaRPr lang="ru-RU"/>
        </a:p>
      </dgm:t>
    </dgm:pt>
    <dgm:pt modelId="{190718BD-325B-482A-AADA-B098ADE44D36}" type="sibTrans" cxnId="{825F83DE-8262-4AA6-AEC0-0C8A2B8A9FD8}">
      <dgm:prSet/>
      <dgm:spPr/>
      <dgm:t>
        <a:bodyPr/>
        <a:lstStyle/>
        <a:p>
          <a:endParaRPr lang="ru-RU"/>
        </a:p>
      </dgm:t>
    </dgm:pt>
    <dgm:pt modelId="{0ED960DC-6CB5-430B-8E67-86440D3B7A9C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28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Отвечает  направлениям партнерской  деятельности</a:t>
          </a:r>
          <a:endParaRPr lang="ru-RU" sz="2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C76A02E-B711-47A3-A1AA-73F5D6D13FD5}" type="parTrans" cxnId="{1089232A-86A3-4D9A-9BE3-04966B20995C}">
      <dgm:prSet/>
      <dgm:spPr/>
      <dgm:t>
        <a:bodyPr/>
        <a:lstStyle/>
        <a:p>
          <a:endParaRPr lang="ru-RU"/>
        </a:p>
      </dgm:t>
    </dgm:pt>
    <dgm:pt modelId="{F007C3A9-406C-4B3C-BBC6-FE8CD4222397}" type="sibTrans" cxnId="{1089232A-86A3-4D9A-9BE3-04966B20995C}">
      <dgm:prSet/>
      <dgm:spPr/>
      <dgm:t>
        <a:bodyPr/>
        <a:lstStyle/>
        <a:p>
          <a:endParaRPr lang="ru-RU"/>
        </a:p>
      </dgm:t>
    </dgm:pt>
    <dgm:pt modelId="{3A2C6B14-4499-4586-B49C-99C9BE31B02E}" type="pres">
      <dgm:prSet presAssocID="{FB44A315-E630-4E39-A175-FB6602C733B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75DABD7-DEB9-4DA2-8C16-74C9977B88BD}" type="pres">
      <dgm:prSet presAssocID="{E8AF2683-88DC-4618-97FD-A26D32DCEB10}" presName="root" presStyleCnt="0"/>
      <dgm:spPr/>
    </dgm:pt>
    <dgm:pt modelId="{9DFA95E6-756C-4D0E-A142-BDE735B64C94}" type="pres">
      <dgm:prSet presAssocID="{E8AF2683-88DC-4618-97FD-A26D32DCEB10}" presName="rootComposite" presStyleCnt="0"/>
      <dgm:spPr/>
    </dgm:pt>
    <dgm:pt modelId="{FAE749AA-7E52-4DE0-8930-B0B9520427DC}" type="pres">
      <dgm:prSet presAssocID="{E8AF2683-88DC-4618-97FD-A26D32DCEB10}" presName="rootText" presStyleLbl="node1" presStyleIdx="0" presStyleCnt="2" custScaleX="91043" custScaleY="112225" custLinFactNeighborX="62" custLinFactNeighborY="5401"/>
      <dgm:spPr/>
      <dgm:t>
        <a:bodyPr/>
        <a:lstStyle/>
        <a:p>
          <a:endParaRPr lang="ru-RU"/>
        </a:p>
      </dgm:t>
    </dgm:pt>
    <dgm:pt modelId="{CF7C8AA5-89D6-41F9-9093-4DD539B0E9B0}" type="pres">
      <dgm:prSet presAssocID="{E8AF2683-88DC-4618-97FD-A26D32DCEB10}" presName="rootConnector" presStyleLbl="node1" presStyleIdx="0" presStyleCnt="2"/>
      <dgm:spPr/>
      <dgm:t>
        <a:bodyPr/>
        <a:lstStyle/>
        <a:p>
          <a:endParaRPr lang="ru-RU"/>
        </a:p>
      </dgm:t>
    </dgm:pt>
    <dgm:pt modelId="{2D643B79-9991-43F7-ADD1-B147ACA77282}" type="pres">
      <dgm:prSet presAssocID="{E8AF2683-88DC-4618-97FD-A26D32DCEB10}" presName="childShape" presStyleCnt="0"/>
      <dgm:spPr/>
    </dgm:pt>
    <dgm:pt modelId="{D9E7D3EC-C3DE-4632-BDA8-F16EC274A51D}" type="pres">
      <dgm:prSet presAssocID="{0ED960DC-6CB5-430B-8E67-86440D3B7A9C}" presName="root" presStyleCnt="0"/>
      <dgm:spPr/>
    </dgm:pt>
    <dgm:pt modelId="{A7651CB5-7F98-4160-B705-27A0F95986A1}" type="pres">
      <dgm:prSet presAssocID="{0ED960DC-6CB5-430B-8E67-86440D3B7A9C}" presName="rootComposite" presStyleCnt="0"/>
      <dgm:spPr/>
    </dgm:pt>
    <dgm:pt modelId="{13B0236E-0B61-4765-B380-AF1FBFDB11E0}" type="pres">
      <dgm:prSet presAssocID="{0ED960DC-6CB5-430B-8E67-86440D3B7A9C}" presName="rootText" presStyleLbl="node1" presStyleIdx="1" presStyleCnt="2" custScaleX="101655" custScaleY="108936" custLinFactNeighborX="2825" custLinFactNeighborY="2112"/>
      <dgm:spPr/>
      <dgm:t>
        <a:bodyPr/>
        <a:lstStyle/>
        <a:p>
          <a:endParaRPr lang="ru-RU"/>
        </a:p>
      </dgm:t>
    </dgm:pt>
    <dgm:pt modelId="{F30C2F1F-1B21-42A3-8D41-EE38FFD6AA68}" type="pres">
      <dgm:prSet presAssocID="{0ED960DC-6CB5-430B-8E67-86440D3B7A9C}" presName="rootConnector" presStyleLbl="node1" presStyleIdx="1" presStyleCnt="2"/>
      <dgm:spPr/>
      <dgm:t>
        <a:bodyPr/>
        <a:lstStyle/>
        <a:p>
          <a:endParaRPr lang="ru-RU"/>
        </a:p>
      </dgm:t>
    </dgm:pt>
    <dgm:pt modelId="{00DFD01C-7E14-460D-A304-ED10E1F784AD}" type="pres">
      <dgm:prSet presAssocID="{0ED960DC-6CB5-430B-8E67-86440D3B7A9C}" presName="childShape" presStyleCnt="0"/>
      <dgm:spPr/>
    </dgm:pt>
  </dgm:ptLst>
  <dgm:cxnLst>
    <dgm:cxn modelId="{1089232A-86A3-4D9A-9BE3-04966B20995C}" srcId="{FB44A315-E630-4E39-A175-FB6602C733BC}" destId="{0ED960DC-6CB5-430B-8E67-86440D3B7A9C}" srcOrd="1" destOrd="0" parTransId="{4C76A02E-B711-47A3-A1AA-73F5D6D13FD5}" sibTransId="{F007C3A9-406C-4B3C-BBC6-FE8CD4222397}"/>
    <dgm:cxn modelId="{72463463-852B-44C0-B7F6-37AC91DF4447}" type="presOf" srcId="{0ED960DC-6CB5-430B-8E67-86440D3B7A9C}" destId="{13B0236E-0B61-4765-B380-AF1FBFDB11E0}" srcOrd="0" destOrd="0" presId="urn:microsoft.com/office/officeart/2005/8/layout/hierarchy3"/>
    <dgm:cxn modelId="{65E3D2F3-84B6-4264-9E81-4DACF3FC690E}" type="presOf" srcId="{FB44A315-E630-4E39-A175-FB6602C733BC}" destId="{3A2C6B14-4499-4586-B49C-99C9BE31B02E}" srcOrd="0" destOrd="0" presId="urn:microsoft.com/office/officeart/2005/8/layout/hierarchy3"/>
    <dgm:cxn modelId="{8E8D6FCE-0B64-499A-9DA6-62F933BCC99F}" type="presOf" srcId="{E8AF2683-88DC-4618-97FD-A26D32DCEB10}" destId="{FAE749AA-7E52-4DE0-8930-B0B9520427DC}" srcOrd="0" destOrd="0" presId="urn:microsoft.com/office/officeart/2005/8/layout/hierarchy3"/>
    <dgm:cxn modelId="{E22C5F01-D844-42F5-8DB9-D1E1C56E4B24}" type="presOf" srcId="{0ED960DC-6CB5-430B-8E67-86440D3B7A9C}" destId="{F30C2F1F-1B21-42A3-8D41-EE38FFD6AA68}" srcOrd="1" destOrd="0" presId="urn:microsoft.com/office/officeart/2005/8/layout/hierarchy3"/>
    <dgm:cxn modelId="{825F83DE-8262-4AA6-AEC0-0C8A2B8A9FD8}" srcId="{FB44A315-E630-4E39-A175-FB6602C733BC}" destId="{E8AF2683-88DC-4618-97FD-A26D32DCEB10}" srcOrd="0" destOrd="0" parTransId="{D778D4AB-0795-4ED3-8332-F10D8A1F1D3F}" sibTransId="{190718BD-325B-482A-AADA-B098ADE44D36}"/>
    <dgm:cxn modelId="{5C0BAF5E-D35B-4C54-B05F-6EA68C16EA63}" type="presOf" srcId="{E8AF2683-88DC-4618-97FD-A26D32DCEB10}" destId="{CF7C8AA5-89D6-41F9-9093-4DD539B0E9B0}" srcOrd="1" destOrd="0" presId="urn:microsoft.com/office/officeart/2005/8/layout/hierarchy3"/>
    <dgm:cxn modelId="{0405E465-6181-462C-A496-A1BE791CD6A8}" type="presParOf" srcId="{3A2C6B14-4499-4586-B49C-99C9BE31B02E}" destId="{375DABD7-DEB9-4DA2-8C16-74C9977B88BD}" srcOrd="0" destOrd="0" presId="urn:microsoft.com/office/officeart/2005/8/layout/hierarchy3"/>
    <dgm:cxn modelId="{04F7498F-AB7C-4DB9-8B5A-83A03F89CA15}" type="presParOf" srcId="{375DABD7-DEB9-4DA2-8C16-74C9977B88BD}" destId="{9DFA95E6-756C-4D0E-A142-BDE735B64C94}" srcOrd="0" destOrd="0" presId="urn:microsoft.com/office/officeart/2005/8/layout/hierarchy3"/>
    <dgm:cxn modelId="{93BB7351-9410-4C4F-8509-5AE306D25E61}" type="presParOf" srcId="{9DFA95E6-756C-4D0E-A142-BDE735B64C94}" destId="{FAE749AA-7E52-4DE0-8930-B0B9520427DC}" srcOrd="0" destOrd="0" presId="urn:microsoft.com/office/officeart/2005/8/layout/hierarchy3"/>
    <dgm:cxn modelId="{D2DF31D6-F9A7-4E5C-937D-5D37C66A5C97}" type="presParOf" srcId="{9DFA95E6-756C-4D0E-A142-BDE735B64C94}" destId="{CF7C8AA5-89D6-41F9-9093-4DD539B0E9B0}" srcOrd="1" destOrd="0" presId="urn:microsoft.com/office/officeart/2005/8/layout/hierarchy3"/>
    <dgm:cxn modelId="{898D8C8C-8337-4F5C-A93F-8117A6AD6161}" type="presParOf" srcId="{375DABD7-DEB9-4DA2-8C16-74C9977B88BD}" destId="{2D643B79-9991-43F7-ADD1-B147ACA77282}" srcOrd="1" destOrd="0" presId="urn:microsoft.com/office/officeart/2005/8/layout/hierarchy3"/>
    <dgm:cxn modelId="{22A0BA64-0A25-4FAC-BCA2-6F78EE34C8D2}" type="presParOf" srcId="{3A2C6B14-4499-4586-B49C-99C9BE31B02E}" destId="{D9E7D3EC-C3DE-4632-BDA8-F16EC274A51D}" srcOrd="1" destOrd="0" presId="urn:microsoft.com/office/officeart/2005/8/layout/hierarchy3"/>
    <dgm:cxn modelId="{6533AB42-7820-4C98-9A7B-FCB063349FB5}" type="presParOf" srcId="{D9E7D3EC-C3DE-4632-BDA8-F16EC274A51D}" destId="{A7651CB5-7F98-4160-B705-27A0F95986A1}" srcOrd="0" destOrd="0" presId="urn:microsoft.com/office/officeart/2005/8/layout/hierarchy3"/>
    <dgm:cxn modelId="{47C8E208-9E94-4A04-8DF2-B56EDC13EEDA}" type="presParOf" srcId="{A7651CB5-7F98-4160-B705-27A0F95986A1}" destId="{13B0236E-0B61-4765-B380-AF1FBFDB11E0}" srcOrd="0" destOrd="0" presId="urn:microsoft.com/office/officeart/2005/8/layout/hierarchy3"/>
    <dgm:cxn modelId="{6843CA05-A272-462A-8803-FE35AC4CC7DE}" type="presParOf" srcId="{A7651CB5-7F98-4160-B705-27A0F95986A1}" destId="{F30C2F1F-1B21-42A3-8D41-EE38FFD6AA68}" srcOrd="1" destOrd="0" presId="urn:microsoft.com/office/officeart/2005/8/layout/hierarchy3"/>
    <dgm:cxn modelId="{EC577EFA-EA72-4351-A5FF-8F821FD48590}" type="presParOf" srcId="{D9E7D3EC-C3DE-4632-BDA8-F16EC274A51D}" destId="{00DFD01C-7E14-460D-A304-ED10E1F784A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E749AA-7E52-4DE0-8930-B0B9520427DC}">
      <dsp:nvSpPr>
        <dsp:cNvPr id="0" name=""/>
        <dsp:cNvSpPr/>
      </dsp:nvSpPr>
      <dsp:spPr>
        <a:xfrm>
          <a:off x="5718" y="80971"/>
          <a:ext cx="3490464" cy="2151276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Отвечает требованиям ФГОС ДО</a:t>
          </a:r>
          <a:endParaRPr lang="ru-RU" sz="28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68727" y="143980"/>
        <a:ext cx="3364446" cy="2025258"/>
      </dsp:txXfrm>
    </dsp:sp>
    <dsp:sp modelId="{13B0236E-0B61-4765-B380-AF1FBFDB11E0}">
      <dsp:nvSpPr>
        <dsp:cNvPr id="0" name=""/>
        <dsp:cNvSpPr/>
      </dsp:nvSpPr>
      <dsp:spPr>
        <a:xfrm>
          <a:off x="4455614" y="80971"/>
          <a:ext cx="3897313" cy="208822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Отвечает  направлениям партнерской  деятельности</a:t>
          </a:r>
          <a:endParaRPr lang="ru-RU" sz="28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516776" y="142133"/>
        <a:ext cx="3774989" cy="1965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758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992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957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597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0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015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740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347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03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54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A0182-620B-40A5-B8CC-DE7B6D04D17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10686-00F9-4CE5-83D1-0F599286E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70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A0182-620B-40A5-B8CC-DE7B6D04D17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10686-00F9-4CE5-83D1-0F599286E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84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1858" y="1484784"/>
            <a:ext cx="84969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err="1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4800" b="1" i="1" dirty="0">
                <a:latin typeface="Arial" pitchFamily="34" charset="0"/>
                <a:cs typeface="Arial" pitchFamily="34" charset="0"/>
              </a:rPr>
              <a:t> как инновационная технология дошкольного </a:t>
            </a:r>
            <a:r>
              <a:rPr lang="ru-RU" sz="4800" b="1" i="1" dirty="0" smtClean="0">
                <a:latin typeface="Arial" pitchFamily="34" charset="0"/>
                <a:cs typeface="Arial" pitchFamily="34" charset="0"/>
              </a:rPr>
              <a:t>обучения</a:t>
            </a:r>
          </a:p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Консультация-практикум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82637" y="4213929"/>
            <a:ext cx="34058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latin typeface="Arial" pitchFamily="34" charset="0"/>
                <a:cs typeface="Arial" pitchFamily="34" charset="0"/>
              </a:rPr>
              <a:t>Составили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:                                                        </a:t>
            </a:r>
            <a:r>
              <a:rPr lang="ru-RU" sz="2800" i="1" dirty="0" err="1">
                <a:latin typeface="Arial" pitchFamily="34" charset="0"/>
                <a:cs typeface="Arial" pitchFamily="34" charset="0"/>
              </a:rPr>
              <a:t>Винокурова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 В.Г., </a:t>
            </a:r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i="1" dirty="0" err="1" smtClean="0">
                <a:latin typeface="Arial" pitchFamily="34" charset="0"/>
                <a:cs typeface="Arial" pitchFamily="34" charset="0"/>
              </a:rPr>
              <a:t>Лашина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Л.И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21808" y="5990393"/>
            <a:ext cx="2572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Arial" pitchFamily="34" charset="0"/>
                <a:cs typeface="Arial" pitchFamily="34" charset="0"/>
              </a:rPr>
              <a:t>Новый Уренгой</a:t>
            </a:r>
          </a:p>
          <a:p>
            <a:pPr algn="ctr"/>
            <a:r>
              <a:rPr lang="ru-RU" i="1" dirty="0" smtClean="0">
                <a:latin typeface="Arial" pitchFamily="34" charset="0"/>
                <a:cs typeface="Arial" pitchFamily="34" charset="0"/>
              </a:rPr>
              <a:t>2017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54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5" y="764704"/>
            <a:ext cx="892899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i="1" dirty="0">
                <a:latin typeface="Arial" pitchFamily="34" charset="0"/>
                <a:cs typeface="Arial" pitchFamily="34" charset="0"/>
              </a:rPr>
              <a:t>При создании </a:t>
            </a:r>
            <a:r>
              <a:rPr lang="ru-RU" sz="3400" i="1" dirty="0" smtClean="0">
                <a:latin typeface="Arial" pitchFamily="34" charset="0"/>
                <a:cs typeface="Arial" pitchFamily="34" charset="0"/>
              </a:rPr>
              <a:t>лэпбука </a:t>
            </a:r>
            <a:r>
              <a:rPr lang="ru-RU" sz="3400" i="1" dirty="0">
                <a:latin typeface="Arial" pitchFamily="34" charset="0"/>
                <a:cs typeface="Arial" pitchFamily="34" charset="0"/>
              </a:rPr>
              <a:t>необходимо учесть</a:t>
            </a:r>
            <a:r>
              <a:rPr lang="ru-RU" sz="3400" i="1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3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5" y="1556792"/>
            <a:ext cx="8784975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эстетичность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(должно появиться желание взять лэпбук в руки)</a:t>
            </a:r>
          </a:p>
          <a:p>
            <a:pPr marL="342900" lvl="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800" b="1" i="1" dirty="0">
                <a:latin typeface="Arial" pitchFamily="34" charset="0"/>
                <a:cs typeface="Arial" pitchFamily="34" charset="0"/>
              </a:rPr>
              <a:t>долговечность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(помни, с лэпбуком будут заниматься дети, он должен быть крепким)</a:t>
            </a:r>
          </a:p>
          <a:p>
            <a:pPr marL="342900" lvl="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800" b="1" i="1" dirty="0">
                <a:latin typeface="Arial" pitchFamily="34" charset="0"/>
                <a:cs typeface="Arial" pitchFamily="34" charset="0"/>
              </a:rPr>
              <a:t>минимум подписей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(никаких методических рекомендаций, больших текстов с описаниями, лишней информации)</a:t>
            </a:r>
          </a:p>
          <a:p>
            <a:pPr marL="342900" lvl="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800" b="1" i="1" dirty="0">
                <a:latin typeface="Arial" pitchFamily="34" charset="0"/>
                <a:cs typeface="Arial" pitchFamily="34" charset="0"/>
              </a:rPr>
              <a:t>приветствуется большое количество 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pPr lvl="0">
              <a:lnSpc>
                <a:spcPct val="120000"/>
              </a:lnSpc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              удобно </a:t>
            </a:r>
            <a:r>
              <a:rPr lang="ru-RU" sz="2800" b="1" i="1" dirty="0">
                <a:latin typeface="Arial" pitchFamily="34" charset="0"/>
                <a:cs typeface="Arial" pitchFamily="34" charset="0"/>
              </a:rPr>
              <a:t>открываемых кармашков с </a:t>
            </a:r>
            <a:endParaRPr lang="ru-RU" sz="2800" b="1" i="1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20000"/>
              </a:lnSpc>
            </a:pPr>
            <a:r>
              <a:rPr lang="ru-RU" sz="28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              разными </a:t>
            </a:r>
            <a:r>
              <a:rPr lang="ru-RU" sz="2800" b="1" i="1" dirty="0">
                <a:latin typeface="Arial" pitchFamily="34" charset="0"/>
                <a:cs typeface="Arial" pitchFamily="34" charset="0"/>
              </a:rPr>
              <a:t>«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сюрпризами</a:t>
            </a:r>
            <a:r>
              <a:rPr lang="ru-RU" sz="2800" b="1" i="1" dirty="0">
                <a:latin typeface="Arial" pitchFamily="34" charset="0"/>
                <a:cs typeface="Arial" pitchFamily="34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03716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412776"/>
            <a:ext cx="8508972" cy="515218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lvl="0">
              <a:lnSpc>
                <a:spcPct val="130000"/>
              </a:lnSpc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Тема «Насекомые»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Виды (лесные, водные, ночные, вредные…)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Питание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Стихи 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Сказки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Загадки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Раскраски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Бумажные куклы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Разрезные картинки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Строение 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Развитие</a:t>
            </a:r>
          </a:p>
          <a:p>
            <a:pPr marL="342900" lvl="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Лото и др.</a:t>
            </a:r>
          </a:p>
          <a:p>
            <a:pPr lvl="0">
              <a:lnSpc>
                <a:spcPct val="110000"/>
              </a:lnSpc>
            </a:pP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610667"/>
            <a:ext cx="45563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Составление плана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52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1720" y="262389"/>
            <a:ext cx="49547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Составление макета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063" y="908720"/>
            <a:ext cx="8367898" cy="5949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594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610667"/>
            <a:ext cx="48649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Оформление лэпбука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35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610667"/>
            <a:ext cx="49743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Презентация лэпбука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50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3402" y="476671"/>
            <a:ext cx="892899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i="1" dirty="0" err="1" smtClean="0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3400" i="1" dirty="0" smtClean="0">
                <a:latin typeface="Arial" pitchFamily="34" charset="0"/>
                <a:cs typeface="Arial" pitchFamily="34" charset="0"/>
              </a:rPr>
              <a:t> – разновидность совместной деятельности взрослого и ребенка</a:t>
            </a:r>
            <a:endParaRPr lang="ru-RU" sz="3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4839" y="1615444"/>
            <a:ext cx="8822882" cy="5215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Создание лэпбука является эффективным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средством для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привлечения родителей к сотрудничеству. </a:t>
            </a:r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Родители </a:t>
            </a:r>
            <a:r>
              <a:rPr lang="ru-RU" sz="2800" b="1" i="1" dirty="0">
                <a:latin typeface="Arial" pitchFamily="34" charset="0"/>
                <a:cs typeface="Arial" pitchFamily="34" charset="0"/>
              </a:rPr>
              <a:t>могут обеспечить поддержку:</a:t>
            </a:r>
          </a:p>
          <a:p>
            <a:pPr marL="342900" lvl="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организационную (экскурсии, походы);</a:t>
            </a:r>
          </a:p>
          <a:p>
            <a:pPr marL="342900" lvl="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техническую (фото, видео);</a:t>
            </a:r>
          </a:p>
          <a:p>
            <a:pPr marL="342900" lvl="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информационную (сбор информации для лэпбука);</a:t>
            </a:r>
          </a:p>
          <a:p>
            <a:pPr marL="342900" lvl="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          мотивационную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(поддержание интереса, </a:t>
            </a:r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20000"/>
              </a:lnSpc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                                уверенности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в успехе)</a:t>
            </a:r>
          </a:p>
        </p:txBody>
      </p:sp>
    </p:spTree>
    <p:extLst>
      <p:ext uri="{BB962C8B-B14F-4D97-AF65-F5344CB8AC3E}">
        <p14:creationId xmlns:p14="http://schemas.microsoft.com/office/powerpoint/2010/main" val="216217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634480"/>
            <a:ext cx="8304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Результаты 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использования 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лэпбука: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1440" y="1412776"/>
            <a:ext cx="9144000" cy="5373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Объединение 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детей, родителей и 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педагогов – социальная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направленность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lvl="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600" i="1" dirty="0">
                <a:latin typeface="Arial" pitchFamily="34" charset="0"/>
                <a:cs typeface="Arial" pitchFamily="34" charset="0"/>
              </a:rPr>
              <a:t>Дети  учатся находить информацию 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самостоятельно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–  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учатся учиться.</a:t>
            </a:r>
          </a:p>
          <a:p>
            <a:pPr marL="342900" lvl="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600" i="1" dirty="0">
                <a:latin typeface="Arial" pitchFamily="34" charset="0"/>
                <a:cs typeface="Arial" pitchFamily="34" charset="0"/>
              </a:rPr>
              <a:t>Развивается творческое мышление, любознательность, находчивость, воображение, мелкая моторика, пространственная 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ориентировка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– развивается речь.</a:t>
            </a:r>
          </a:p>
          <a:p>
            <a:pPr marL="342900" lvl="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Ребенок 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учится самостоятельно собирать и </a:t>
            </a:r>
            <a:endParaRPr lang="ru-RU" sz="2600" i="1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20000"/>
              </a:lnSpc>
            </a:pPr>
            <a:r>
              <a:rPr lang="ru-RU" sz="26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              организовывать </a:t>
            </a:r>
            <a:r>
              <a:rPr lang="ru-RU" sz="2600" i="1" dirty="0">
                <a:latin typeface="Arial" pitchFamily="34" charset="0"/>
                <a:cs typeface="Arial" pitchFamily="34" charset="0"/>
              </a:rPr>
              <a:t>информацию – хорошая </a:t>
            </a:r>
            <a:endParaRPr lang="ru-RU" sz="2600" i="1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20000"/>
              </a:lnSpc>
            </a:pPr>
            <a:r>
              <a:rPr lang="ru-RU" sz="26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i="1" dirty="0" smtClean="0">
                <a:latin typeface="Arial" pitchFamily="34" charset="0"/>
                <a:cs typeface="Arial" pitchFamily="34" charset="0"/>
              </a:rPr>
              <a:t>              </a:t>
            </a:r>
            <a:r>
              <a:rPr lang="ru-RU" sz="2500" i="1" dirty="0" smtClean="0">
                <a:latin typeface="Arial" pitchFamily="34" charset="0"/>
                <a:cs typeface="Arial" pitchFamily="34" charset="0"/>
              </a:rPr>
              <a:t>подготовка </a:t>
            </a:r>
            <a:r>
              <a:rPr lang="ru-RU" sz="2500" i="1" dirty="0">
                <a:latin typeface="Arial" pitchFamily="34" charset="0"/>
                <a:cs typeface="Arial" pitchFamily="34" charset="0"/>
              </a:rPr>
              <a:t>к </a:t>
            </a:r>
            <a:r>
              <a:rPr lang="ru-RU" sz="2500" i="1" dirty="0" smtClean="0">
                <a:latin typeface="Arial" pitchFamily="34" charset="0"/>
                <a:cs typeface="Arial" pitchFamily="34" charset="0"/>
              </a:rPr>
              <a:t>исследовательской </a:t>
            </a:r>
            <a:r>
              <a:rPr lang="ru-RU" sz="2500" i="1" dirty="0">
                <a:latin typeface="Arial" pitchFamily="34" charset="0"/>
                <a:cs typeface="Arial" pitchFamily="34" charset="0"/>
              </a:rPr>
              <a:t>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54082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92" y="161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2782830"/>
            <a:ext cx="65785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i="1" dirty="0" smtClean="0"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48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24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620688"/>
            <a:ext cx="51845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Arial" pitchFamily="34" charset="0"/>
                <a:cs typeface="Arial" pitchFamily="34" charset="0"/>
              </a:rPr>
              <a:t>Татьяна Пироженко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адаптировала западную технологию «</a:t>
            </a:r>
            <a:r>
              <a:rPr lang="ru-RU" sz="2800" i="1" dirty="0" err="1" smtClean="0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» для русского менталитета, а также: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4917" y="476672"/>
            <a:ext cx="3316454" cy="4336901"/>
          </a:xfrm>
          <a:prstGeom prst="roundRect">
            <a:avLst>
              <a:gd name="adj" fmla="val 16667"/>
            </a:avLst>
          </a:prstGeom>
          <a:ln w="381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0" y="2436570"/>
            <a:ext cx="6156176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2700" i="1" dirty="0" smtClean="0">
                <a:latin typeface="Arial" pitchFamily="34" charset="0"/>
                <a:cs typeface="Arial" pitchFamily="34" charset="0"/>
              </a:rPr>
              <a:t>Автор и разработчик интерактивных папок-</a:t>
            </a:r>
            <a:r>
              <a:rPr lang="ru-RU" sz="2700" i="1" dirty="0" err="1" smtClean="0">
                <a:latin typeface="Arial" pitchFamily="34" charset="0"/>
                <a:cs typeface="Arial" pitchFamily="34" charset="0"/>
              </a:rPr>
              <a:t>лэпбуков</a:t>
            </a:r>
            <a:endParaRPr lang="ru-RU" sz="27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2700" i="1" dirty="0" smtClean="0">
                <a:latin typeface="Arial" pitchFamily="34" charset="0"/>
                <a:cs typeface="Arial" pitchFamily="34" charset="0"/>
              </a:rPr>
              <a:t>Автор блога «Это интересно!»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700" i="1" dirty="0" smtClean="0">
                <a:latin typeface="Arial" pitchFamily="34" charset="0"/>
                <a:cs typeface="Arial" pitchFamily="34" charset="0"/>
              </a:rPr>
              <a:t>Автор развивающих детских книг изд-ва ФЕНИКС и ПИТЕР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700" i="1" dirty="0" smtClean="0">
                <a:latin typeface="Arial" pitchFamily="34" charset="0"/>
                <a:cs typeface="Arial" pitchFamily="34" charset="0"/>
              </a:rPr>
              <a:t>Автор нескольких обучающих пособий компании «Умница»</a:t>
            </a:r>
          </a:p>
        </p:txBody>
      </p:sp>
    </p:spTree>
    <p:extLst>
      <p:ext uri="{BB962C8B-B14F-4D97-AF65-F5344CB8AC3E}">
        <p14:creationId xmlns:p14="http://schemas.microsoft.com/office/powerpoint/2010/main" val="332663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6746" y="980728"/>
            <a:ext cx="881774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 smtClean="0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(с англ. «книга на коленях») 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это интерактивная тематическая папка, «это самодельная бумажная книжечка с кармашками, дверками, окошками, подвижными деталями, которые ребенок может доставать, перекладывать, складывать по своему усмотрению». 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800" i="1" dirty="0" smtClean="0">
                <a:latin typeface="Arial" pitchFamily="34" charset="0"/>
                <a:cs typeface="Arial" pitchFamily="34" charset="0"/>
              </a:rPr>
              <a:t>(Т. Пироженко )</a:t>
            </a:r>
          </a:p>
        </p:txBody>
      </p:sp>
    </p:spTree>
    <p:extLst>
      <p:ext uri="{BB962C8B-B14F-4D97-AF65-F5344CB8AC3E}">
        <p14:creationId xmlns:p14="http://schemas.microsoft.com/office/powerpoint/2010/main" val="305422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4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2232" y="908720"/>
            <a:ext cx="78709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Почему технология «</a:t>
            </a:r>
            <a:r>
              <a:rPr lang="ru-RU" sz="3600" i="1" dirty="0" err="1" smtClean="0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» актуальна в наше время?</a:t>
            </a:r>
            <a:endParaRPr lang="ru-RU" sz="2800" i="1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739728349"/>
              </p:ext>
            </p:extLst>
          </p:nvPr>
        </p:nvGraphicFramePr>
        <p:xfrm>
          <a:off x="401255" y="3212976"/>
          <a:ext cx="8352928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Стрелка вправо 8"/>
          <p:cNvSpPr/>
          <p:nvPr/>
        </p:nvSpPr>
        <p:spPr>
          <a:xfrm rot="5400000">
            <a:off x="2481302" y="2300973"/>
            <a:ext cx="720080" cy="671879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5700028" y="2300973"/>
            <a:ext cx="720080" cy="671879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13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764704"/>
            <a:ext cx="54495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latin typeface="Arial" pitchFamily="34" charset="0"/>
                <a:cs typeface="Arial" pitchFamily="34" charset="0"/>
              </a:rPr>
              <a:t>Разновидности </a:t>
            </a:r>
            <a:r>
              <a:rPr lang="ru-RU" sz="3600" i="1" dirty="0" err="1" smtClean="0">
                <a:latin typeface="Arial" pitchFamily="34" charset="0"/>
                <a:cs typeface="Arial" pitchFamily="34" charset="0"/>
              </a:rPr>
              <a:t>лепбука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4406" y="2551837"/>
            <a:ext cx="399554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u="sng" dirty="0" smtClean="0">
                <a:latin typeface="Arial" pitchFamily="34" charset="0"/>
                <a:cs typeface="Arial" pitchFamily="34" charset="0"/>
              </a:rPr>
              <a:t>По назначению:</a:t>
            </a:r>
          </a:p>
          <a:p>
            <a:endParaRPr lang="ru-RU" sz="800" i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•учебные;</a:t>
            </a:r>
          </a:p>
          <a:p>
            <a:pPr>
              <a:lnSpc>
                <a:spcPct val="120000"/>
              </a:lnSpc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•игровые;</a:t>
            </a:r>
          </a:p>
          <a:p>
            <a:pPr>
              <a:lnSpc>
                <a:spcPct val="120000"/>
              </a:lnSpc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•поздравительные,</a:t>
            </a:r>
          </a:p>
          <a:p>
            <a:pPr>
              <a:lnSpc>
                <a:spcPct val="120000"/>
              </a:lnSpc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•праздничные;</a:t>
            </a:r>
          </a:p>
          <a:p>
            <a:pPr>
              <a:lnSpc>
                <a:spcPct val="120000"/>
              </a:lnSpc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•автобиографические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76472" y="2551837"/>
            <a:ext cx="4361808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3200" i="1" u="sng" dirty="0" smtClean="0">
                <a:latin typeface="Arial" pitchFamily="34" charset="0"/>
                <a:cs typeface="Arial" pitchFamily="34" charset="0"/>
              </a:rPr>
              <a:t>По форме: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• с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двумя разворотами;</a:t>
            </a:r>
          </a:p>
          <a:p>
            <a:pPr>
              <a:lnSpc>
                <a:spcPct val="120000"/>
              </a:lnSpc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•с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3-5 разворотами;</a:t>
            </a:r>
          </a:p>
          <a:p>
            <a:pPr>
              <a:lnSpc>
                <a:spcPct val="120000"/>
              </a:lnSpc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•книжка-гармошка;</a:t>
            </a:r>
          </a:p>
          <a:p>
            <a:pPr>
              <a:lnSpc>
                <a:spcPct val="120000"/>
              </a:lnSpc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•фигурная папка.</a:t>
            </a:r>
          </a:p>
        </p:txBody>
      </p:sp>
      <p:sp>
        <p:nvSpPr>
          <p:cNvPr id="6" name="Стрелка вниз 5"/>
          <p:cNvSpPr/>
          <p:nvPr/>
        </p:nvSpPr>
        <p:spPr>
          <a:xfrm rot="2061258">
            <a:off x="2745841" y="1311783"/>
            <a:ext cx="239082" cy="1268456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9672552">
            <a:off x="5465191" y="1348277"/>
            <a:ext cx="242316" cy="1334599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98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582341"/>
            <a:ext cx="9132560" cy="4708981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стандартные кармашки;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обычные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и фигурные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конверты;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кармашки-гармошки;</a:t>
            </a:r>
          </a:p>
          <a:p>
            <a:endParaRPr lang="ru-RU" sz="9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кармашки-книжки;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окошки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дверцы;</a:t>
            </a:r>
          </a:p>
          <a:p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вращающиеся детали;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высовывающиеся детали;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карточки;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теги;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стрелки;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err="1" smtClean="0">
                <a:latin typeface="Arial" pitchFamily="34" charset="0"/>
                <a:cs typeface="Arial" pitchFamily="34" charset="0"/>
              </a:rPr>
              <a:t>пазлы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8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чистые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листы для заметок и т.д.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610667"/>
            <a:ext cx="57731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Организация материала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88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582341"/>
            <a:ext cx="9132560" cy="4935967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lvl="0" algn="ctr">
              <a:lnSpc>
                <a:spcPct val="110000"/>
              </a:lnSpc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Активизирует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у детей интерес к познавательной деятельности;</a:t>
            </a:r>
          </a:p>
          <a:p>
            <a:pPr lvl="0" algn="ctr">
              <a:lnSpc>
                <a:spcPct val="110000"/>
              </a:lnSpc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позволяет самостоятельно собирать нужную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информацию; развивает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креативность, творческое мышление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речь;</a:t>
            </a:r>
          </a:p>
          <a:p>
            <a:pPr lvl="0" algn="ctr">
              <a:lnSpc>
                <a:spcPct val="110000"/>
              </a:lnSpc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помогает разнообразить занятия, совместную деятельность со взрослым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0" algn="ctr">
              <a:lnSpc>
                <a:spcPct val="110000"/>
              </a:lnSpc>
            </a:pP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110000"/>
              </a:lnSpc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помогает детям лучше понять и запомнить информацию(особенно если ребенок </a:t>
            </a:r>
            <a:r>
              <a:rPr lang="ru-RU" sz="2400" i="1" dirty="0" err="1">
                <a:latin typeface="Arial" pitchFamily="34" charset="0"/>
                <a:cs typeface="Arial" pitchFamily="34" charset="0"/>
              </a:rPr>
              <a:t>визуал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);</a:t>
            </a:r>
          </a:p>
          <a:p>
            <a:pPr lvl="0" algn="ctr">
              <a:lnSpc>
                <a:spcPct val="110000"/>
              </a:lnSpc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позволяет сохранить собранный материал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0" algn="ctr">
              <a:lnSpc>
                <a:spcPct val="110000"/>
              </a:lnSpc>
            </a:pP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110000"/>
              </a:lnSpc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объединяет педагогов, детей и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родителей.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610667"/>
            <a:ext cx="47682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latin typeface="Arial" pitchFamily="34" charset="0"/>
                <a:cs typeface="Arial" pitchFamily="34" charset="0"/>
              </a:rPr>
              <a:t>Зачем нужен </a:t>
            </a:r>
            <a:r>
              <a:rPr lang="ru-RU" sz="3600" i="1" dirty="0" err="1" smtClean="0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27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610667"/>
            <a:ext cx="48816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latin typeface="Arial" pitchFamily="34" charset="0"/>
                <a:cs typeface="Arial" pitchFamily="34" charset="0"/>
              </a:rPr>
              <a:t>Как сделать </a:t>
            </a:r>
            <a:r>
              <a:rPr lang="ru-RU" sz="3600" i="1" dirty="0" err="1">
                <a:latin typeface="Arial" pitchFamily="34" charset="0"/>
                <a:cs typeface="Arial" pitchFamily="34" charset="0"/>
              </a:rPr>
              <a:t>лэпбук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366" y="1412776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Создание лэпбука содержит все этапы проекта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1366" y="2204864"/>
            <a:ext cx="3414530" cy="3456384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1366" y="2467066"/>
            <a:ext cx="334252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err="1" smtClean="0">
                <a:latin typeface="Arial" pitchFamily="34" charset="0"/>
                <a:cs typeface="Arial" pitchFamily="34" charset="0"/>
              </a:rPr>
              <a:t>Лэпбук</a:t>
            </a:r>
            <a:endParaRPr lang="ru-RU" sz="2400" b="1" i="1" u="sng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800" b="1" i="1" u="sng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1.Выбор темы</a:t>
            </a:r>
          </a:p>
          <a:p>
            <a:pPr algn="r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2.Составление плана</a:t>
            </a:r>
          </a:p>
          <a:p>
            <a:pPr algn="r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3.Создание макета и оформление</a:t>
            </a:r>
          </a:p>
          <a:p>
            <a:pPr algn="r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4. Презентация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92080" y="2204864"/>
            <a:ext cx="3414530" cy="3456384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311827" y="2446758"/>
            <a:ext cx="334252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latin typeface="Arial" pitchFamily="34" charset="0"/>
                <a:cs typeface="Arial" pitchFamily="34" charset="0"/>
              </a:rPr>
              <a:t>Проект</a:t>
            </a:r>
          </a:p>
          <a:p>
            <a:pPr algn="ctr"/>
            <a:endParaRPr lang="ru-RU" sz="1000" b="1" i="1" u="sng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1.Целеполагание</a:t>
            </a:r>
          </a:p>
          <a:p>
            <a:pPr algn="just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2.Разработка </a:t>
            </a:r>
          </a:p>
          <a:p>
            <a:pPr algn="just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3.Выполнение проекта</a:t>
            </a:r>
          </a:p>
          <a:p>
            <a:pPr algn="just"/>
            <a:endParaRPr lang="ru-RU" sz="12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4.Подведение итогов  </a:t>
            </a:r>
            <a:endParaRPr lang="ru-RU" sz="2400" dirty="0"/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3635896" y="3097265"/>
            <a:ext cx="1656184" cy="216024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войная стрелка влево/вправо 10"/>
          <p:cNvSpPr/>
          <p:nvPr/>
        </p:nvSpPr>
        <p:spPr>
          <a:xfrm>
            <a:off x="3635896" y="3650910"/>
            <a:ext cx="1656184" cy="216024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3635896" y="4221088"/>
            <a:ext cx="1656184" cy="216024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войная стрелка влево/вправо 12"/>
          <p:cNvSpPr/>
          <p:nvPr/>
        </p:nvSpPr>
        <p:spPr>
          <a:xfrm>
            <a:off x="3635896" y="5085184"/>
            <a:ext cx="1656184" cy="216024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55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6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71800" y="836712"/>
            <a:ext cx="30987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Тема лэпбук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78643"/>
            <a:ext cx="18117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Событие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428726"/>
            <a:ext cx="19480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Увлечение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61391" y="2454263"/>
            <a:ext cx="23183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Тема недели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68035" y="2951946"/>
            <a:ext cx="280249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Литературное</a:t>
            </a:r>
          </a:p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Произведение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69057" y="1743917"/>
            <a:ext cx="20214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Мультгерой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и др.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991226" y="1556792"/>
            <a:ext cx="780574" cy="3742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2771800" y="1556792"/>
            <a:ext cx="699858" cy="8719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199843" y="1556792"/>
            <a:ext cx="0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932040" y="1556792"/>
            <a:ext cx="938493" cy="8719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724128" y="1522066"/>
            <a:ext cx="975915" cy="40897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2919917" y="4365104"/>
            <a:ext cx="31820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Темы лэпбук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475656" y="5373216"/>
            <a:ext cx="2173992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u="sng" dirty="0" smtClean="0">
                <a:latin typeface="Arial" pitchFamily="34" charset="0"/>
                <a:cs typeface="Arial" pitchFamily="34" charset="0"/>
              </a:rPr>
              <a:t>Общие</a:t>
            </a:r>
          </a:p>
          <a:p>
            <a:pPr algn="ct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«Насекомые»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561391" y="5445224"/>
            <a:ext cx="1882246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u="sng" dirty="0" smtClean="0">
                <a:latin typeface="Arial" pitchFamily="34" charset="0"/>
                <a:cs typeface="Arial" pitchFamily="34" charset="0"/>
              </a:rPr>
              <a:t>Частные</a:t>
            </a:r>
          </a:p>
          <a:p>
            <a:pPr algn="ct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«Оса»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 flipH="1">
            <a:off x="3121729" y="4937249"/>
            <a:ext cx="573990" cy="5079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5479613" y="4969631"/>
            <a:ext cx="390920" cy="4755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9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19315</TotalTime>
  <Words>527</Words>
  <Application>Microsoft Office PowerPoint</Application>
  <PresentationFormat>Экран (4:3)</PresentationFormat>
  <Paragraphs>137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 Винокурова</dc:creator>
  <cp:lastModifiedBy>Валентина Винокурова</cp:lastModifiedBy>
  <cp:revision>37</cp:revision>
  <dcterms:created xsi:type="dcterms:W3CDTF">2017-07-12T05:18:54Z</dcterms:created>
  <dcterms:modified xsi:type="dcterms:W3CDTF">2017-10-08T05:34:31Z</dcterms:modified>
</cp:coreProperties>
</file>