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24"/>
  </p:notesMasterIdLst>
  <p:sldIdLst>
    <p:sldId id="260" r:id="rId2"/>
    <p:sldId id="261" r:id="rId3"/>
    <p:sldId id="262" r:id="rId4"/>
    <p:sldId id="263" r:id="rId5"/>
    <p:sldId id="264" r:id="rId6"/>
    <p:sldId id="266" r:id="rId7"/>
    <p:sldId id="274" r:id="rId8"/>
    <p:sldId id="275" r:id="rId9"/>
    <p:sldId id="267" r:id="rId10"/>
    <p:sldId id="268" r:id="rId11"/>
    <p:sldId id="278" r:id="rId12"/>
    <p:sldId id="277" r:id="rId13"/>
    <p:sldId id="270" r:id="rId14"/>
    <p:sldId id="280" r:id="rId15"/>
    <p:sldId id="281" r:id="rId16"/>
    <p:sldId id="279" r:id="rId17"/>
    <p:sldId id="282" r:id="rId18"/>
    <p:sldId id="283" r:id="rId19"/>
    <p:sldId id="284" r:id="rId20"/>
    <p:sldId id="271" r:id="rId21"/>
    <p:sldId id="272" r:id="rId22"/>
    <p:sldId id="28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98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3E41A5E-CF1A-4138-84FA-ABF744DFB52C}" type="datetimeFigureOut">
              <a:rPr lang="ru-RU"/>
              <a:pPr/>
              <a:t>26.09.2017</a:t>
            </a:fld>
            <a:endParaRPr lang="ru-RU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A85861E-33AF-4075-BE9F-6FDAC8BD45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2685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0FFC1-2BBD-4461-AEE1-0F5194185362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F1AAF-09F2-41F2-AEE8-813A7AF5E7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329FE-70DD-4BB6-B566-C53701B03F03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F654C-E751-43CB-BA74-0449B7244A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F81B-9BE2-416E-A0B3-9DA52CE03E1B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7318C-7942-48E2-BDA3-7ED20946ED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FC714-4146-41C8-B5BF-E16A0A7805C9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E7327-6CD0-427C-8E2D-33DA2F59BD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B7464-FB99-41A3-9715-921746BFD154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1EC3-D84C-4595-8CC9-ED17D97A17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96CB3-D644-497C-ACDF-CDD62E83DC64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7C428-B6CB-4E9E-A3DC-34172991DD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0A0BD-BB06-488C-9D27-2D9E64A8114E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3971E-8CA2-4CFF-B88A-3A67B89FB5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783EB-6F88-4684-9229-409B81E50127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FDEF4-D003-4EB5-ABC4-51FB80FB1C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1DF95-188F-4DCF-AC59-75CC620444D5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45319-2705-48E1-930D-04096C7FEF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9C009-5516-4840-937B-FD583CDDC662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E630C-C1D8-48CD-B8DA-0EB9977FF6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6EC19-6B10-4F10-B229-7D063545017D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9C22-ED52-42B8-A8D8-F0A2B6272B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42396E-7334-49E3-B487-536AF1DFCC25}" type="datetime1">
              <a:rPr lang="ru-RU" smtClean="0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ru-RU" smtClean="0"/>
              <a:t>Антоненкова А.В. Моу Будинская ООШ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1FF0F2-3437-45CF-9177-CF75E0C5A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ompleksurokov.ru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ompleksurokov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kompleksurokov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kompleksurokov.ru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ompleksurokov.ru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kompleksurokov.ru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ompleksurokov.ru/" TargetMode="Externa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ompleksurokov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kompleksurokov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800" b="1" u="sng" dirty="0" smtClean="0">
                <a:solidFill>
                  <a:schemeClr val="tx1"/>
                </a:solidFill>
                <a:latin typeface="Arial" charset="0"/>
              </a:rPr>
              <a:t>Тема урока:</a:t>
            </a:r>
          </a:p>
        </p:txBody>
      </p:sp>
      <p:sp>
        <p:nvSpPr>
          <p:cNvPr id="20485" name="Rectangle 5"/>
          <p:cNvSpPr>
            <a:spLocks noGrp="1"/>
          </p:cNvSpPr>
          <p:nvPr>
            <p:ph type="subTitle" idx="1"/>
          </p:nvPr>
        </p:nvSpPr>
        <p:spPr>
          <a:xfrm>
            <a:off x="928662" y="2428868"/>
            <a:ext cx="7416800" cy="392909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800" b="1" dirty="0" smtClean="0">
                <a:solidFill>
                  <a:schemeClr val="tx1"/>
                </a:solidFill>
                <a:latin typeface="Arial" charset="0"/>
              </a:rPr>
              <a:t>« Либералы, консерваторы, социалисты: какими должно быть общество и государство?»</a:t>
            </a:r>
          </a:p>
        </p:txBody>
      </p:sp>
      <p:sp>
        <p:nvSpPr>
          <p:cNvPr id="5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ctr">
              <a:buFont typeface="Arial" charset="0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Принципы:</a:t>
            </a:r>
          </a:p>
          <a:p>
            <a:pPr marL="609600" indent="-609600" algn="ctr">
              <a:buFont typeface="Arial" charset="0"/>
              <a:buNone/>
            </a:pPr>
            <a:r>
              <a:rPr lang="ru-RU" b="1" dirty="0" smtClean="0"/>
              <a:t>Сохранить традиционные ценности: религию, монархию, национальную культуру, семью и порядок</a:t>
            </a:r>
            <a:r>
              <a:rPr lang="ru-RU" dirty="0" smtClean="0"/>
              <a:t>.</a:t>
            </a:r>
          </a:p>
          <a:p>
            <a:pPr marL="609600" indent="-609600" algn="ctr">
              <a:buFont typeface="Arial" charset="0"/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Признавали: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b="1" dirty="0" smtClean="0"/>
              <a:t>Право государства на сильную власть.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b="1" dirty="0" smtClean="0"/>
              <a:t>Право на регулирование экономики.</a:t>
            </a: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1619250" y="260350"/>
            <a:ext cx="6913563" cy="1081088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КОНСЕРВАТИЗМ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/>
          </p:cNvSpPr>
          <p:nvPr>
            <p:ph idx="1"/>
          </p:nvPr>
        </p:nvSpPr>
        <p:spPr>
          <a:xfrm>
            <a:off x="1116013" y="1600200"/>
            <a:ext cx="7570787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ctr">
              <a:buFont typeface="Arial" charset="0"/>
              <a:buNone/>
            </a:pPr>
            <a:r>
              <a:rPr lang="ru-RU" sz="2800" b="1" dirty="0" smtClean="0">
                <a:latin typeface="Arial" charset="0"/>
              </a:rPr>
              <a:t>Боясь усиления «</a:t>
            </a:r>
            <a:r>
              <a:rPr lang="ru-RU" sz="2800" b="1" dirty="0" err="1" smtClean="0">
                <a:latin typeface="Arial" charset="0"/>
              </a:rPr>
              <a:t>новолиберализма</a:t>
            </a:r>
            <a:r>
              <a:rPr lang="ru-RU" sz="2800" b="1" dirty="0" smtClean="0">
                <a:latin typeface="Arial" charset="0"/>
              </a:rPr>
              <a:t>», консерваторы согласились с тем, что: </a:t>
            </a:r>
          </a:p>
          <a:p>
            <a:pPr marL="609600" indent="-609600">
              <a:buFont typeface="Arial" charset="0"/>
              <a:buAutoNum type="arabicParenR"/>
            </a:pPr>
            <a:r>
              <a:rPr lang="ru-RU" sz="2800" b="1" dirty="0" smtClean="0">
                <a:latin typeface="Arial" charset="0"/>
              </a:rPr>
              <a:t>общество должно стать более демократичным, </a:t>
            </a:r>
          </a:p>
          <a:p>
            <a:pPr marL="609600" indent="-609600">
              <a:buFont typeface="Arial" charset="0"/>
              <a:buAutoNum type="arabicParenR"/>
            </a:pPr>
            <a:r>
              <a:rPr lang="ru-RU" sz="2800" b="1" dirty="0" smtClean="0">
                <a:latin typeface="Arial" charset="0"/>
              </a:rPr>
              <a:t>необходимо расширить избирательные права, </a:t>
            </a:r>
          </a:p>
          <a:p>
            <a:pPr marL="609600" indent="-609600">
              <a:buFont typeface="Arial" charset="0"/>
              <a:buAutoNum type="arabicParenR"/>
            </a:pPr>
            <a:r>
              <a:rPr lang="ru-RU" sz="2800" b="1" dirty="0" smtClean="0">
                <a:latin typeface="Arial" charset="0"/>
              </a:rPr>
              <a:t>государство не должно вмешиваться в экономику.</a:t>
            </a:r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auto">
          <a:xfrm>
            <a:off x="1547813" y="260350"/>
            <a:ext cx="6913562" cy="1081088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КОНСЕРВАТИЗМ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AutoShape 4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charset="0"/>
              </a:rPr>
              <a:t>КОНСЕРВАТИЗМ</a:t>
            </a:r>
          </a:p>
        </p:txBody>
      </p:sp>
      <p:sp>
        <p:nvSpPr>
          <p:cNvPr id="47110" name="Rectangle 6"/>
          <p:cNvSpPr>
            <a:spLocks noGrp="1"/>
          </p:cNvSpPr>
          <p:nvPr>
            <p:ph idx="1"/>
          </p:nvPr>
        </p:nvSpPr>
        <p:spPr>
          <a:xfrm>
            <a:off x="4648200" y="1600200"/>
            <a:ext cx="4495800" cy="44005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b="1" dirty="0" smtClean="0">
                <a:latin typeface="Arial" charset="0"/>
              </a:rPr>
              <a:t>В результате лидеры английской и германской консервативной партии стали социальными реформаторами – у них не было другого выхода в условиях роста популярности либерализма.</a:t>
            </a:r>
          </a:p>
        </p:txBody>
      </p:sp>
      <p:pic>
        <p:nvPicPr>
          <p:cNvPr id="47112" name="Picture 8" descr="File:Disrae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09600"/>
            <a:ext cx="1900238" cy="2819400"/>
          </a:xfrm>
          <a:prstGeom prst="rect">
            <a:avLst/>
          </a:prstGeom>
          <a:noFill/>
        </p:spPr>
      </p:pic>
      <p:pic>
        <p:nvPicPr>
          <p:cNvPr id="47115" name="Picture 11" descr="File:Bundesarchiv Bild 146-1990-023-06A, Otto von Bismar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2997200"/>
            <a:ext cx="2298700" cy="3357563"/>
          </a:xfrm>
          <a:prstGeom prst="rect">
            <a:avLst/>
          </a:prstGeom>
          <a:noFill/>
        </p:spPr>
      </p:pic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1547813" y="5849938"/>
            <a:ext cx="3024187" cy="74771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b="1" dirty="0" err="1"/>
              <a:t>Отто</a:t>
            </a:r>
            <a:r>
              <a:rPr lang="ru-RU" sz="2400" b="1" dirty="0"/>
              <a:t> фон Бисмарк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3284538"/>
            <a:ext cx="2305050" cy="10080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b="1" dirty="0" err="1"/>
              <a:t>Бенджамин</a:t>
            </a:r>
            <a:r>
              <a:rPr lang="ru-RU" sz="2400" b="1" dirty="0"/>
              <a:t>  </a:t>
            </a:r>
          </a:p>
          <a:p>
            <a:pPr algn="ctr"/>
            <a:r>
              <a:rPr lang="ru-RU" sz="2400" b="1" dirty="0"/>
              <a:t>Дизраэли</a:t>
            </a:r>
          </a:p>
        </p:txBody>
      </p:sp>
      <p:sp>
        <p:nvSpPr>
          <p:cNvPr id="11" name="Подзаголовок 2">
            <a:hlinkClick r:id="rId4"/>
          </p:cNvPr>
          <p:cNvSpPr txBox="1">
            <a:spLocks/>
          </p:cNvSpPr>
          <p:nvPr/>
        </p:nvSpPr>
        <p:spPr>
          <a:xfrm>
            <a:off x="5357812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AutoShape 5"/>
          <p:cNvSpPr>
            <a:spLocks noGrp="1" noChangeArrowheads="1"/>
          </p:cNvSpPr>
          <p:nvPr>
            <p:ph type="title"/>
          </p:nvPr>
        </p:nvSpPr>
        <p:spPr>
          <a:xfrm>
            <a:off x="1428728" y="285728"/>
            <a:ext cx="6346825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charset="0"/>
              </a:rPr>
              <a:t>СОЦИАЛИЗМ</a:t>
            </a: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b="1" dirty="0" smtClean="0"/>
              <a:t>общественный и государственный строй, </a:t>
            </a:r>
            <a:r>
              <a:rPr lang="ru-RU" b="1" u="sng" dirty="0" smtClean="0"/>
              <a:t>принципами</a:t>
            </a:r>
            <a:r>
              <a:rPr lang="ru-RU" b="1" dirty="0" smtClean="0"/>
              <a:t> которого являются: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	1) установление политические свобод;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	2) равенство в правах;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	3) участие работников в управлении предприятиями, на которых они работают.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	4) обязанность государства регулировать экономику. 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charset="0"/>
              </a:rPr>
              <a:t>СОЦИАЛИЗМ</a:t>
            </a:r>
          </a:p>
        </p:txBody>
      </p:sp>
      <p:sp>
        <p:nvSpPr>
          <p:cNvPr id="51206" name="Rectangle 6"/>
          <p:cNvSpPr>
            <a:spLocks noGrp="1"/>
          </p:cNvSpPr>
          <p:nvPr>
            <p:ph idx="1"/>
          </p:nvPr>
        </p:nvSpPr>
        <p:spPr>
          <a:xfrm>
            <a:off x="4648200" y="1600200"/>
            <a:ext cx="4244975" cy="48291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2400" b="1" dirty="0" smtClean="0">
                <a:latin typeface="Arial" charset="0"/>
              </a:rPr>
              <a:t>Считал, что общество состоит из двух классов – праздных собственников и трудящихся </a:t>
            </a:r>
            <a:r>
              <a:rPr lang="ru-RU" sz="2400" b="1" dirty="0" err="1" smtClean="0">
                <a:latin typeface="Arial" charset="0"/>
              </a:rPr>
              <a:t>индустриалов</a:t>
            </a:r>
            <a:r>
              <a:rPr lang="ru-RU" sz="2400" b="1" dirty="0" smtClean="0">
                <a:latin typeface="Arial" charset="0"/>
              </a:rPr>
              <a:t>. Доходы собственников считал паразитическими, выступал против злоупотребления собственностью. Его идеи были утопическими.</a:t>
            </a:r>
          </a:p>
        </p:txBody>
      </p:sp>
      <p:pic>
        <p:nvPicPr>
          <p:cNvPr id="51208" name="Picture 8" descr="File:Henri de Saint-simon 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57338"/>
            <a:ext cx="3429000" cy="4514850"/>
          </a:xfrm>
          <a:prstGeom prst="rect">
            <a:avLst/>
          </a:prstGeom>
          <a:noFill/>
        </p:spPr>
      </p:pic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539750" y="5943600"/>
            <a:ext cx="3744913" cy="581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/>
              <a:t>Анри Сен - Симон</a:t>
            </a:r>
          </a:p>
        </p:txBody>
      </p:sp>
      <p:sp>
        <p:nvSpPr>
          <p:cNvPr id="9" name="Подзаголовок 2">
            <a:hlinkClick r:id="rId3"/>
          </p:cNvPr>
          <p:cNvSpPr txBox="1">
            <a:spLocks/>
          </p:cNvSpPr>
          <p:nvPr/>
        </p:nvSpPr>
        <p:spPr>
          <a:xfrm>
            <a:off x="5357812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AutoShape 4"/>
          <p:cNvSpPr>
            <a:spLocks noGrp="1" noChangeArrowheads="1"/>
          </p:cNvSpPr>
          <p:nvPr>
            <p:ph type="title"/>
          </p:nvPr>
        </p:nvSpPr>
        <p:spPr>
          <a:xfrm>
            <a:off x="1979613" y="274638"/>
            <a:ext cx="6707187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smtClean="0">
                <a:solidFill>
                  <a:schemeClr val="bg1"/>
                </a:solidFill>
                <a:latin typeface="Arial" charset="0"/>
              </a:rPr>
              <a:t>СОЦИАЛИЗМ</a:t>
            </a:r>
          </a:p>
        </p:txBody>
      </p:sp>
      <p:sp>
        <p:nvSpPr>
          <p:cNvPr id="52230" name="Rectangle 6"/>
          <p:cNvSpPr>
            <a:spLocks noGrp="1"/>
          </p:cNvSpPr>
          <p:nvPr>
            <p:ph idx="1"/>
          </p:nvPr>
        </p:nvSpPr>
        <p:spPr>
          <a:xfrm>
            <a:off x="4648200" y="1600200"/>
            <a:ext cx="4316413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Предлагал преобразовать общество с помощью объединения тружеников – фаланг, в которых сочеталось бы промышленное и сельское хозяйство. В них не будет заработной платы и наёмного труда.</a:t>
            </a:r>
          </a:p>
        </p:txBody>
      </p:sp>
      <p:pic>
        <p:nvPicPr>
          <p:cNvPr id="52232" name="Picture 8" descr="Hw-four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484313"/>
            <a:ext cx="3657600" cy="4681537"/>
          </a:xfrm>
          <a:prstGeom prst="rect">
            <a:avLst/>
          </a:prstGeom>
          <a:noFill/>
        </p:spPr>
      </p:pic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539750" y="5943600"/>
            <a:ext cx="3744913" cy="581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/>
              <a:t>Шарль Фурье</a:t>
            </a:r>
          </a:p>
        </p:txBody>
      </p:sp>
      <p:sp>
        <p:nvSpPr>
          <p:cNvPr id="9" name="Подзаголовок 2">
            <a:hlinkClick r:id="rId3"/>
          </p:cNvPr>
          <p:cNvSpPr txBox="1">
            <a:spLocks/>
          </p:cNvSpPr>
          <p:nvPr/>
        </p:nvSpPr>
        <p:spPr>
          <a:xfrm>
            <a:off x="5357812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AutoShape 4"/>
          <p:cNvSpPr>
            <a:spLocks noGrp="1" noChangeArrowheads="1"/>
          </p:cNvSpPr>
          <p:nvPr>
            <p:ph type="title"/>
          </p:nvPr>
        </p:nvSpPr>
        <p:spPr>
          <a:xfrm>
            <a:off x="1835150" y="188913"/>
            <a:ext cx="6851650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charset="0"/>
              </a:rPr>
              <a:t>СОЦИАЛИЗМ</a:t>
            </a:r>
          </a:p>
        </p:txBody>
      </p:sp>
      <p:sp>
        <p:nvSpPr>
          <p:cNvPr id="50182" name="Rectangle 6"/>
          <p:cNvSpPr>
            <a:spLocks noGrp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/>
              <a:t>Роберт Оуэн  в своих работах пошёл дальше, читая необходимым замену частной собственности общественной и отмену денег</a:t>
            </a:r>
            <a:r>
              <a:rPr lang="ru-RU" dirty="0" smtClean="0"/>
              <a:t> </a:t>
            </a:r>
          </a:p>
        </p:txBody>
      </p:sp>
      <p:pic>
        <p:nvPicPr>
          <p:cNvPr id="50184" name="Picture 8" descr="File:Robertow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4010025" cy="5067300"/>
          </a:xfrm>
          <a:prstGeom prst="rect">
            <a:avLst/>
          </a:prstGeom>
          <a:noFill/>
        </p:spPr>
      </p:pic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57158" y="5943600"/>
            <a:ext cx="3927505" cy="581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Роберт Оуэн</a:t>
            </a:r>
          </a:p>
        </p:txBody>
      </p:sp>
      <p:sp>
        <p:nvSpPr>
          <p:cNvPr id="9" name="Подзаголовок 2">
            <a:hlinkClick r:id="rId3"/>
          </p:cNvPr>
          <p:cNvSpPr txBox="1">
            <a:spLocks/>
          </p:cNvSpPr>
          <p:nvPr/>
        </p:nvSpPr>
        <p:spPr>
          <a:xfrm>
            <a:off x="5357812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AutoShape 4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6491287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МАРКСИЗМ</a:t>
            </a:r>
          </a:p>
        </p:txBody>
      </p:sp>
      <p:sp>
        <p:nvSpPr>
          <p:cNvPr id="57347" name="Rectangle 3"/>
          <p:cNvSpPr>
            <a:spLocks noGrp="1"/>
          </p:cNvSpPr>
          <p:nvPr>
            <p:ph idx="1"/>
          </p:nvPr>
        </p:nvSpPr>
        <p:spPr>
          <a:xfrm>
            <a:off x="4932363" y="1700213"/>
            <a:ext cx="4038600" cy="452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3600" b="1" u="sng" dirty="0" smtClean="0">
                <a:solidFill>
                  <a:srgbClr val="FF0000"/>
                </a:solidFill>
              </a:rPr>
              <a:t>Марксизм</a:t>
            </a:r>
            <a:r>
              <a:rPr lang="ru-RU" b="1" dirty="0" smtClean="0"/>
              <a:t> – новое учение, созданное К. Марксом и Ф. Энгельсом об устройстве и развитии общества</a:t>
            </a:r>
          </a:p>
        </p:txBody>
      </p:sp>
      <p:pic>
        <p:nvPicPr>
          <p:cNvPr id="57351" name="Picture 7" descr="Karl Marx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57338"/>
            <a:ext cx="2143125" cy="3048000"/>
          </a:xfrm>
          <a:prstGeom prst="rect">
            <a:avLst/>
          </a:prstGeom>
          <a:noFill/>
        </p:spPr>
      </p:pic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179388" y="4365625"/>
            <a:ext cx="237648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Карл Маркс</a:t>
            </a:r>
          </a:p>
        </p:txBody>
      </p:sp>
      <p:pic>
        <p:nvPicPr>
          <p:cNvPr id="57354" name="Picture 10" descr="Engels 18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2781300"/>
            <a:ext cx="2381250" cy="2924175"/>
          </a:xfrm>
          <a:prstGeom prst="rect">
            <a:avLst/>
          </a:prstGeom>
          <a:noFill/>
        </p:spPr>
      </p:pic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2411413" y="5589588"/>
            <a:ext cx="2808287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Фридрих Энгельс</a:t>
            </a:r>
          </a:p>
        </p:txBody>
      </p:sp>
      <p:sp>
        <p:nvSpPr>
          <p:cNvPr id="11" name="Подзаголовок 2">
            <a:hlinkClick r:id="rId4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AutoShape 4"/>
          <p:cNvSpPr>
            <a:spLocks noGrp="1" noChangeArrowheads="1"/>
          </p:cNvSpPr>
          <p:nvPr>
            <p:ph type="title"/>
          </p:nvPr>
        </p:nvSpPr>
        <p:spPr>
          <a:xfrm>
            <a:off x="1763713" y="188913"/>
            <a:ext cx="6554787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РЕВИЗИОНИЗМ</a:t>
            </a:r>
          </a:p>
        </p:txBody>
      </p:sp>
      <p:sp>
        <p:nvSpPr>
          <p:cNvPr id="58374" name="Rectangle 6"/>
          <p:cNvSpPr>
            <a:spLocks noGrp="1"/>
          </p:cNvSpPr>
          <p:nvPr>
            <p:ph idx="1"/>
          </p:nvPr>
        </p:nvSpPr>
        <p:spPr>
          <a:xfrm>
            <a:off x="1187450" y="1700213"/>
            <a:ext cx="7561263" cy="45259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4000" b="1" u="sng" dirty="0" err="1" smtClean="0">
                <a:solidFill>
                  <a:srgbClr val="FF0000"/>
                </a:solidFill>
              </a:rPr>
              <a:t>Ревизиони́зм</a:t>
            </a:r>
            <a:r>
              <a:rPr lang="ru-RU" sz="4000" b="1" dirty="0" smtClean="0"/>
              <a:t> — идейные направления, провозглашающие необходимость пересмотра  какой-либо устоявшейся теории или доктрины. 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2" name="AutoShape 10"/>
          <p:cNvSpPr>
            <a:spLocks noGrp="1" noChangeArrowheads="1"/>
          </p:cNvSpPr>
          <p:nvPr>
            <p:ph type="title"/>
          </p:nvPr>
        </p:nvSpPr>
        <p:spPr>
          <a:xfrm>
            <a:off x="1763713" y="188913"/>
            <a:ext cx="6554787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РЕВИЗИОНИЗМ</a:t>
            </a:r>
          </a:p>
        </p:txBody>
      </p:sp>
      <p:sp>
        <p:nvSpPr>
          <p:cNvPr id="59398" name="Rectangle 6"/>
          <p:cNvSpPr>
            <a:spLocks noGrp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/>
              <a:t>Переустройство обществ может быть достигнуто путём экономических и социальных реформ, проводимых через всенародно и демократически выбранные органы власти.</a:t>
            </a:r>
          </a:p>
        </p:txBody>
      </p:sp>
      <p:pic>
        <p:nvPicPr>
          <p:cNvPr id="59400" name="Picture 8" descr="Berns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57338"/>
            <a:ext cx="3724275" cy="4751387"/>
          </a:xfrm>
          <a:prstGeom prst="rect">
            <a:avLst/>
          </a:prstGeom>
          <a:noFill/>
        </p:spPr>
      </p:pic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571472" y="5929330"/>
            <a:ext cx="3816350" cy="503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Эдуард Бернштейн</a:t>
            </a:r>
          </a:p>
        </p:txBody>
      </p:sp>
      <p:sp>
        <p:nvSpPr>
          <p:cNvPr id="9" name="Подзаголовок 2">
            <a:hlinkClick r:id="rId3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Arial" charset="0"/>
              </a:rPr>
              <a:t>Философов – мыслителей интересовали вопросы:</a:t>
            </a:r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371600" lvl="2" indent="-457200">
              <a:lnSpc>
                <a:spcPct val="90000"/>
              </a:lnSpc>
              <a:buFont typeface="Arial" charset="0"/>
              <a:buAutoNum type="arabicPeriod"/>
            </a:pPr>
            <a:r>
              <a:rPr lang="ru-RU" sz="4000" b="1" dirty="0" smtClean="0">
                <a:solidFill>
                  <a:srgbClr val="009900"/>
                </a:solidFill>
                <a:latin typeface="Arial" charset="0"/>
              </a:rPr>
              <a:t>Как развивается общество?</a:t>
            </a:r>
          </a:p>
          <a:p>
            <a:pPr marL="1371600" lvl="2" indent="-457200">
              <a:lnSpc>
                <a:spcPct val="90000"/>
              </a:lnSpc>
              <a:buFont typeface="Arial" charset="0"/>
              <a:buAutoNum type="arabicPeriod"/>
            </a:pPr>
            <a:endParaRPr lang="ru-RU" sz="4000" b="1" dirty="0" smtClean="0">
              <a:solidFill>
                <a:srgbClr val="009900"/>
              </a:solidFill>
              <a:latin typeface="Arial" charset="0"/>
            </a:endParaRPr>
          </a:p>
          <a:p>
            <a:pPr marL="1371600" lvl="2" indent="-457200">
              <a:lnSpc>
                <a:spcPct val="90000"/>
              </a:lnSpc>
              <a:buFont typeface="Arial" charset="0"/>
              <a:buAutoNum type="arabicPeriod"/>
            </a:pPr>
            <a:r>
              <a:rPr lang="ru-RU" sz="4000" b="1" dirty="0" smtClean="0">
                <a:solidFill>
                  <a:srgbClr val="009900"/>
                </a:solidFill>
                <a:latin typeface="Arial" charset="0"/>
              </a:rPr>
              <a:t>Что лучше: революция или реформа?</a:t>
            </a:r>
          </a:p>
          <a:p>
            <a:pPr marL="1371600" lvl="2" indent="-457200">
              <a:lnSpc>
                <a:spcPct val="90000"/>
              </a:lnSpc>
              <a:buFont typeface="Arial" charset="0"/>
              <a:buAutoNum type="arabicPeriod"/>
            </a:pPr>
            <a:endParaRPr lang="ru-RU" sz="4000" b="1" dirty="0" smtClean="0">
              <a:solidFill>
                <a:srgbClr val="009900"/>
              </a:solidFill>
              <a:latin typeface="Arial" charset="0"/>
            </a:endParaRPr>
          </a:p>
          <a:p>
            <a:pPr marL="1371600" lvl="2" indent="-457200">
              <a:lnSpc>
                <a:spcPct val="90000"/>
              </a:lnSpc>
              <a:buFont typeface="Arial" charset="0"/>
              <a:buAutoNum type="arabicPeriod"/>
            </a:pPr>
            <a:r>
              <a:rPr lang="ru-RU" sz="4000" b="1" dirty="0" smtClean="0">
                <a:solidFill>
                  <a:srgbClr val="009900"/>
                </a:solidFill>
                <a:latin typeface="Arial" charset="0"/>
              </a:rPr>
              <a:t>Куда движется история?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AutoShape 7"/>
          <p:cNvSpPr>
            <a:spLocks noGrp="1" noChangeArrowheads="1"/>
          </p:cNvSpPr>
          <p:nvPr>
            <p:ph type="title"/>
          </p:nvPr>
        </p:nvSpPr>
        <p:spPr>
          <a:xfrm>
            <a:off x="1285852" y="142852"/>
            <a:ext cx="6554787" cy="1143000"/>
          </a:xfrm>
          <a:prstGeom prst="bevel">
            <a:avLst>
              <a:gd name="adj" fmla="val 12500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АНАРХИЗМ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		</a:t>
            </a:r>
            <a:r>
              <a:rPr lang="ru-RU" b="1" dirty="0" smtClean="0"/>
              <a:t>- от греч. </a:t>
            </a:r>
            <a:r>
              <a:rPr lang="ru-RU" b="1" dirty="0" err="1" smtClean="0"/>
              <a:t>аnarcia</a:t>
            </a:r>
            <a:r>
              <a:rPr lang="ru-RU" b="1" dirty="0" smtClean="0"/>
              <a:t> – безвластие</a:t>
            </a:r>
            <a:r>
              <a:rPr lang="ru-RU" dirty="0" smtClean="0"/>
              <a:t>.</a:t>
            </a:r>
          </a:p>
          <a:p>
            <a:pPr>
              <a:buFont typeface="Arial" charset="0"/>
              <a:buNone/>
            </a:pPr>
            <a:r>
              <a:rPr lang="ru-RU" dirty="0" smtClean="0"/>
              <a:t>				</a:t>
            </a:r>
            <a:r>
              <a:rPr lang="ru-RU" sz="4000" b="1" dirty="0" smtClean="0">
                <a:solidFill>
                  <a:srgbClr val="FF0000"/>
                </a:solidFill>
              </a:rPr>
              <a:t>течения</a:t>
            </a:r>
          </a:p>
          <a:p>
            <a:pPr>
              <a:buFont typeface="Arial" charset="0"/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бунтарское                           кооператоры</a:t>
            </a: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 flipH="1">
            <a:off x="1979613" y="2816225"/>
            <a:ext cx="1727200" cy="12255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3743325" y="2816225"/>
            <a:ext cx="1657350" cy="12255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9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AutoShape 5"/>
          <p:cNvSpPr>
            <a:spLocks noGrp="1" noChangeArrowheads="1"/>
          </p:cNvSpPr>
          <p:nvPr>
            <p:ph type="title"/>
          </p:nvPr>
        </p:nvSpPr>
        <p:spPr>
          <a:xfrm>
            <a:off x="1071538" y="214290"/>
            <a:ext cx="7056437" cy="1655763"/>
          </a:xfrm>
          <a:prstGeom prst="bevel">
            <a:avLst>
              <a:gd name="adj" fmla="val 12500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АНАРХИЗМ ХАРАКТЕРИЗУЕТСЯ</a:t>
            </a:r>
          </a:p>
        </p:txBody>
      </p:sp>
      <p:sp>
        <p:nvSpPr>
          <p:cNvPr id="38915" name="Rectangle 3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5259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/>
              <a:t>		</a:t>
            </a:r>
            <a:r>
              <a:rPr lang="ru-RU" sz="3600" b="1" dirty="0" smtClean="0"/>
              <a:t>1. Верой в хорошие стороны человеческой природы.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600" b="1" dirty="0" smtClean="0"/>
              <a:t>		2. Верой в возможность между людьми общения, основанного на любви.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600" b="1" dirty="0" smtClean="0"/>
              <a:t>		3. Необходимо уничтожить власть, осуществляющую насилие над личностью.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Яркие представители анархизма:</a:t>
            </a:r>
          </a:p>
        </p:txBody>
      </p:sp>
      <p:pic>
        <p:nvPicPr>
          <p:cNvPr id="63494" name="Picture 6" descr="Portrait of Pierre Joseph Proudhon 1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2095500" cy="2752725"/>
          </a:xfrm>
          <a:prstGeom prst="rect">
            <a:avLst/>
          </a:prstGeom>
          <a:noFill/>
        </p:spPr>
      </p:pic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179388" y="4292600"/>
            <a:ext cx="2447925" cy="1081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Пьер </a:t>
            </a:r>
            <a:r>
              <a:rPr lang="ru-RU" sz="2400" b="1" dirty="0" err="1"/>
              <a:t>Жозеф</a:t>
            </a:r>
            <a:endParaRPr lang="ru-RU" sz="2400" b="1" dirty="0"/>
          </a:p>
          <a:p>
            <a:pPr algn="ctr"/>
            <a:r>
              <a:rPr lang="ru-RU" sz="2400" b="1" dirty="0"/>
              <a:t>Прудон</a:t>
            </a:r>
          </a:p>
        </p:txBody>
      </p:sp>
      <p:pic>
        <p:nvPicPr>
          <p:cNvPr id="63497" name="Picture 9" descr="Bakunin Nad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75" y="1989138"/>
            <a:ext cx="2381250" cy="3181350"/>
          </a:xfrm>
          <a:prstGeom prst="rect">
            <a:avLst/>
          </a:prstGeom>
          <a:noFill/>
        </p:spPr>
      </p:pic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3348038" y="5084763"/>
            <a:ext cx="2447925" cy="10810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Михаил </a:t>
            </a:r>
          </a:p>
          <a:p>
            <a:pPr algn="ctr"/>
            <a:r>
              <a:rPr lang="ru-RU" sz="2400" b="1" dirty="0"/>
              <a:t>Бакунин</a:t>
            </a:r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6300788" y="4365625"/>
            <a:ext cx="2447925" cy="1081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Пётр</a:t>
            </a:r>
          </a:p>
          <a:p>
            <a:pPr algn="ctr"/>
            <a:r>
              <a:rPr lang="ru-RU" sz="2400" b="1" dirty="0"/>
              <a:t>Кропоткин</a:t>
            </a:r>
          </a:p>
        </p:txBody>
      </p:sp>
      <p:pic>
        <p:nvPicPr>
          <p:cNvPr id="63501" name="Picture 13" descr="File:Kropotkin Nad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1557338"/>
            <a:ext cx="2808288" cy="2786062"/>
          </a:xfrm>
          <a:prstGeom prst="rect">
            <a:avLst/>
          </a:prstGeom>
          <a:noFill/>
        </p:spPr>
      </p:pic>
      <p:sp>
        <p:nvSpPr>
          <p:cNvPr id="12" name="Подзаголовок 2">
            <a:hlinkClick r:id="rId5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Arial" charset="0"/>
              </a:rPr>
              <a:t>В XIX веке в Западной Европе оформились 3 основных общественно- политических течения:</a:t>
            </a:r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>
          <a:xfrm>
            <a:off x="457200" y="1785927"/>
            <a:ext cx="8229600" cy="250033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Arial" charset="0"/>
              </a:rPr>
              <a:t>		</a:t>
            </a:r>
          </a:p>
          <a:p>
            <a:pPr>
              <a:buFont typeface="Arial" charset="0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2800" b="1" dirty="0" smtClean="0">
                <a:latin typeface="Arial" charset="0"/>
              </a:rPr>
              <a:t>Либерализм     консерватизм       социализм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>
            <a:off x="1331912" y="1857364"/>
            <a:ext cx="1311261" cy="15716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4500562" y="1785926"/>
            <a:ext cx="71438" cy="16430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5786446" y="1857364"/>
            <a:ext cx="1809742" cy="15716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2" grpId="0" animBg="1"/>
      <p:bldP spid="27653" grpId="0" animBg="1"/>
      <p:bldP spid="276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Arial" charset="0"/>
              </a:rPr>
              <a:t>Составим таблицу:</a:t>
            </a:r>
          </a:p>
        </p:txBody>
      </p:sp>
      <p:graphicFrame>
        <p:nvGraphicFramePr>
          <p:cNvPr id="28754" name="Group 82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501090" cy="5172576"/>
        </p:xfrm>
        <a:graphic>
          <a:graphicData uri="http://schemas.openxmlformats.org/drawingml/2006/table">
            <a:tbl>
              <a:tblPr/>
              <a:tblGrid>
                <a:gridCol w="1429694"/>
                <a:gridCol w="2250334"/>
                <a:gridCol w="2635715"/>
                <a:gridCol w="2185347"/>
              </a:tblGrid>
              <a:tr h="8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Линия сравнения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Либерализм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Консерватизм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Социализм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558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Главные принципы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Роль государства в экономи-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ческой жизни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855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Отношение к социальным вопросам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1296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Пути решения социальных вопросов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ctr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От латинского – </a:t>
            </a:r>
            <a:r>
              <a:rPr lang="ru-RU" sz="2800" b="1" dirty="0" err="1" smtClean="0">
                <a:latin typeface="Arial" charset="0"/>
              </a:rPr>
              <a:t>liberum</a:t>
            </a:r>
            <a:r>
              <a:rPr lang="ru-RU" sz="2800" dirty="0" smtClean="0">
                <a:latin typeface="Arial" charset="0"/>
              </a:rPr>
              <a:t> – относящийся к свободе.</a:t>
            </a:r>
          </a:p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Arial" charset="0"/>
              </a:rPr>
              <a:t>				</a:t>
            </a:r>
            <a:r>
              <a:rPr lang="ru-RU" sz="2800" b="1" u="sng" dirty="0" smtClean="0">
                <a:solidFill>
                  <a:srgbClr val="FF0000"/>
                </a:solidFill>
                <a:latin typeface="Arial" charset="0"/>
              </a:rPr>
              <a:t>Принципы: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b="1" dirty="0" smtClean="0">
                <a:latin typeface="Arial" charset="0"/>
              </a:rPr>
              <a:t>Право человека на жизнь, свободу, собственность, равенство перед законом.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b="1" dirty="0" smtClean="0">
                <a:latin typeface="Arial" charset="0"/>
              </a:rPr>
              <a:t>Право на свободу слова, печати собраний.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b="1" dirty="0" smtClean="0">
                <a:latin typeface="Arial" charset="0"/>
              </a:rPr>
              <a:t>Право на участие в решении государственных дел</a:t>
            </a: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1619250" y="260350"/>
            <a:ext cx="6913563" cy="1081088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ЛИБЕРАЛИЗМ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AutoShape 5"/>
          <p:cNvSpPr>
            <a:spLocks noGrp="1" noChangeArrowheads="1"/>
          </p:cNvSpPr>
          <p:nvPr>
            <p:ph type="title"/>
          </p:nvPr>
        </p:nvSpPr>
        <p:spPr>
          <a:xfrm>
            <a:off x="1428728" y="142852"/>
            <a:ext cx="6346825" cy="1143000"/>
          </a:xfrm>
          <a:prstGeom prst="bevel">
            <a:avLst>
              <a:gd name="adj" fmla="val 12500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charset="0"/>
              </a:rPr>
              <a:t>ЛИБЕРАЛИЗМ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  			</a:t>
            </a:r>
            <a:r>
              <a:rPr lang="ru-RU" b="1" u="sng" dirty="0" smtClean="0">
                <a:solidFill>
                  <a:srgbClr val="FF0000"/>
                </a:solidFill>
                <a:latin typeface="Arial" charset="0"/>
              </a:rPr>
              <a:t>Требования: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400" b="1" dirty="0" smtClean="0">
                <a:latin typeface="Arial" charset="0"/>
              </a:rPr>
              <a:t>  Ограничение деятельности государства законом.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400" b="1" dirty="0" smtClean="0">
                <a:latin typeface="Arial" charset="0"/>
              </a:rPr>
              <a:t>Провозгласить принцип разделения власти.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400" b="1" dirty="0" smtClean="0">
                <a:latin typeface="Arial" charset="0"/>
              </a:rPr>
              <a:t>Свобода рынка, конкуренции, свободная торговля.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400" b="1" dirty="0" smtClean="0">
                <a:latin typeface="Arial" charset="0"/>
              </a:rPr>
              <a:t>Ввести социальное страхование по безработице, инвалидности, пенсионное обеспечение престарелых.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400" b="1" dirty="0" smtClean="0">
                <a:latin typeface="Arial" charset="0"/>
              </a:rPr>
              <a:t>Гарантировать минимальную зарплату, ограничить продолжительность трудового дня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endParaRPr lang="ru-RU" sz="2400" b="1" dirty="0" smtClean="0">
              <a:latin typeface="Arial" charset="0"/>
            </a:endParaRP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/>
          </p:cNvSpPr>
          <p:nvPr>
            <p:ph idx="1"/>
          </p:nvPr>
        </p:nvSpPr>
        <p:spPr>
          <a:xfrm>
            <a:off x="571472" y="1571612"/>
            <a:ext cx="7747000" cy="47815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Arial" charset="0"/>
              </a:rPr>
              <a:t>Ввести страхование по безработице и инвалидности</a:t>
            </a:r>
          </a:p>
          <a:p>
            <a:r>
              <a:rPr lang="ru-RU" b="1" dirty="0" smtClean="0">
                <a:latin typeface="Arial" charset="0"/>
              </a:rPr>
              <a:t>Ввести пенсионное обеспечение престарелых</a:t>
            </a:r>
          </a:p>
          <a:p>
            <a:r>
              <a:rPr lang="ru-RU" b="1" dirty="0" smtClean="0">
                <a:latin typeface="Arial" charset="0"/>
              </a:rPr>
              <a:t>Государство должно гарантировать минимальную </a:t>
            </a:r>
            <a:r>
              <a:rPr lang="ru-RU" b="1" dirty="0" err="1" smtClean="0">
                <a:latin typeface="Arial" charset="0"/>
              </a:rPr>
              <a:t>з</a:t>
            </a:r>
            <a:r>
              <a:rPr lang="ru-RU" b="1" dirty="0" smtClean="0">
                <a:latin typeface="Arial" charset="0"/>
              </a:rPr>
              <a:t>/</a:t>
            </a:r>
            <a:r>
              <a:rPr lang="ru-RU" b="1" dirty="0" err="1" smtClean="0">
                <a:latin typeface="Arial" charset="0"/>
              </a:rPr>
              <a:t>п</a:t>
            </a:r>
            <a:endParaRPr lang="ru-RU" b="1" dirty="0" smtClean="0">
              <a:latin typeface="Arial" charset="0"/>
            </a:endParaRPr>
          </a:p>
          <a:p>
            <a:r>
              <a:rPr lang="ru-RU" b="1" dirty="0" smtClean="0">
                <a:latin typeface="Arial" charset="0"/>
              </a:rPr>
              <a:t>Уничтожить монополии и восстановить свободную конкуренцию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6469C-338C-4986-AF74-A62122C9B433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1142976" y="142852"/>
            <a:ext cx="6913563" cy="1081088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НОВЫЙ ЛИБЕРАЛИЗМ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Rectangle 6"/>
          <p:cNvSpPr>
            <a:spLocks noGrp="1"/>
          </p:cNvSpPr>
          <p:nvPr>
            <p:ph idx="1"/>
          </p:nvPr>
        </p:nvSpPr>
        <p:spPr>
          <a:xfrm>
            <a:off x="4648200" y="1600200"/>
            <a:ext cx="4171950" cy="46370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ru-RU" sz="2800" b="1" dirty="0" smtClean="0">
                <a:latin typeface="Arial" charset="0"/>
              </a:rPr>
              <a:t>Английская палата вигов выдвинула из своей среды самую яркую фигуру британского либерализма – Уильяма </a:t>
            </a:r>
            <a:r>
              <a:rPr lang="ru-RU" sz="2800" b="1" dirty="0" err="1" smtClean="0">
                <a:latin typeface="Arial" charset="0"/>
              </a:rPr>
              <a:t>Гладстона</a:t>
            </a:r>
            <a:r>
              <a:rPr lang="ru-RU" sz="2800" b="1" dirty="0" smtClean="0">
                <a:latin typeface="Arial" charset="0"/>
              </a:rPr>
              <a:t>, который провёл ряд реформ.</a:t>
            </a: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1619250" y="260350"/>
            <a:ext cx="6913563" cy="1081088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ЛИБЕРАЛИЗМ</a:t>
            </a:r>
          </a:p>
        </p:txBody>
      </p:sp>
      <p:pic>
        <p:nvPicPr>
          <p:cNvPr id="44041" name="Picture 9" descr="File:Gladst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84313"/>
            <a:ext cx="3606800" cy="4897437"/>
          </a:xfrm>
          <a:prstGeom prst="rect">
            <a:avLst/>
          </a:prstGeom>
          <a:noFill/>
        </p:spPr>
      </p:pic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357158" y="6000768"/>
            <a:ext cx="3889375" cy="6540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400" b="1" dirty="0"/>
              <a:t>Уильям </a:t>
            </a:r>
            <a:r>
              <a:rPr lang="ru-RU" sz="2400" b="1" dirty="0" err="1"/>
              <a:t>Гладстон</a:t>
            </a:r>
            <a:endParaRPr lang="ru-RU" sz="2400" b="1" dirty="0"/>
          </a:p>
        </p:txBody>
      </p:sp>
      <p:sp>
        <p:nvSpPr>
          <p:cNvPr id="9" name="Подзаголовок 2">
            <a:hlinkClick r:id="rId3"/>
          </p:cNvPr>
          <p:cNvSpPr txBox="1">
            <a:spLocks/>
          </p:cNvSpPr>
          <p:nvPr/>
        </p:nvSpPr>
        <p:spPr>
          <a:xfrm>
            <a:off x="5357812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Arial" charset="0"/>
              <a:buNone/>
            </a:pPr>
            <a:r>
              <a:rPr lang="ru-RU" sz="3600" dirty="0" smtClean="0">
                <a:latin typeface="Arial" charset="0"/>
              </a:rPr>
              <a:t> От </a:t>
            </a:r>
            <a:r>
              <a:rPr lang="ru-RU" sz="3600" dirty="0" err="1" smtClean="0">
                <a:latin typeface="Arial" charset="0"/>
              </a:rPr>
              <a:t>латин</a:t>
            </a:r>
            <a:r>
              <a:rPr lang="ru-RU" sz="3600" dirty="0" smtClean="0">
                <a:latin typeface="Arial" charset="0"/>
              </a:rPr>
              <a:t>. </a:t>
            </a: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conservatio</a:t>
            </a:r>
            <a:r>
              <a:rPr lang="ru-RU" sz="3600" dirty="0" smtClean="0">
                <a:latin typeface="Arial" charset="0"/>
              </a:rPr>
              <a:t> – охранять, сохранять.</a:t>
            </a:r>
          </a:p>
          <a:p>
            <a:pPr algn="just">
              <a:buFont typeface="Arial" charset="0"/>
              <a:buNone/>
            </a:pPr>
            <a:endParaRPr lang="ru-RU" dirty="0" smtClean="0">
              <a:latin typeface="Arial" charset="0"/>
            </a:endParaRPr>
          </a:p>
          <a:p>
            <a:pPr algn="just">
              <a:buFont typeface="Arial" charset="0"/>
              <a:buNone/>
            </a:pPr>
            <a:r>
              <a:rPr lang="ru-RU" dirty="0" smtClean="0">
                <a:latin typeface="Arial" charset="0"/>
              </a:rPr>
              <a:t> </a:t>
            </a:r>
            <a:r>
              <a:rPr lang="ru-RU" sz="3600" dirty="0" smtClean="0">
                <a:latin typeface="Arial" charset="0"/>
              </a:rPr>
              <a:t>- </a:t>
            </a:r>
            <a:r>
              <a:rPr lang="ru-RU" sz="3600" b="1" dirty="0" smtClean="0">
                <a:latin typeface="Times New Roman" pitchFamily="18" charset="0"/>
              </a:rPr>
              <a:t>учение, возникшее в 18 веке, стремившееся обосновать необходимость сохранения старого порядка и традиционных ценностей</a:t>
            </a:r>
            <a:r>
              <a:rPr lang="ru-RU" sz="3600" dirty="0" smtClean="0">
                <a:latin typeface="Times New Roman" pitchFamily="18" charset="0"/>
              </a:rPr>
              <a:t>. </a:t>
            </a: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619250" y="260350"/>
            <a:ext cx="6913563" cy="1081088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4400" b="1">
                <a:solidFill>
                  <a:schemeClr val="bg1"/>
                </a:solidFill>
              </a:rPr>
              <a:t>КОНСЕРВАТИЗМ</a:t>
            </a:r>
          </a:p>
        </p:txBody>
      </p:sp>
      <p:sp>
        <p:nvSpPr>
          <p:cNvPr id="7" name="Подзаголовок 2">
            <a:hlinkClick r:id="rId2"/>
          </p:cNvPr>
          <p:cNvSpPr txBox="1">
            <a:spLocks/>
          </p:cNvSpPr>
          <p:nvPr/>
        </p:nvSpPr>
        <p:spPr>
          <a:xfrm>
            <a:off x="0" y="6457950"/>
            <a:ext cx="3786188" cy="400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©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DS Greece" pitchFamily="66" charset="-52"/>
                <a:ea typeface="+mn-ea"/>
                <a:cs typeface="+mn-cs"/>
              </a:rPr>
              <a:t> Комплексуроков Р.Ф.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5652777</TotalTime>
  <Words>505</Words>
  <Application>Microsoft Office PowerPoint</Application>
  <PresentationFormat>Экран (4:3)</PresentationFormat>
  <Paragraphs>128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</vt:lpstr>
      <vt:lpstr>DS Greece</vt:lpstr>
      <vt:lpstr>Times New Roman</vt:lpstr>
      <vt:lpstr>Тема1</vt:lpstr>
      <vt:lpstr>Тема урока:</vt:lpstr>
      <vt:lpstr>Философов – мыслителей интересовали вопросы:</vt:lpstr>
      <vt:lpstr>В XIX веке в Западной Европе оформились 3 основных общественно- политических течения:</vt:lpstr>
      <vt:lpstr>Составим таблицу:</vt:lpstr>
      <vt:lpstr>Презентация PowerPoint</vt:lpstr>
      <vt:lpstr>ЛИБЕРАЛИЗМ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КОНСЕРВАТИЗМ</vt:lpstr>
      <vt:lpstr>СОЦИАЛИЗМ</vt:lpstr>
      <vt:lpstr>СОЦИАЛИЗМ</vt:lpstr>
      <vt:lpstr>СОЦИАЛИЗМ</vt:lpstr>
      <vt:lpstr>СОЦИАЛИЗМ</vt:lpstr>
      <vt:lpstr>МАРКСИЗМ</vt:lpstr>
      <vt:lpstr>РЕВИЗИОНИЗМ</vt:lpstr>
      <vt:lpstr>РЕВИЗИОНИЗМ</vt:lpstr>
      <vt:lpstr>АНАРХИЗМ</vt:lpstr>
      <vt:lpstr>АНАРХИЗМ ХАРАКТЕРИЗУЕТСЯ</vt:lpstr>
      <vt:lpstr>Яркие представители анархизма: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user</dc:creator>
  <cp:lastModifiedBy>User</cp:lastModifiedBy>
  <cp:revision>11</cp:revision>
  <dcterms:created xsi:type="dcterms:W3CDTF">2011-10-02T11:14:20Z</dcterms:created>
  <dcterms:modified xsi:type="dcterms:W3CDTF">2017-09-25T17:37:47Z</dcterms:modified>
</cp:coreProperties>
</file>