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5" r:id="rId6"/>
    <p:sldId id="276" r:id="rId7"/>
    <p:sldId id="267" r:id="rId8"/>
    <p:sldId id="266" r:id="rId9"/>
    <p:sldId id="258" r:id="rId10"/>
    <p:sldId id="261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71" autoAdjust="0"/>
    <p:restoredTop sz="94660"/>
  </p:normalViewPr>
  <p:slideViewPr>
    <p:cSldViewPr>
      <p:cViewPr>
        <p:scale>
          <a:sx n="112" d="100"/>
          <a:sy n="112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D5B2C-0AD2-41BF-BFB3-7D469C956C68}" type="datetimeFigureOut">
              <a:rPr lang="ru-RU" smtClean="0"/>
              <a:pPr/>
              <a:t>08.10.17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93331-ECD3-47EF-87BB-F999F6719B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55576" y="1484784"/>
            <a:ext cx="7525517" cy="3383900"/>
            <a:chOff x="1115616" y="2132856"/>
            <a:chExt cx="7165477" cy="331403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24415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6000" dirty="0" smtClean="0">
                  <a:latin typeface="Arial" pitchFamily="34" charset="0"/>
                  <a:cs typeface="Arial" pitchFamily="34" charset="0"/>
                </a:rPr>
                <a:t>       </a:t>
              </a:r>
              <a:r>
                <a:rPr lang="ru-RU" sz="4800" dirty="0" smtClean="0">
                  <a:latin typeface="Arial" pitchFamily="34" charset="0"/>
                  <a:cs typeface="Arial" pitchFamily="34" charset="0"/>
                </a:rPr>
                <a:t>     ТЕМА:</a:t>
              </a:r>
            </a:p>
            <a:p>
              <a:pPr algn="ctr"/>
              <a:r>
                <a:rPr lang="ru-RU" sz="4800" dirty="0" smtClean="0">
                  <a:latin typeface="Arial" pitchFamily="34" charset="0"/>
                  <a:cs typeface="Arial" pitchFamily="34" charset="0"/>
                </a:rPr>
                <a:t>Сезонные изменения в природе</a:t>
              </a:r>
              <a:r>
                <a:rPr lang="ru-RU" sz="4800" dirty="0" smtClean="0"/>
                <a:t>. </a:t>
              </a:r>
              <a:endParaRPr lang="ru-RU" sz="4800" dirty="0" smtClean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212624" y="5085184"/>
              <a:ext cx="5059169" cy="3617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95536" y="404664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МБОУ «СОШ № 168 им. И.И. Лабузы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01836" y="5556709"/>
            <a:ext cx="3238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Груздева Елизавета Анатольевна </a:t>
            </a:r>
            <a:r>
              <a:rPr lang="mr-IN" dirty="0" smtClean="0"/>
              <a:t>–</a:t>
            </a:r>
            <a:r>
              <a:rPr lang="ru-RU" dirty="0" smtClean="0"/>
              <a:t> учитель начальных классов</a:t>
            </a:r>
          </a:p>
          <a:p>
            <a:r>
              <a:rPr lang="ru-RU" dirty="0" smtClean="0"/>
              <a:t>2016</a:t>
            </a:r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30513957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43063"/>
            <a:ext cx="6264696" cy="4162201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339752" y="-139997"/>
            <a:ext cx="453650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Вот на ветке лист кленовый.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Нынче он совсем как новый!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Весь румяный, золотой.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Ты куда, листок? Постой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adikinfo.ru/images/izo/image09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062" y="1988840"/>
            <a:ext cx="5095875" cy="3807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79712" y="188640"/>
            <a:ext cx="58326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 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Творческая мастерская. </a:t>
            </a:r>
          </a:p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Листочки на окошке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476672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Что происходит с насекомыми осенью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pic>
        <p:nvPicPr>
          <p:cNvPr id="2" name="Picture 2" descr="http://kartiny.ucoz.ru/_ph/565/2/93706476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5040560" cy="3609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5832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000" b="1" dirty="0" smtClean="0"/>
              <a:t>На какие 3 группы можно разделить птиц? </a:t>
            </a:r>
            <a:endParaRPr lang="ru-RU" sz="4000" b="1" dirty="0"/>
          </a:p>
        </p:txBody>
      </p:sp>
      <p:pic>
        <p:nvPicPr>
          <p:cNvPr id="24578" name="Picture 2" descr="http://content.foto.mail.ru/mail/kalimba82/_answers/i-1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2520280" cy="2520280"/>
          </a:xfrm>
          <a:prstGeom prst="rect">
            <a:avLst/>
          </a:prstGeom>
          <a:noFill/>
        </p:spPr>
      </p:pic>
      <p:pic>
        <p:nvPicPr>
          <p:cNvPr id="24580" name="Picture 4" descr="http://dic.academic.ru/pictures/wiki/files/65/Alauda_arvens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060848"/>
            <a:ext cx="2016224" cy="3024336"/>
          </a:xfrm>
          <a:prstGeom prst="rect">
            <a:avLst/>
          </a:prstGeom>
          <a:noFill/>
        </p:spPr>
      </p:pic>
      <p:pic>
        <p:nvPicPr>
          <p:cNvPr id="24582" name="Picture 6" descr="http://forumishka.net/attachments/fotografiya/15580d1302618860-fotografii-lebedei-1268083240_2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420888"/>
            <a:ext cx="3168352" cy="2923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836712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Птичий разговор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 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http://img-fotki.yandex.ru/get/4000/usikn.3a/0_4040b_2595c34b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3600400" cy="4536504"/>
          </a:xfrm>
          <a:prstGeom prst="rect">
            <a:avLst/>
          </a:prstGeom>
          <a:noFill/>
        </p:spPr>
      </p:pic>
      <p:pic>
        <p:nvPicPr>
          <p:cNvPr id="25604" name="Picture 4" descr="http://content.foto.mail.ru/mail/maryedd/_answers/i-69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00808"/>
            <a:ext cx="345638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763688" y="276952"/>
            <a:ext cx="63367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Какая главная задача стоит перед людьми осенью?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6627" name="Picture 3" descr="http://resurs.ua/files/Image/tovar/26724_67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3096344" cy="2520280"/>
          </a:xfrm>
          <a:prstGeom prst="rect">
            <a:avLst/>
          </a:prstGeom>
          <a:noFill/>
        </p:spPr>
      </p:pic>
      <p:pic>
        <p:nvPicPr>
          <p:cNvPr id="26629" name="Picture 5" descr="http://img.nr2.ru/pict/arts1/40/12/4012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988840"/>
            <a:ext cx="3779912" cy="2160240"/>
          </a:xfrm>
          <a:prstGeom prst="rect">
            <a:avLst/>
          </a:prstGeom>
          <a:noFill/>
        </p:spPr>
      </p:pic>
      <p:pic>
        <p:nvPicPr>
          <p:cNvPr id="26631" name="Picture 7" descr="http://superdekret.ru/wp-content/uploads/2010/09/autumn-harve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221088"/>
            <a:ext cx="3312368" cy="2304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87624" y="855596"/>
            <a:ext cx="66967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Игра «Узнай меня»..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3" name="Picture 5" descr="http://s004.radikal.ru/i207/1101/56/54d7b08ca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7453336" cy="4439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03648" y="947634"/>
            <a:ext cx="66247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           Рефлексия – «обращение назад»;    осмысление собственных действий (самонаблюдение, размышление).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443841"/>
            <a:ext cx="756084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/>
              <a:t>Воробей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Заглянула осень в сад -</a:t>
            </a:r>
            <a:br>
              <a:rPr lang="ru-RU" sz="2800" dirty="0" smtClean="0"/>
            </a:br>
            <a:r>
              <a:rPr lang="ru-RU" sz="2800" dirty="0" smtClean="0"/>
              <a:t>Птицы улетели.</a:t>
            </a:r>
            <a:br>
              <a:rPr lang="ru-RU" sz="2800" dirty="0" smtClean="0"/>
            </a:br>
            <a:r>
              <a:rPr lang="ru-RU" sz="2800" dirty="0" smtClean="0"/>
              <a:t>За окном с утра шуршат</a:t>
            </a:r>
            <a:br>
              <a:rPr lang="ru-RU" sz="2800" dirty="0" smtClean="0"/>
            </a:br>
            <a:r>
              <a:rPr lang="ru-RU" sz="2800" dirty="0" smtClean="0"/>
              <a:t>Жёлтые метели.</a:t>
            </a:r>
            <a:br>
              <a:rPr lang="ru-RU" sz="2800" dirty="0" smtClean="0"/>
            </a:br>
            <a:r>
              <a:rPr lang="ru-RU" sz="2800" dirty="0" smtClean="0"/>
              <a:t>Под ногами первый лёд</a:t>
            </a:r>
            <a:br>
              <a:rPr lang="ru-RU" sz="2800" dirty="0" smtClean="0"/>
            </a:br>
            <a:r>
              <a:rPr lang="ru-RU" sz="2800" dirty="0" smtClean="0"/>
              <a:t>Крошится, ломается.</a:t>
            </a:r>
            <a:br>
              <a:rPr lang="ru-RU" sz="2800" dirty="0" smtClean="0"/>
            </a:br>
            <a:r>
              <a:rPr lang="ru-RU" sz="2800" dirty="0" smtClean="0"/>
              <a:t>Воробей в саду вздохнёт,</a:t>
            </a:r>
            <a:br>
              <a:rPr lang="ru-RU" sz="2800" dirty="0" smtClean="0"/>
            </a:br>
            <a:r>
              <a:rPr lang="ru-RU" sz="2800" dirty="0" smtClean="0"/>
              <a:t>А запеть –</a:t>
            </a:r>
            <a:br>
              <a:rPr lang="ru-RU" sz="2800" dirty="0" smtClean="0"/>
            </a:br>
            <a:r>
              <a:rPr lang="ru-RU" sz="2800" dirty="0" smtClean="0"/>
              <a:t>Стесняется.</a:t>
            </a:r>
          </a:p>
          <a:p>
            <a:pPr algn="ctr"/>
            <a:r>
              <a:rPr lang="ru-RU" sz="2800" dirty="0" smtClean="0"/>
              <a:t>   Выучить наизусть стихотворение</a:t>
            </a:r>
          </a:p>
          <a:p>
            <a:pPr algn="r"/>
            <a:r>
              <a:rPr lang="ru-RU" sz="2800" dirty="0" smtClean="0"/>
              <a:t>В. Степанов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764704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Домашнее задание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39750" y="2060848"/>
            <a:ext cx="7993063" cy="4329180"/>
            <a:chOff x="539750" y="1344094"/>
            <a:chExt cx="7993063" cy="5192157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489200"/>
              <a:chOff x="539552" y="-815361"/>
              <a:chExt cx="7992888" cy="561173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539552" y="-815361"/>
                <a:ext cx="7992888" cy="5537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98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i="1" dirty="0" smtClean="0">
                    <a:latin typeface="Monotype Corsiva" pitchFamily="66" charset="0"/>
                  </a:rPr>
                  <a:t>  </a:t>
                </a:r>
                <a:endParaRPr lang="ru-RU" sz="2000" b="1" dirty="0"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7"/>
              <a:ext cx="184731" cy="442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560" y="313094"/>
            <a:ext cx="7416824" cy="772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22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сихологический   настрой.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Прозвенел звонок,  начинается урок.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Слушаем, запоминаем, ни минуты не теряем!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Все расселись по местам, никому не тесно, </a:t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atin typeface="Arial" pitchFamily="34" charset="0"/>
                <a:cs typeface="Arial" pitchFamily="34" charset="0"/>
              </a:rPr>
              <a:t>По секрету скажу вам: “Будет интересно!”</a:t>
            </a:r>
          </a:p>
          <a:p>
            <a:r>
              <a:rPr lang="ru-RU" sz="4000" dirty="0" smtClean="0"/>
              <a:t> </a:t>
            </a:r>
          </a:p>
          <a:p>
            <a:pPr marL="0" marR="0" lvl="0" indent="6223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340768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Пришла без красок</a:t>
            </a:r>
            <a:br>
              <a:rPr lang="ru-RU" sz="6000" dirty="0" smtClean="0">
                <a:latin typeface="Arial" pitchFamily="34" charset="0"/>
                <a:cs typeface="Arial" pitchFamily="34" charset="0"/>
              </a:rPr>
            </a:br>
            <a:r>
              <a:rPr lang="ru-RU" sz="6000" dirty="0" smtClean="0">
                <a:latin typeface="Arial" pitchFamily="34" charset="0"/>
                <a:cs typeface="Arial" pitchFamily="34" charset="0"/>
              </a:rPr>
              <a:t>и   без кисти</a:t>
            </a:r>
            <a:br>
              <a:rPr lang="ru-RU" sz="6000" dirty="0" smtClean="0">
                <a:latin typeface="Arial" pitchFamily="34" charset="0"/>
                <a:cs typeface="Arial" pitchFamily="34" charset="0"/>
              </a:rPr>
            </a:br>
            <a:r>
              <a:rPr lang="ru-RU" sz="6000" dirty="0" smtClean="0">
                <a:latin typeface="Arial" pitchFamily="34" charset="0"/>
                <a:cs typeface="Arial" pitchFamily="34" charset="0"/>
              </a:rPr>
              <a:t>И перекрасила все листья.</a:t>
            </a:r>
            <a:endParaRPr lang="ru-RU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9f571661f83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25" y="152400"/>
            <a:ext cx="523875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91680" y="1385938"/>
            <a:ext cx="65527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850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СООБЩЕНИЕ ТЕМЫ: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850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Золотая и немая,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850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Затаилась тишина.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850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Песням спрятанным внимая,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850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иду, как в чарах сна.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850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Листья тихо улетают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850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засыпающих ветвей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850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на землю оседают,</a:t>
            </a:r>
          </a:p>
          <a:p>
            <a:pPr marL="0" marR="0" lvl="0" indent="850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Красотой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1D1B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пленя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D1B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своей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u="sng" dirty="0" smtClean="0">
              <a:solidFill>
                <a:srgbClr val="244061"/>
              </a:solidFill>
              <a:latin typeface="Arial" pitchFamily="34" charset="0"/>
              <a:ea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u="sng" dirty="0" smtClean="0">
                <a:solidFill>
                  <a:srgbClr val="244061"/>
                </a:solidFill>
                <a:latin typeface="+mj-lt"/>
                <a:ea typeface="Times New Roman" pitchFamily="18" charset="0"/>
              </a:rPr>
              <a:t>Постановка проблемной ситуации.</a:t>
            </a:r>
            <a:endParaRPr lang="ru-RU" sz="4000" b="1" dirty="0" smtClean="0"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+mj-lt"/>
                <a:ea typeface="Times New Roman" pitchFamily="18" charset="0"/>
              </a:rPr>
              <a:t>    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+mj-lt"/>
                <a:ea typeface="Times New Roman" pitchFamily="18" charset="0"/>
              </a:rPr>
              <a:t>В народе говорят: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+mj-lt"/>
                <a:ea typeface="Times New Roman" pitchFamily="18" charset="0"/>
              </a:rPr>
              <a:t>«Осень всех наградит, всё загубит.».</a:t>
            </a:r>
            <a:r>
              <a:rPr lang="ru-RU" sz="4000" b="1" dirty="0" smtClean="0">
                <a:latin typeface="+mj-lt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20688"/>
            <a:ext cx="54726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(Инсценировка)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-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Красивее моей одежды не придумаешь, тут и красное, и желтое, и розовое, и оранжевое.                                              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 - А я считаю, что такой пестрый наряд для солидного дерева неприличен, - сказало другое дерево, - самый скромный и самый красивый цвет – зеленый.  Я этому цвету никогда не изменю.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Какие деревья могли вести этот разговор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?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90872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Мы тоже отправимся в осенний лес и послушаем разговоры деревьев.</a:t>
            </a:r>
            <a:endParaRPr lang="ru-RU" dirty="0"/>
          </a:p>
        </p:txBody>
      </p:sp>
      <p:pic>
        <p:nvPicPr>
          <p:cNvPr id="1034" name="Picture 10" descr="http://oboi.kards.qip.ru/images/wallpaper/6e/20/139374_1280_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72816" y="332656"/>
            <a:ext cx="13848184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2009165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«Листочки»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Мы листочки осенние,            Ветер снова набежал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 ветках мы сидим.               И листочки все поднял.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Дунул ветер – полетели          Закружились, полетели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Мы летели, мы летели             И на землю снова сели.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на землю тихо сели              (дети садятся по местам).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262</Words>
  <Application>Microsoft Macintosh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Dmitriy Gruzdev</cp:lastModifiedBy>
  <cp:revision>41</cp:revision>
  <dcterms:created xsi:type="dcterms:W3CDTF">2014-02-28T12:57:11Z</dcterms:created>
  <dcterms:modified xsi:type="dcterms:W3CDTF">2017-10-08T09:09:33Z</dcterms:modified>
</cp:coreProperties>
</file>